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0" r:id="rId2"/>
    <p:sldId id="258" r:id="rId3"/>
    <p:sldId id="276" r:id="rId4"/>
    <p:sldId id="261" r:id="rId5"/>
    <p:sldId id="262" r:id="rId6"/>
    <p:sldId id="289" r:id="rId7"/>
    <p:sldId id="290" r:id="rId8"/>
    <p:sldId id="291" r:id="rId9"/>
    <p:sldId id="292" r:id="rId10"/>
    <p:sldId id="288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71" r:id="rId22"/>
    <p:sldId id="273" r:id="rId23"/>
    <p:sldId id="269" r:id="rId24"/>
    <p:sldId id="274" r:id="rId25"/>
    <p:sldId id="275" r:id="rId26"/>
    <p:sldId id="277" r:id="rId27"/>
    <p:sldId id="278" r:id="rId28"/>
    <p:sldId id="279" r:id="rId29"/>
    <p:sldId id="304" r:id="rId30"/>
    <p:sldId id="305" r:id="rId31"/>
    <p:sldId id="306" r:id="rId32"/>
    <p:sldId id="280" r:id="rId33"/>
    <p:sldId id="308" r:id="rId34"/>
    <p:sldId id="307" r:id="rId35"/>
    <p:sldId id="309" r:id="rId36"/>
    <p:sldId id="31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CS217 – 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02</a:t>
            </a:r>
          </a:p>
          <a:p>
            <a:r>
              <a:rPr lang="en-US" smtClean="0"/>
              <a:t>Feb </a:t>
            </a:r>
            <a:r>
              <a:rPr lang="en-US" smtClean="0"/>
              <a:t>7</a:t>
            </a:r>
            <a:r>
              <a:rPr lang="en-US" smtClean="0"/>
              <a:t>-11, </a:t>
            </a:r>
            <a:r>
              <a:rPr lang="en-US" dirty="0" smtClean="0"/>
              <a:t>2021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 </a:t>
            </a:r>
            <a:r>
              <a:rPr lang="en-US" dirty="0" smtClean="0"/>
              <a:t>(2</a:t>
            </a:r>
            <a:r>
              <a:rPr lang="en-US" baseline="30000" dirty="0" smtClean="0"/>
              <a:t>nd</a:t>
            </a:r>
            <a:r>
              <a:rPr lang="en-US" dirty="0" smtClean="0"/>
              <a:t> Principle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is selecting data from a larger pool to show only the relevant details to the object.</a:t>
            </a:r>
          </a:p>
          <a:p>
            <a:r>
              <a:rPr lang="en-US" dirty="0"/>
              <a:t>Abstraction is a way to cope with complexity.</a:t>
            </a:r>
          </a:p>
          <a:p>
            <a:r>
              <a:rPr lang="en-US" dirty="0"/>
              <a:t>Principle of abstraction: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dirty="0"/>
              <a:t>“Capture only those details about an object that are relevant to current perspective”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4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29684"/>
          </a:xfrm>
        </p:spPr>
        <p:txBody>
          <a:bodyPr>
            <a:noAutofit/>
          </a:bodyPr>
          <a:lstStyle/>
          <a:p>
            <a:r>
              <a:rPr lang="en-US" sz="3200" dirty="0"/>
              <a:t>Ali is a PhD student and teaches BS </a:t>
            </a:r>
            <a:r>
              <a:rPr lang="en-US" sz="3200" dirty="0" smtClean="0"/>
              <a:t>students</a:t>
            </a:r>
          </a:p>
          <a:p>
            <a:r>
              <a:rPr lang="en-US" sz="3200" b="1" dirty="0"/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Name					</a:t>
            </a:r>
            <a:r>
              <a:rPr lang="en-US" sz="2800" dirty="0" smtClean="0"/>
              <a:t>		- </a:t>
            </a:r>
            <a:r>
              <a:rPr lang="en-US" sz="2800" dirty="0"/>
              <a:t>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Student Roll No		</a:t>
            </a:r>
            <a:r>
              <a:rPr lang="en-US" sz="2800" dirty="0" smtClean="0"/>
              <a:t>		- </a:t>
            </a:r>
            <a:r>
              <a:rPr lang="en-US" sz="2800" dirty="0"/>
              <a:t>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Year of Study			</a:t>
            </a:r>
            <a:r>
              <a:rPr lang="en-US" sz="2800" dirty="0" smtClean="0"/>
              <a:t>		- </a:t>
            </a:r>
            <a:r>
              <a:rPr lang="en-US" sz="2800" dirty="0"/>
              <a:t>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CGPA					</a:t>
            </a:r>
            <a:r>
              <a:rPr lang="en-US" sz="2800" dirty="0" smtClean="0"/>
              <a:t>		- </a:t>
            </a:r>
            <a:r>
              <a:rPr lang="en-US" sz="2800" dirty="0"/>
              <a:t>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714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4971"/>
          </a:xfrm>
        </p:spPr>
        <p:txBody>
          <a:bodyPr>
            <a:noAutofit/>
          </a:bodyPr>
          <a:lstStyle/>
          <a:p>
            <a:r>
              <a:rPr lang="en-US" sz="3200" dirty="0"/>
              <a:t>Ali is a PhD student and teaches BS </a:t>
            </a:r>
            <a:r>
              <a:rPr lang="en-US" sz="3200" dirty="0" smtClean="0"/>
              <a:t>students</a:t>
            </a:r>
          </a:p>
          <a:p>
            <a:r>
              <a:rPr lang="en-US" sz="3200" b="1" dirty="0" smtClean="0"/>
              <a:t>Behavior</a:t>
            </a:r>
            <a:endParaRPr lang="en-US" sz="32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Study				</a:t>
            </a:r>
            <a:r>
              <a:rPr lang="en-US" sz="2800" dirty="0" smtClean="0"/>
              <a:t>		- </a:t>
            </a:r>
            <a:r>
              <a:rPr lang="en-US" sz="2800" dirty="0" err="1"/>
              <a:t>DevelopExam</a:t>
            </a:r>
            <a:endParaRPr lang="en-US" sz="2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GiveExam</a:t>
            </a:r>
            <a:r>
              <a:rPr lang="en-US" sz="2800" dirty="0"/>
              <a:t>			</a:t>
            </a:r>
            <a:r>
              <a:rPr lang="en-US" sz="2800" dirty="0" smtClean="0"/>
              <a:t>		- </a:t>
            </a:r>
            <a:r>
              <a:rPr lang="en-US" sz="2800" dirty="0" err="1"/>
              <a:t>TakeExam</a:t>
            </a:r>
            <a:endParaRPr lang="en-US" sz="2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PlaySports</a:t>
            </a:r>
            <a:r>
              <a:rPr lang="en-US" sz="2800" dirty="0"/>
              <a:t>			</a:t>
            </a:r>
            <a:r>
              <a:rPr lang="en-US" sz="2800" dirty="0" smtClean="0"/>
              <a:t>		- </a:t>
            </a:r>
            <a:r>
              <a:rPr lang="en-US" sz="2800" dirty="0"/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DeliverLecture</a:t>
            </a:r>
            <a:r>
              <a:rPr lang="en-US" sz="2800" dirty="0"/>
              <a:t>		</a:t>
            </a:r>
            <a:r>
              <a:rPr lang="en-US" sz="2800" dirty="0" smtClean="0"/>
              <a:t>		- </a:t>
            </a:r>
            <a:r>
              <a:rPr lang="en-US" sz="2800" dirty="0"/>
              <a:t>Walk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594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46160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3200" b="1" dirty="0" smtClean="0"/>
              <a:t>Student’s</a:t>
            </a:r>
            <a:r>
              <a:rPr lang="en-US" sz="3600" b="1" dirty="0" smtClean="0"/>
              <a:t> </a:t>
            </a:r>
            <a:r>
              <a:rPr lang="en-US" sz="3200" b="1" dirty="0" smtClean="0"/>
              <a:t>Perspective</a:t>
            </a:r>
            <a:endParaRPr lang="en-US" sz="3600" b="1" dirty="0"/>
          </a:p>
          <a:p>
            <a:r>
              <a:rPr lang="en-US" sz="3200" b="1" dirty="0"/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/>
              <a:t>Name	</a:t>
            </a:r>
            <a:r>
              <a:rPr lang="en-US" sz="2800" dirty="0">
                <a:solidFill>
                  <a:schemeClr val="tx1"/>
                </a:solidFill>
              </a:rPr>
              <a:t>	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Student Roll No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Year of Study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CGPA		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838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2400" b="1" dirty="0" smtClean="0"/>
              <a:t>Student’s</a:t>
            </a:r>
            <a:r>
              <a:rPr lang="en-US" sz="2800" b="1" dirty="0" smtClean="0"/>
              <a:t> </a:t>
            </a:r>
            <a:r>
              <a:rPr lang="en-US" sz="2400" b="1" dirty="0" smtClean="0"/>
              <a:t>Perspective</a:t>
            </a:r>
            <a:endParaRPr lang="en-US" sz="2800" b="1" dirty="0"/>
          </a:p>
          <a:p>
            <a:r>
              <a:rPr lang="en-US" b="1" dirty="0" smtClean="0">
                <a:solidFill>
                  <a:schemeClr val="tx1"/>
                </a:solidFill>
              </a:rPr>
              <a:t>Behavior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Study		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 err="1">
                <a:solidFill>
                  <a:schemeClr val="tx1"/>
                </a:solidFill>
              </a:rPr>
              <a:t>DevelopExam</a:t>
            </a:r>
            <a:endParaRPr lang="en-US" strike="sngStrike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GiveExam</a:t>
            </a: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 err="1">
                <a:solidFill>
                  <a:schemeClr val="tx1"/>
                </a:solidFill>
              </a:rPr>
              <a:t>TakeExam</a:t>
            </a:r>
            <a:endParaRPr lang="en-US" strike="sngStrike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PlaySports</a:t>
            </a: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>
                <a:solidFill>
                  <a:schemeClr val="tx1"/>
                </a:solidFill>
              </a:rPr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strike="sngStrike" dirty="0" err="1">
                <a:solidFill>
                  <a:schemeClr val="tx1"/>
                </a:solidFill>
              </a:rPr>
              <a:t>DeliverLecture</a:t>
            </a: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>
                <a:solidFill>
                  <a:schemeClr val="tx1"/>
                </a:solidFill>
              </a:rPr>
              <a:t>Walk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37922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Teacher’s Perspective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Name					</a:t>
            </a:r>
            <a:r>
              <a:rPr lang="en-US" sz="2800" dirty="0" smtClean="0">
                <a:solidFill>
                  <a:schemeClr val="tx1"/>
                </a:solidFill>
              </a:rPr>
              <a:t>	- </a:t>
            </a:r>
            <a:r>
              <a:rPr lang="en-US" sz="2800" dirty="0">
                <a:solidFill>
                  <a:schemeClr val="tx1"/>
                </a:solidFill>
              </a:rPr>
              <a:t>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Student Roll No	</a:t>
            </a:r>
            <a:r>
              <a:rPr lang="en-US" sz="2800" dirty="0">
                <a:solidFill>
                  <a:schemeClr val="tx1"/>
                </a:solidFill>
              </a:rPr>
              <a:t>		- 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Year of Study</a:t>
            </a:r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smtClean="0">
                <a:solidFill>
                  <a:schemeClr val="tx1"/>
                </a:solidFill>
              </a:rPr>
              <a:t>	- </a:t>
            </a:r>
            <a:r>
              <a:rPr lang="en-US" sz="2800" dirty="0">
                <a:solidFill>
                  <a:schemeClr val="tx1"/>
                </a:solidFill>
              </a:rPr>
              <a:t>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CGPA	</a:t>
            </a:r>
            <a:r>
              <a:rPr lang="en-US" sz="2800" dirty="0">
                <a:solidFill>
                  <a:schemeClr val="tx1"/>
                </a:solidFill>
              </a:rPr>
              <a:t>				</a:t>
            </a:r>
            <a:r>
              <a:rPr lang="en-US" sz="2800" dirty="0" smtClean="0">
                <a:solidFill>
                  <a:schemeClr val="tx1"/>
                </a:solidFill>
              </a:rPr>
              <a:t>	- </a:t>
            </a:r>
            <a:r>
              <a:rPr lang="en-US" sz="2800" strike="sngStrike" dirty="0">
                <a:solidFill>
                  <a:schemeClr val="tx1"/>
                </a:solidFill>
              </a:rPr>
              <a:t>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139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4971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Teacher’s Perspective</a:t>
            </a:r>
          </a:p>
          <a:p>
            <a:r>
              <a:rPr lang="en-US" sz="3200" b="1" dirty="0" smtClean="0"/>
              <a:t>Behavior</a:t>
            </a:r>
            <a:endParaRPr lang="en-US" sz="32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Study	</a:t>
            </a:r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dirty="0" err="1">
                <a:solidFill>
                  <a:schemeClr val="tx1"/>
                </a:solidFill>
              </a:rPr>
              <a:t>DevelopExam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 err="1">
                <a:solidFill>
                  <a:schemeClr val="tx1"/>
                </a:solidFill>
              </a:rPr>
              <a:t>GiveExam</a:t>
            </a:r>
            <a:r>
              <a:rPr lang="en-US" sz="2800" strike="sngStrike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dirty="0" err="1">
                <a:solidFill>
                  <a:schemeClr val="tx1"/>
                </a:solidFill>
              </a:rPr>
              <a:t>TakeExam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 err="1">
                <a:solidFill>
                  <a:schemeClr val="tx1"/>
                </a:solidFill>
              </a:rPr>
              <a:t>PlaySports</a:t>
            </a:r>
            <a:r>
              <a:rPr lang="en-US" sz="2800" strike="sngStrike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tx1"/>
                </a:solidFill>
              </a:rPr>
              <a:t>DeliverLecture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Walk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3838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cat can be viewed with different </a:t>
            </a:r>
            <a:r>
              <a:rPr lang="en-US" sz="2800" dirty="0" smtClean="0">
                <a:solidFill>
                  <a:schemeClr val="tx1"/>
                </a:solidFill>
              </a:rPr>
              <a:t>perspectives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1028"/>
          <p:cNvSpPr txBox="1">
            <a:spLocks noRot="1" noChangeArrowheads="1"/>
          </p:cNvSpPr>
          <p:nvPr/>
        </p:nvSpPr>
        <p:spPr>
          <a:xfrm>
            <a:off x="6841523" y="3097427"/>
            <a:ext cx="4648200" cy="32004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Surgeon’s Perspective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 smtClean="0"/>
              <a:t>A being with</a:t>
            </a:r>
          </a:p>
          <a:p>
            <a:pPr lvl="1"/>
            <a:r>
              <a:rPr lang="en-US" sz="2400" dirty="0" smtClean="0"/>
              <a:t>A Skeleton</a:t>
            </a:r>
          </a:p>
          <a:p>
            <a:pPr lvl="1"/>
            <a:r>
              <a:rPr lang="en-US" sz="2400" dirty="0" smtClean="0"/>
              <a:t>Heart</a:t>
            </a:r>
          </a:p>
          <a:p>
            <a:pPr lvl="1"/>
            <a:r>
              <a:rPr lang="en-US" sz="2400" dirty="0" smtClean="0"/>
              <a:t>Kidney</a:t>
            </a:r>
          </a:p>
          <a:p>
            <a:pPr lvl="1"/>
            <a:r>
              <a:rPr lang="en-US" sz="2400" dirty="0" smtClean="0"/>
              <a:t>Stomach</a:t>
            </a:r>
            <a:endParaRPr lang="en-US" sz="2400" dirty="0"/>
          </a:p>
        </p:txBody>
      </p:sp>
      <p:sp>
        <p:nvSpPr>
          <p:cNvPr id="5" name="Rectangle 1027"/>
          <p:cNvSpPr txBox="1">
            <a:spLocks noRot="1" noChangeArrowheads="1"/>
          </p:cNvSpPr>
          <p:nvPr/>
        </p:nvSpPr>
        <p:spPr>
          <a:xfrm>
            <a:off x="1744362" y="3097427"/>
            <a:ext cx="4648200" cy="3154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Ordinary Perspective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 smtClean="0"/>
              <a:t>A pet animal with</a:t>
            </a:r>
          </a:p>
          <a:p>
            <a:pPr lvl="1"/>
            <a:r>
              <a:rPr lang="en-US" sz="2400" dirty="0" smtClean="0"/>
              <a:t>Four Legs</a:t>
            </a:r>
          </a:p>
          <a:p>
            <a:pPr lvl="1"/>
            <a:r>
              <a:rPr lang="en-US" sz="2400" dirty="0" smtClean="0"/>
              <a:t>A Tail</a:t>
            </a:r>
          </a:p>
          <a:p>
            <a:pPr lvl="1"/>
            <a:r>
              <a:rPr lang="en-US" sz="2400" dirty="0" smtClean="0"/>
              <a:t>Two Ears</a:t>
            </a:r>
          </a:p>
          <a:p>
            <a:pPr lvl="1"/>
            <a:r>
              <a:rPr lang="en-US" sz="2400" dirty="0" smtClean="0"/>
              <a:t>Sharp Teeth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0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pic>
        <p:nvPicPr>
          <p:cNvPr id="4" name="Content Placeholder 3" descr="c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4" y="2930227"/>
            <a:ext cx="2420112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53057" y="4744995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</a:rPr>
              <a:t>Driver’s View</a:t>
            </a:r>
          </a:p>
        </p:txBody>
      </p:sp>
      <p:pic>
        <p:nvPicPr>
          <p:cNvPr id="6" name="Picture 4" descr="skeleton_car_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519" y="2930227"/>
            <a:ext cx="2545492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040130" y="4744995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</a:rPr>
              <a:t>Engineer’s View</a:t>
            </a:r>
          </a:p>
        </p:txBody>
      </p:sp>
    </p:spTree>
    <p:extLst>
      <p:ext uri="{BB962C8B-B14F-4D97-AF65-F5344CB8AC3E}">
        <p14:creationId xmlns:p14="http://schemas.microsoft.com/office/powerpoint/2010/main" val="424250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Abstraction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Simplifies the model by hiding irrelevant details</a:t>
            </a:r>
          </a:p>
          <a:p>
            <a:endParaRPr lang="en-US" sz="2800" dirty="0"/>
          </a:p>
          <a:p>
            <a:r>
              <a:rPr lang="en-US" sz="2800" dirty="0"/>
              <a:t>Abstraction provides the freedom to defer implementation decisions by avoiding commitment to details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845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548" y="2950976"/>
            <a:ext cx="9601196" cy="13038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Structure v/s Class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6600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04" y="749643"/>
            <a:ext cx="7611763" cy="5395784"/>
          </a:xfrm>
        </p:spPr>
      </p:pic>
    </p:spTree>
    <p:extLst>
      <p:ext uri="{BB962C8B-B14F-4D97-AF65-F5344CB8AC3E}">
        <p14:creationId xmlns:p14="http://schemas.microsoft.com/office/powerpoint/2010/main" val="416288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private:</a:t>
            </a:r>
          </a:p>
          <a:p>
            <a:r>
              <a:rPr lang="en-US" dirty="0"/>
              <a:t>     // private members and function    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    // public members and function </a:t>
            </a:r>
          </a:p>
          <a:p>
            <a:r>
              <a:rPr lang="en-US" dirty="0"/>
              <a:t>  protected:</a:t>
            </a:r>
          </a:p>
          <a:p>
            <a:r>
              <a:rPr lang="en-US" dirty="0"/>
              <a:t>      // protected members and function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44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class Robot {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public: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getX() { return locX;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getY() { return locY;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getFacing() { return facing;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void setFacing(float f) { facing = f;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void setLocation(float x, float y);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private: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locX;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locY;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facing;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58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S</a:t>
            </a:r>
            <a:r>
              <a:rPr lang="en-US" dirty="0" err="1" smtClean="0"/>
              <a:t>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ublic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rivate</a:t>
            </a:r>
            <a:endParaRPr lang="en-US" dirty="0"/>
          </a:p>
          <a:p>
            <a:r>
              <a:rPr lang="en-US" dirty="0" smtClean="0"/>
              <a:t>Protected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703" y="2915036"/>
            <a:ext cx="53054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44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private</a:t>
            </a:r>
            <a:r>
              <a:rPr lang="en-US" dirty="0"/>
              <a:t>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Fields marked as </a:t>
            </a:r>
            <a:r>
              <a:rPr lang="en-US" sz="2800" dirty="0">
                <a:latin typeface="Courier New" panose="02070309020205020404" pitchFamily="49" charset="0"/>
              </a:rPr>
              <a:t>private</a:t>
            </a:r>
            <a:r>
              <a:rPr lang="en-US" sz="2800" dirty="0"/>
              <a:t> can only be accessed by functions that are part of that class</a:t>
            </a:r>
          </a:p>
          <a:p>
            <a:r>
              <a:rPr lang="en-US" sz="2800" dirty="0"/>
              <a:t>In the Robot class, locX, locY, and facing are private float fields, these fields can only be accessed by functions that are in class Robot (getX, getY, getFacing, setFacing, setLocation)</a:t>
            </a:r>
          </a:p>
          <a:p>
            <a:r>
              <a:rPr lang="en-US" sz="2800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useRobot</a:t>
            </a:r>
            <a:r>
              <a:rPr lang="en-US" dirty="0">
                <a:latin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Robot r1;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r1.locX = -5; //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1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public</a:t>
            </a:r>
            <a:r>
              <a:rPr lang="en-US" dirty="0"/>
              <a:t>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Fields marked as </a:t>
            </a:r>
            <a:r>
              <a:rPr lang="en-US" sz="2800" dirty="0">
                <a:latin typeface="Courier New" panose="02070309020205020404" pitchFamily="49" charset="0"/>
              </a:rPr>
              <a:t>public</a:t>
            </a:r>
            <a:r>
              <a:rPr lang="en-US" sz="2800" dirty="0"/>
              <a:t> can be accessed by anyone</a:t>
            </a:r>
          </a:p>
          <a:p>
            <a:r>
              <a:rPr lang="en-US" sz="2800" dirty="0"/>
              <a:t>In the Robot class, the methods getX, getY, etc. are public</a:t>
            </a:r>
          </a:p>
          <a:p>
            <a:pPr lvl="1"/>
            <a:r>
              <a:rPr lang="en-US" sz="2400" dirty="0"/>
              <a:t>these functions can be called by anyone</a:t>
            </a:r>
          </a:p>
          <a:p>
            <a:r>
              <a:rPr lang="en-US" sz="2800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useRobot</a:t>
            </a:r>
            <a:r>
              <a:rPr lang="en-US" dirty="0">
                <a:latin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Robot r1;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r1.setLocation(-5,-5); // Legal to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19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Functions associated with a class are declared in one of two ways:</a:t>
            </a:r>
          </a:p>
          <a:p>
            <a:pPr lvl="1">
              <a:buFontTx/>
              <a:buNone/>
            </a:pPr>
            <a:r>
              <a:rPr lang="en-US" sz="2400" i="1" dirty="0">
                <a:latin typeface="Courier New" panose="02070309020205020404" pitchFamily="49" charset="0"/>
              </a:rPr>
              <a:t>ReturnType FuncName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</a:rPr>
              <a:t>params</a:t>
            </a:r>
            <a:r>
              <a:rPr lang="en-US" sz="2400" dirty="0">
                <a:latin typeface="Courier New" panose="02070309020205020404" pitchFamily="49" charset="0"/>
              </a:rPr>
              <a:t>) { </a:t>
            </a:r>
            <a:r>
              <a:rPr lang="en-US" sz="2400" i="1" dirty="0">
                <a:latin typeface="Courier New" panose="02070309020205020404" pitchFamily="49" charset="0"/>
              </a:rPr>
              <a:t>code</a:t>
            </a:r>
            <a:r>
              <a:rPr lang="en-US" sz="2400" dirty="0">
                <a:latin typeface="Courier New" panose="02070309020205020404" pitchFamily="49" charset="0"/>
              </a:rPr>
              <a:t> }</a:t>
            </a:r>
          </a:p>
          <a:p>
            <a:pPr lvl="2"/>
            <a:r>
              <a:rPr lang="en-US" sz="2000" dirty="0"/>
              <a:t>function is both declared and defined (code provided)</a:t>
            </a:r>
            <a:endParaRPr 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2400" i="1" dirty="0">
                <a:latin typeface="Courier New" panose="02070309020205020404" pitchFamily="49" charset="0"/>
              </a:rPr>
              <a:t>ReturnType FuncName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</a:rPr>
              <a:t>params</a:t>
            </a:r>
            <a:r>
              <a:rPr lang="en-US" sz="2400" dirty="0"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n-US" sz="2000" dirty="0"/>
              <a:t>function is merely declared, we must still define the body of the function separately</a:t>
            </a:r>
          </a:p>
          <a:p>
            <a:r>
              <a:rPr lang="en-US" sz="2800" dirty="0"/>
              <a:t>To call a method we use the . form:</a:t>
            </a:r>
          </a:p>
          <a:p>
            <a:pPr lvl="1">
              <a:buFontTx/>
              <a:buNone/>
            </a:pPr>
            <a:r>
              <a:rPr lang="en-US" sz="2400" i="1" dirty="0" err="1"/>
              <a:t>classinstance</a:t>
            </a:r>
            <a:r>
              <a:rPr lang="en-US" sz="2400" dirty="0" err="1"/>
              <a:t>.</a:t>
            </a:r>
            <a:r>
              <a:rPr lang="en-US" sz="2400" i="1" dirty="0" err="1"/>
              <a:t>FuncName</a:t>
            </a:r>
            <a:r>
              <a:rPr lang="en-US" sz="2400" dirty="0"/>
              <a:t>(</a:t>
            </a:r>
            <a:r>
              <a:rPr lang="en-US" sz="2400" i="1" dirty="0" err="1"/>
              <a:t>args</a:t>
            </a:r>
            <a:r>
              <a:rPr lang="en-US" sz="2400" dirty="0"/>
              <a:t>);</a:t>
            </a:r>
          </a:p>
          <a:p>
            <a:pPr lvl="1">
              <a:buFontTx/>
              <a:buNone/>
            </a:pPr>
            <a:r>
              <a:rPr lang="en-US" sz="2400" i="1" dirty="0"/>
              <a:t>FuncName</a:t>
            </a:r>
            <a:r>
              <a:rPr lang="en-US" sz="2400" dirty="0"/>
              <a:t> is a field just like any other field in the structured variable </a:t>
            </a:r>
            <a:r>
              <a:rPr lang="en-US" sz="2400" i="1" dirty="0"/>
              <a:t>classinstance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class Robot {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public: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</a:rPr>
              <a:t>float getX() { return locX; }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Robot r1;</a:t>
            </a:r>
          </a:p>
          <a:p>
            <a:r>
              <a:rPr lang="en-US" sz="2800" dirty="0"/>
              <a:t>The function getX is defined as part of class Robot</a:t>
            </a:r>
          </a:p>
          <a:p>
            <a:r>
              <a:rPr lang="en-US" sz="2800" dirty="0"/>
              <a:t>To call this method: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latin typeface="Courier New" panose="02070309020205020404" pitchFamily="49" charset="0"/>
              </a:rPr>
              <a:t>r1.getX()</a:t>
            </a:r>
            <a:r>
              <a:rPr lang="en-US" sz="2000" dirty="0"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</a:rPr>
              <a:t>; // prints r1’s locX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38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Methods Separately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methods  that are declared but not defined in the class we need to provide a separate definition</a:t>
            </a:r>
          </a:p>
          <a:p>
            <a:r>
              <a:rPr lang="en-US" sz="2800" dirty="0"/>
              <a:t>To define the method, you define it as any other function, except that the name of the function is </a:t>
            </a:r>
            <a:r>
              <a:rPr lang="en-US" sz="2800" i="1" dirty="0" err="1"/>
              <a:t>ClassName</a:t>
            </a:r>
            <a:r>
              <a:rPr lang="en-US" sz="2800" dirty="0"/>
              <a:t>::</a:t>
            </a:r>
            <a:r>
              <a:rPr lang="en-US" sz="2800" i="1" dirty="0"/>
              <a:t>FuncName</a:t>
            </a:r>
          </a:p>
          <a:p>
            <a:pPr lvl="1">
              <a:buFontTx/>
              <a:buNone/>
            </a:pPr>
            <a:r>
              <a:rPr lang="en-US" sz="2400" dirty="0"/>
              <a:t>:: is the scope resolution operator, it allows us to refer to parts of a class or structure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72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Getter/Setter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 functions (or accessor functions) are used to read value of a private member of some class</a:t>
            </a:r>
          </a:p>
          <a:p>
            <a:endParaRPr lang="en-US" dirty="0"/>
          </a:p>
          <a:p>
            <a:r>
              <a:rPr lang="en-US" dirty="0" smtClean="0"/>
              <a:t>Setter functions (or mutator functions) are used to modify the value of a private member of some class</a:t>
            </a:r>
          </a:p>
        </p:txBody>
      </p:sp>
    </p:spTree>
    <p:extLst>
      <p:ext uri="{BB962C8B-B14F-4D97-AF65-F5344CB8AC3E}">
        <p14:creationId xmlns:p14="http://schemas.microsoft.com/office/powerpoint/2010/main" val="345515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struct</a:t>
            </a:r>
            <a:r>
              <a:rPr lang="en-US" dirty="0"/>
              <a:t> versus </a:t>
            </a:r>
            <a:r>
              <a:rPr lang="en-US" dirty="0">
                <a:latin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In C++ struct and class can be used interchangeably to create a class with one exception</a:t>
            </a:r>
          </a:p>
          <a:p>
            <a:r>
              <a:rPr lang="en-US" sz="2800" dirty="0"/>
              <a:t>What if we forget to put an access modifier before the first field?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struct Robot {    OR    class Robot {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 float locX;             float locX;</a:t>
            </a:r>
          </a:p>
          <a:p>
            <a:pPr lvl="1">
              <a:buFontTx/>
              <a:buNone/>
            </a:pPr>
            <a:r>
              <a:rPr lang="en-US" sz="2400" dirty="0"/>
              <a:t>In a class, until an access </a:t>
            </a:r>
            <a:r>
              <a:rPr lang="en-US" sz="2400" dirty="0" smtClean="0"/>
              <a:t>modifier </a:t>
            </a:r>
            <a:r>
              <a:rPr lang="en-US" sz="2400" dirty="0"/>
              <a:t>is supplied, the fields are assumed to be</a:t>
            </a:r>
            <a:r>
              <a:rPr lang="en-US" sz="2400" dirty="0">
                <a:latin typeface="Courier New" panose="02070309020205020404" pitchFamily="49" charset="0"/>
              </a:rPr>
              <a:t> private</a:t>
            </a:r>
          </a:p>
          <a:p>
            <a:pPr lvl="1">
              <a:buFontTx/>
              <a:buNone/>
            </a:pPr>
            <a:r>
              <a:rPr lang="en-US" sz="2400" dirty="0"/>
              <a:t>In a struct, the fields are assumed to be</a:t>
            </a:r>
            <a:r>
              <a:rPr lang="en-US" sz="2400" dirty="0">
                <a:latin typeface="Courier New" panose="02070309020205020404" pitchFamily="49" charset="0"/>
              </a:rPr>
              <a:t>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31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class BankAccount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PIN;	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Public: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int </a:t>
            </a:r>
            <a:r>
              <a:rPr lang="en-US" b="1" dirty="0" err="1" smtClean="0">
                <a:solidFill>
                  <a:srgbClr val="0070C0"/>
                </a:solidFill>
              </a:rPr>
              <a:t>get_PIN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{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	return PIN;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11430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class BankAccount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accountNo;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 smtClean="0"/>
              <a:t>    Public:</a:t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void set_accountNo(int num)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{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	accountNo = num;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58479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</a:t>
            </a:r>
            <a:r>
              <a:rPr lang="en-US" dirty="0"/>
              <a:t>Simple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class Robot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void setLocation(float x, float 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facing;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</a:rPr>
              <a:t>Robot::</a:t>
            </a:r>
            <a:r>
              <a:rPr lang="en-US" dirty="0">
                <a:latin typeface="Courier New" panose="02070309020205020404" pitchFamily="49" charset="0"/>
              </a:rPr>
              <a:t>setLocation(float x, float y)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if ((x &lt; 0.0) || (y &lt; 0.0))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</a:rPr>
              <a:t> &lt;&lt; “Illegal location!!” &lt;&lt; </a:t>
            </a:r>
            <a:r>
              <a:rPr lang="en-US" dirty="0" err="1">
                <a:latin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locX =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locY =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95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719" y="2556932"/>
            <a:ext cx="9520878" cy="3431976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A man who manages a scoreboard wants a simple application module to manage the history of a batsman. For every new batsman, the app must let us fill the details including the Id, Name, Age, Runs, </a:t>
            </a:r>
            <a:r>
              <a:rPr lang="en-US" sz="3200" dirty="0" err="1"/>
              <a:t>a</a:t>
            </a:r>
            <a:r>
              <a:rPr lang="en-US" sz="3200" dirty="0" err="1" smtClean="0"/>
              <a:t>vg</a:t>
            </a:r>
            <a:r>
              <a:rPr lang="en-US" sz="3200" dirty="0" smtClean="0"/>
              <a:t>, etc. These details </a:t>
            </a:r>
            <a:r>
              <a:rPr lang="en-US" sz="3200" dirty="0"/>
              <a:t>may be modified later except for the </a:t>
            </a:r>
            <a:r>
              <a:rPr lang="en-US" sz="3200" dirty="0" smtClean="0"/>
              <a:t>ID of a batsman. At anytime a batsman can check his runs and his average. </a:t>
            </a:r>
          </a:p>
        </p:txBody>
      </p:sp>
    </p:spTree>
    <p:extLst>
      <p:ext uri="{BB962C8B-B14F-4D97-AF65-F5344CB8AC3E}">
        <p14:creationId xmlns:p14="http://schemas.microsoft.com/office/powerpoint/2010/main" val="1671186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86" y="2487828"/>
            <a:ext cx="3473536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254" y="3048001"/>
            <a:ext cx="3418701" cy="19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97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name of the batsman(out of three batsmen) who has the highest runs?</a:t>
            </a:r>
          </a:p>
          <a:p>
            <a:endParaRPr lang="en-US" dirty="0"/>
          </a:p>
          <a:p>
            <a:r>
              <a:rPr lang="en-US" dirty="0" smtClean="0"/>
              <a:t>Find the name of the batsman with highest average runs?</a:t>
            </a:r>
          </a:p>
          <a:p>
            <a:endParaRPr lang="en-US" dirty="0"/>
          </a:p>
          <a:p>
            <a:r>
              <a:rPr lang="en-US" dirty="0" smtClean="0"/>
              <a:t>Find the batsman who has played most matches?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27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117" y="715992"/>
            <a:ext cx="9221638" cy="54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0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Information </a:t>
            </a:r>
            <a:r>
              <a:rPr lang="en-US" dirty="0"/>
              <a:t>is stored within the </a:t>
            </a:r>
            <a:r>
              <a:rPr lang="en-US" dirty="0" smtClean="0"/>
              <a:t>object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hidden from the outside </a:t>
            </a:r>
            <a:r>
              <a:rPr lang="en-US" dirty="0" smtClean="0"/>
              <a:t>world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can only be manipulated by the object itself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9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125" y="3034785"/>
            <a:ext cx="243840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664" y="2901435"/>
            <a:ext cx="2438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784" y="4445858"/>
            <a:ext cx="19526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4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(1</a:t>
            </a:r>
            <a:r>
              <a:rPr lang="en-US" baseline="30000" dirty="0" smtClean="0"/>
              <a:t>st</a:t>
            </a:r>
            <a:r>
              <a:rPr lang="en-US" dirty="0" smtClean="0"/>
              <a:t> Principle of 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  <a:r>
              <a:rPr lang="en-US" dirty="0"/>
              <a:t> is a process of wrapping of data and methods in a single </a:t>
            </a:r>
            <a:r>
              <a:rPr lang="en-US" dirty="0" smtClean="0"/>
              <a:t>unit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main advantage of using of encapsulation is to secure the data from other methods, when we make a data private then these data only use within the class, but these data not accessible outside the </a:t>
            </a:r>
            <a:r>
              <a:rPr lang="en-US" dirty="0" smtClean="0"/>
              <a:t>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5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example of encapsulation is </a:t>
            </a:r>
            <a:r>
              <a:rPr lang="en-US" b="1" dirty="0"/>
              <a:t>Capsule</a:t>
            </a:r>
            <a:r>
              <a:rPr lang="en-US" dirty="0"/>
              <a:t>. In capsule all medicine are encapsulated </a:t>
            </a:r>
            <a:r>
              <a:rPr lang="en-US" dirty="0" smtClean="0"/>
              <a:t>inside capsule.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67" y="3701878"/>
            <a:ext cx="3429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5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Life 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Phone stores phone numbers in digital format </a:t>
            </a:r>
            <a:r>
              <a:rPr lang="en-US" dirty="0" smtClean="0"/>
              <a:t>and knows </a:t>
            </a:r>
            <a:r>
              <a:rPr lang="en-US" dirty="0"/>
              <a:t>how to convert it into </a:t>
            </a:r>
            <a:r>
              <a:rPr lang="en-US" dirty="0" smtClean="0"/>
              <a:t>human-readable characters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don’t </a:t>
            </a:r>
            <a:r>
              <a:rPr lang="en-US" dirty="0" smtClean="0"/>
              <a:t>know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the data is </a:t>
            </a:r>
            <a:r>
              <a:rPr lang="en-US" dirty="0" smtClean="0"/>
              <a:t>stored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it is converted to human-readable characters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1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 and clarity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Low </a:t>
            </a:r>
            <a:r>
              <a:rPr lang="en-US" dirty="0"/>
              <a:t>complexity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Better </a:t>
            </a:r>
            <a:r>
              <a:rPr lang="en-US" dirty="0"/>
              <a:t>understanding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78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1477</TotalTime>
  <Words>1394</Words>
  <Application>Microsoft Office PowerPoint</Application>
  <PresentationFormat>Widescreen</PresentationFormat>
  <Paragraphs>214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Courier New</vt:lpstr>
      <vt:lpstr>Garamond</vt:lpstr>
      <vt:lpstr>Times New Roman</vt:lpstr>
      <vt:lpstr>Wingdings</vt:lpstr>
      <vt:lpstr>Organic</vt:lpstr>
      <vt:lpstr>CS217 – Object Oriented Programming (OOP)</vt:lpstr>
      <vt:lpstr>Structure v/s Class</vt:lpstr>
      <vt:lpstr>struct versus class</vt:lpstr>
      <vt:lpstr>INFORMATION HIDING</vt:lpstr>
      <vt:lpstr>Example</vt:lpstr>
      <vt:lpstr>Encapsulation (1st Principle of OOP)</vt:lpstr>
      <vt:lpstr>Real Life Example of Encapsulation</vt:lpstr>
      <vt:lpstr>Real Life Example of Encapsulation</vt:lpstr>
      <vt:lpstr>ENCAPSULATION – ADVANTAGES</vt:lpstr>
      <vt:lpstr>Abstraction in OOP (2nd Principle)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Abstraction – Advantages</vt:lpstr>
      <vt:lpstr>PowerPoint Presentation</vt:lpstr>
      <vt:lpstr>Syntax</vt:lpstr>
      <vt:lpstr>A Simple Class</vt:lpstr>
      <vt:lpstr>Access Specifiers</vt:lpstr>
      <vt:lpstr>private Access Modifier</vt:lpstr>
      <vt:lpstr>public Access Modifier</vt:lpstr>
      <vt:lpstr>Class Methods</vt:lpstr>
      <vt:lpstr>Defined Methods</vt:lpstr>
      <vt:lpstr>Defining Methods Separately</vt:lpstr>
      <vt:lpstr>Getter/Setter Functions</vt:lpstr>
      <vt:lpstr>Example</vt:lpstr>
      <vt:lpstr>Example</vt:lpstr>
      <vt:lpstr>Example: A Simple Class</vt:lpstr>
      <vt:lpstr>Case Study</vt:lpstr>
      <vt:lpstr>Exercise!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70</cp:revision>
  <dcterms:created xsi:type="dcterms:W3CDTF">2019-01-21T07:30:30Z</dcterms:created>
  <dcterms:modified xsi:type="dcterms:W3CDTF">2022-01-31T08:33:44Z</dcterms:modified>
</cp:coreProperties>
</file>