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288" r:id="rId3"/>
    <p:sldId id="289" r:id="rId4"/>
    <p:sldId id="290" r:id="rId5"/>
    <p:sldId id="291" r:id="rId6"/>
    <p:sldId id="292" r:id="rId7"/>
    <p:sldId id="293" r:id="rId8"/>
    <p:sldId id="294" r:id="rId9"/>
    <p:sldId id="295" r:id="rId10"/>
    <p:sldId id="296" r:id="rId11"/>
    <p:sldId id="297" r:id="rId12"/>
    <p:sldId id="311" r:id="rId13"/>
    <p:sldId id="312" r:id="rId14"/>
    <p:sldId id="313" r:id="rId15"/>
    <p:sldId id="314" r:id="rId16"/>
    <p:sldId id="315" r:id="rId17"/>
    <p:sldId id="309"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2/18/2022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03</a:t>
            </a:r>
          </a:p>
          <a:p>
            <a:r>
              <a:rPr lang="en-US" dirty="0" smtClean="0"/>
              <a:t>Feb 14-18, 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14578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Copy Constructor</a:t>
            </a:r>
            <a:endParaRPr lang="en-US" dirty="0"/>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a:t>
            </a:r>
            <a:r>
              <a:rPr lang="en-US" sz="3200" dirty="0" smtClean="0"/>
              <a:t>class.</a:t>
            </a:r>
            <a:endParaRPr lang="en-US" sz="3200" dirty="0"/>
          </a:p>
          <a:p>
            <a:pPr algn="just"/>
            <a:r>
              <a:rPr lang="en-US" sz="3200" dirty="0"/>
              <a:t>A copy constructor has the following general function prototype:</a:t>
            </a:r>
          </a:p>
          <a:p>
            <a:pPr marL="0" indent="0" algn="just">
              <a:buNone/>
            </a:pPr>
            <a:r>
              <a:rPr lang="en-US" sz="3200" dirty="0" smtClean="0"/>
              <a:t>			</a:t>
            </a:r>
            <a:r>
              <a:rPr lang="en-US" sz="3200" b="1" dirty="0" err="1" smtClean="0"/>
              <a:t>ClassName</a:t>
            </a:r>
            <a:r>
              <a:rPr lang="en-US" sz="3200" b="1" dirty="0" smtClean="0"/>
              <a:t> </a:t>
            </a:r>
            <a:r>
              <a:rPr lang="en-US" sz="3200" b="1" dirty="0" smtClean="0"/>
              <a:t>(</a:t>
            </a:r>
            <a:r>
              <a:rPr lang="en-US" sz="3200" b="1" dirty="0" err="1" smtClean="0"/>
              <a:t>ClassName</a:t>
            </a:r>
            <a:r>
              <a:rPr lang="en-US" sz="3200" b="1" dirty="0"/>
              <a:t> </a:t>
            </a:r>
            <a:r>
              <a:rPr lang="en-US" sz="3200" b="1" dirty="0" err="1" smtClean="0"/>
              <a:t>old_obj</a:t>
            </a:r>
            <a:r>
              <a:rPr lang="en-US" sz="3200" b="1" dirty="0"/>
              <a:t>); </a:t>
            </a:r>
          </a:p>
        </p:txBody>
      </p:sp>
    </p:spTree>
    <p:extLst>
      <p:ext uri="{BB962C8B-B14F-4D97-AF65-F5344CB8AC3E}">
        <p14:creationId xmlns:p14="http://schemas.microsoft.com/office/powerpoint/2010/main" val="42674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2151" y="3117191"/>
            <a:ext cx="4848225" cy="1123950"/>
          </a:xfrm>
          <a:prstGeom prst="rect">
            <a:avLst/>
          </a:prstGeom>
        </p:spPr>
      </p:pic>
      <p:pic>
        <p:nvPicPr>
          <p:cNvPr id="6" name="Picture 5"/>
          <p:cNvPicPr>
            <a:picLocks noChangeAspect="1"/>
          </p:cNvPicPr>
          <p:nvPr/>
        </p:nvPicPr>
        <p:blipFill>
          <a:blip r:embed="rId3"/>
          <a:stretch>
            <a:fillRect/>
          </a:stretch>
        </p:blipFill>
        <p:spPr>
          <a:xfrm>
            <a:off x="6320376" y="4742910"/>
            <a:ext cx="4267200" cy="857250"/>
          </a:xfrm>
          <a:prstGeom prst="rect">
            <a:avLst/>
          </a:prstGeom>
        </p:spPr>
      </p:pic>
      <p:sp>
        <p:nvSpPr>
          <p:cNvPr id="7" name="Title 1"/>
          <p:cNvSpPr>
            <a:spLocks noGrp="1"/>
          </p:cNvSpPr>
          <p:nvPr>
            <p:ph type="title"/>
          </p:nvPr>
        </p:nvSpPr>
        <p:spPr/>
        <p:txBody>
          <a:bodyPr/>
          <a:lstStyle/>
          <a:p>
            <a:r>
              <a:rPr lang="en-US" dirty="0" smtClean="0"/>
              <a:t>3. Copy Constructor</a:t>
            </a:r>
            <a:endParaRPr lang="en-US" dirty="0"/>
          </a:p>
        </p:txBody>
      </p:sp>
    </p:spTree>
    <p:extLst>
      <p:ext uri="{BB962C8B-B14F-4D97-AF65-F5344CB8AC3E}">
        <p14:creationId xmlns:p14="http://schemas.microsoft.com/office/powerpoint/2010/main" val="30000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is user-defined copy constructor needed?</a:t>
            </a:r>
          </a:p>
        </p:txBody>
      </p:sp>
      <p:sp>
        <p:nvSpPr>
          <p:cNvPr id="3" name="Content Placeholder 2"/>
          <p:cNvSpPr>
            <a:spLocks noGrp="1"/>
          </p:cNvSpPr>
          <p:nvPr>
            <p:ph idx="1"/>
          </p:nvPr>
        </p:nvSpPr>
        <p:spPr/>
        <p:txBody>
          <a:bodyPr/>
          <a:lstStyle/>
          <a:p>
            <a:r>
              <a:rPr lang="en-US" dirty="0"/>
              <a:t>If we don’t define our own copy constructor, the C++ compiler creates a default copy constructor for each class which does a member-wise copy between </a:t>
            </a:r>
            <a:r>
              <a:rPr lang="en-US" dirty="0" smtClean="0"/>
              <a:t>objects</a:t>
            </a:r>
          </a:p>
          <a:p>
            <a:endParaRPr lang="en-US" dirty="0"/>
          </a:p>
          <a:p>
            <a:r>
              <a:rPr lang="en-US" dirty="0"/>
              <a:t>The compiler created copy constructor works fine in general. We need to define our own copy constructor only if an object has pointers or any runtime allocation of the resource like file handle, a network connection..</a:t>
            </a:r>
            <a:r>
              <a:rPr lang="en-US" dirty="0" err="1"/>
              <a:t>etc</a:t>
            </a:r>
            <a:r>
              <a:rPr lang="en-US" dirty="0"/>
              <a:t>.</a:t>
            </a:r>
          </a:p>
        </p:txBody>
      </p:sp>
    </p:spTree>
    <p:extLst>
      <p:ext uri="{BB962C8B-B14F-4D97-AF65-F5344CB8AC3E}">
        <p14:creationId xmlns:p14="http://schemas.microsoft.com/office/powerpoint/2010/main" val="334864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Tree>
    <p:extLst>
      <p:ext uri="{BB962C8B-B14F-4D97-AF65-F5344CB8AC3E}">
        <p14:creationId xmlns:p14="http://schemas.microsoft.com/office/powerpoint/2010/main" val="318729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b="1" dirty="0"/>
              <a:t>Deep copy </a:t>
            </a:r>
            <a:r>
              <a:rPr lang="en-US" dirty="0"/>
              <a:t>is possible only with user defined copy constructor. In user defined copy constructor, we make sure that pointers (or references) of copied object point to new memory locations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4097548" y="3856008"/>
            <a:ext cx="4123426" cy="2208362"/>
          </a:xfrm>
          <a:prstGeom prst="rect">
            <a:avLst/>
          </a:prstGeom>
        </p:spPr>
      </p:pic>
    </p:spTree>
    <p:extLst>
      <p:ext uri="{BB962C8B-B14F-4D97-AF65-F5344CB8AC3E}">
        <p14:creationId xmlns:p14="http://schemas.microsoft.com/office/powerpoint/2010/main" val="302065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a:t>
            </a:r>
            <a:endParaRPr lang="en-US" dirty="0"/>
          </a:p>
        </p:txBody>
      </p:sp>
      <p:pic>
        <p:nvPicPr>
          <p:cNvPr id="4" name="Content Placeholder 3"/>
          <p:cNvPicPr>
            <a:picLocks noGrp="1" noChangeAspect="1"/>
          </p:cNvPicPr>
          <p:nvPr>
            <p:ph idx="1"/>
          </p:nvPr>
        </p:nvPicPr>
        <p:blipFill>
          <a:blip r:embed="rId2"/>
          <a:stretch>
            <a:fillRect/>
          </a:stretch>
        </p:blipFill>
        <p:spPr>
          <a:xfrm>
            <a:off x="3362325" y="3454400"/>
            <a:ext cx="5467350" cy="1524000"/>
          </a:xfrm>
          <a:prstGeom prst="rect">
            <a:avLst/>
          </a:prstGeom>
        </p:spPr>
      </p:pic>
    </p:spTree>
    <p:extLst>
      <p:ext uri="{BB962C8B-B14F-4D97-AF65-F5344CB8AC3E}">
        <p14:creationId xmlns:p14="http://schemas.microsoft.com/office/powerpoint/2010/main" val="3040651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3028141" y="3093558"/>
            <a:ext cx="5876925" cy="1533525"/>
          </a:xfrm>
          <a:prstGeom prst="rect">
            <a:avLst/>
          </a:prstGeom>
        </p:spPr>
      </p:pic>
    </p:spTree>
    <p:extLst>
      <p:ext uri="{BB962C8B-B14F-4D97-AF65-F5344CB8AC3E}">
        <p14:creationId xmlns:p14="http://schemas.microsoft.com/office/powerpoint/2010/main" val="257379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295401" y="2556932"/>
            <a:ext cx="9601196" cy="3594486"/>
          </a:xfrm>
        </p:spPr>
        <p:txBody>
          <a:bodyPr>
            <a:noAutofit/>
          </a:bodyPr>
          <a:lstStyle/>
          <a:p>
            <a:pPr marL="0" indent="0">
              <a:buNone/>
            </a:pPr>
            <a:r>
              <a:rPr lang="en-US" sz="2000" dirty="0"/>
              <a:t>Create a class called Employee that includes three pieces of information as instance variables</a:t>
            </a:r>
          </a:p>
          <a:p>
            <a:pPr marL="914400" lvl="1" indent="-457200">
              <a:buFont typeface="+mj-lt"/>
              <a:buAutoNum type="arabicPeriod"/>
            </a:pPr>
            <a:r>
              <a:rPr lang="en-US" sz="1600" dirty="0" smtClean="0"/>
              <a:t>a </a:t>
            </a:r>
            <a:r>
              <a:rPr lang="en-US" sz="1600" dirty="0"/>
              <a:t>first name (type String)</a:t>
            </a:r>
          </a:p>
          <a:p>
            <a:pPr marL="914400" lvl="1" indent="-457200">
              <a:buFont typeface="+mj-lt"/>
              <a:buAutoNum type="arabicPeriod"/>
            </a:pPr>
            <a:r>
              <a:rPr lang="en-US" sz="1600" dirty="0" smtClean="0"/>
              <a:t>a </a:t>
            </a:r>
            <a:r>
              <a:rPr lang="en-US" sz="1600" dirty="0"/>
              <a:t>last name (type String)</a:t>
            </a:r>
          </a:p>
          <a:p>
            <a:pPr marL="914400" lvl="1" indent="-457200">
              <a:buFont typeface="+mj-lt"/>
              <a:buAutoNum type="arabicPeriod"/>
            </a:pPr>
            <a:r>
              <a:rPr lang="en-US" sz="1600" dirty="0" smtClean="0"/>
              <a:t>a </a:t>
            </a:r>
            <a:r>
              <a:rPr lang="en-US" sz="1600" dirty="0"/>
              <a:t>monthly salary (double)</a:t>
            </a:r>
          </a:p>
          <a:p>
            <a:pPr marL="0" indent="0">
              <a:buNone/>
            </a:pPr>
            <a:r>
              <a:rPr lang="en-US" sz="2000" dirty="0"/>
              <a:t>If the monthly salary is not positive, set it to 0.0.</a:t>
            </a:r>
          </a:p>
          <a:p>
            <a:pPr marL="0" indent="0">
              <a:buNone/>
            </a:pPr>
            <a:r>
              <a:rPr lang="en-US" sz="2000" dirty="0"/>
              <a:t>Write a test application named </a:t>
            </a:r>
            <a:r>
              <a:rPr lang="en-US" sz="2000" dirty="0" err="1"/>
              <a:t>EmployeeTest</a:t>
            </a:r>
            <a:r>
              <a:rPr lang="en-US" sz="2000" dirty="0"/>
              <a:t> that demonstrates class Employee’s </a:t>
            </a:r>
            <a:r>
              <a:rPr lang="en-US" sz="2000" dirty="0" smtClean="0"/>
              <a:t>capabilities. Create </a:t>
            </a:r>
            <a:r>
              <a:rPr lang="en-US" sz="2000" dirty="0"/>
              <a:t>two Employee objects and display each object’s yearly salary. Then give each Employee a </a:t>
            </a:r>
            <a:r>
              <a:rPr lang="en-US" sz="2000" dirty="0" smtClean="0"/>
              <a:t>10% raise </a:t>
            </a:r>
            <a:r>
              <a:rPr lang="en-US" sz="2000" dirty="0"/>
              <a:t>and display each Employee’s yearly salary again. Use appropriate methods for this </a:t>
            </a:r>
            <a:r>
              <a:rPr lang="en-US" sz="2000" dirty="0" smtClean="0"/>
              <a:t>program wherever </a:t>
            </a:r>
            <a:r>
              <a:rPr lang="en-US" sz="2000" dirty="0"/>
              <a:t>needed.</a:t>
            </a:r>
          </a:p>
        </p:txBody>
      </p:sp>
    </p:spTree>
    <p:extLst>
      <p:ext uri="{BB962C8B-B14F-4D97-AF65-F5344CB8AC3E}">
        <p14:creationId xmlns:p14="http://schemas.microsoft.com/office/powerpoint/2010/main" val="75106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lnSpcReduction="10000"/>
          </a:bodyPr>
          <a:lstStyle/>
          <a:p>
            <a:pPr marL="0" indent="0">
              <a:buNone/>
            </a:pPr>
            <a:r>
              <a:rPr lang="en-US" sz="2800" dirty="0"/>
              <a:t>Create a 'DISTANCE' class with : - feet and inches as data members – member function to input distance</a:t>
            </a:r>
          </a:p>
          <a:p>
            <a:pPr marL="914400" lvl="1" indent="-457200">
              <a:buFont typeface="+mj-lt"/>
              <a:buAutoNum type="arabicPeriod"/>
            </a:pPr>
            <a:r>
              <a:rPr lang="en-US" dirty="0"/>
              <a:t>- member function to output distance</a:t>
            </a:r>
          </a:p>
          <a:p>
            <a:pPr marL="914400" lvl="1" indent="-457200">
              <a:buFont typeface="+mj-lt"/>
              <a:buAutoNum type="arabicPeriod"/>
            </a:pPr>
            <a:r>
              <a:rPr lang="en-US" dirty="0"/>
              <a:t>- member function to add two distance objects</a:t>
            </a:r>
          </a:p>
          <a:p>
            <a:pPr marL="0" indent="0">
              <a:buNone/>
            </a:pPr>
            <a:r>
              <a:rPr lang="en-US" sz="2800" dirty="0"/>
              <a:t>Write a main function to create objects of DISTANCE class. Input two </a:t>
            </a:r>
            <a:r>
              <a:rPr lang="en-US" sz="2800" dirty="0" smtClean="0"/>
              <a:t>distances, add them in new distance instance and display the result.</a:t>
            </a:r>
            <a:endParaRPr lang="en-US" sz="2800" dirty="0"/>
          </a:p>
          <a:p>
            <a:endParaRPr lang="en-US" sz="2000" dirty="0"/>
          </a:p>
        </p:txBody>
      </p:sp>
    </p:spTree>
    <p:extLst>
      <p:ext uri="{BB962C8B-B14F-4D97-AF65-F5344CB8AC3E}">
        <p14:creationId xmlns:p14="http://schemas.microsoft.com/office/powerpoint/2010/main" val="190044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algn="just"/>
            <a:r>
              <a:rPr lang="en-US" sz="3200" dirty="0"/>
              <a:t>A constructor is a member function of a class which initializes objects of a class</a:t>
            </a:r>
            <a:r>
              <a:rPr lang="en-US" sz="3200" dirty="0" smtClean="0"/>
              <a:t>.</a:t>
            </a:r>
          </a:p>
          <a:p>
            <a:pPr algn="just"/>
            <a:endParaRPr lang="en-US" sz="3200" dirty="0"/>
          </a:p>
          <a:p>
            <a:pPr algn="just"/>
            <a:r>
              <a:rPr lang="en-US" sz="3200" smtClean="0"/>
              <a:t>Constructor </a:t>
            </a:r>
            <a:r>
              <a:rPr lang="en-US" sz="3200" dirty="0"/>
              <a:t>is automatically called when object(instance of class) create</a:t>
            </a:r>
          </a:p>
        </p:txBody>
      </p:sp>
    </p:spTree>
    <p:extLst>
      <p:ext uri="{BB962C8B-B14F-4D97-AF65-F5344CB8AC3E}">
        <p14:creationId xmlns:p14="http://schemas.microsoft.com/office/powerpoint/2010/main" val="37887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constructors are different from a normal member function?</a:t>
            </a:r>
          </a:p>
        </p:txBody>
      </p:sp>
      <p:sp>
        <p:nvSpPr>
          <p:cNvPr id="3" name="Content Placeholder 2"/>
          <p:cNvSpPr>
            <a:spLocks noGrp="1"/>
          </p:cNvSpPr>
          <p:nvPr>
            <p:ph idx="1"/>
          </p:nvPr>
        </p:nvSpPr>
        <p:spPr/>
        <p:txBody>
          <a:bodyPr>
            <a:noAutofit/>
          </a:bodyPr>
          <a:lstStyle/>
          <a:p>
            <a:pPr algn="just"/>
            <a:r>
              <a:rPr lang="en-US" sz="2800" dirty="0"/>
              <a:t>Constructor has same name as the class </a:t>
            </a:r>
            <a:r>
              <a:rPr lang="en-US" sz="2800" dirty="0" smtClean="0"/>
              <a:t>itself.</a:t>
            </a:r>
            <a:endParaRPr lang="en-US" sz="2800" dirty="0"/>
          </a:p>
          <a:p>
            <a:pPr algn="just"/>
            <a:r>
              <a:rPr lang="en-US" sz="2800" dirty="0"/>
              <a:t>Constructors don’t have return </a:t>
            </a:r>
            <a:r>
              <a:rPr lang="en-US" sz="2800" dirty="0" smtClean="0"/>
              <a:t>type.</a:t>
            </a:r>
            <a:endParaRPr lang="en-US" sz="2800" dirty="0"/>
          </a:p>
          <a:p>
            <a:pPr algn="just"/>
            <a:r>
              <a:rPr lang="en-US" sz="2800" dirty="0"/>
              <a:t>A constructor is automatically called when an object is </a:t>
            </a:r>
            <a:r>
              <a:rPr lang="en-US" sz="2800" dirty="0" smtClean="0"/>
              <a:t>created.</a:t>
            </a:r>
          </a:p>
          <a:p>
            <a:pPr algn="just"/>
            <a:r>
              <a:rPr lang="en-US" sz="2800" dirty="0"/>
              <a:t>If we do not specify a constructor</a:t>
            </a:r>
            <a:r>
              <a:rPr lang="en-US" sz="2800" dirty="0" smtClean="0"/>
              <a:t>, </a:t>
            </a:r>
            <a:r>
              <a:rPr lang="en-US" sz="2800" dirty="0"/>
              <a:t>compiler generates a default constructor for us (expects no parameters and has an empty body</a:t>
            </a:r>
            <a:r>
              <a:rPr lang="en-US" sz="2800" dirty="0" smtClean="0"/>
              <a:t>).</a:t>
            </a:r>
            <a:endParaRPr lang="en-US" sz="2800" dirty="0"/>
          </a:p>
        </p:txBody>
      </p:sp>
    </p:spTree>
    <p:extLst>
      <p:ext uri="{BB962C8B-B14F-4D97-AF65-F5344CB8AC3E}">
        <p14:creationId xmlns:p14="http://schemas.microsoft.com/office/powerpoint/2010/main" val="19448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Autofit/>
          </a:bodyPr>
          <a:lstStyle/>
          <a:p>
            <a:pPr algn="just"/>
            <a:r>
              <a:rPr lang="en-US" sz="2800" b="1" dirty="0" smtClean="0"/>
              <a:t>Default Constructor:</a:t>
            </a:r>
            <a:r>
              <a:rPr lang="en-US" sz="2800" dirty="0" smtClean="0"/>
              <a:t> Default </a:t>
            </a:r>
            <a:r>
              <a:rPr lang="en-US" sz="2800" dirty="0"/>
              <a:t>constructor is the constructor which doesn’t take any argument. It has no parameters.</a:t>
            </a:r>
          </a:p>
          <a:p>
            <a:pPr algn="just"/>
            <a:r>
              <a:rPr lang="en-US" sz="2800" b="1" dirty="0"/>
              <a:t>Parameterized Constructors: </a:t>
            </a:r>
            <a:r>
              <a:rPr lang="en-US" sz="2800" dirty="0"/>
              <a:t>It is possible to pass arguments to constructors. Typically, these arguments help initialize an object when it is </a:t>
            </a:r>
            <a:r>
              <a:rPr lang="en-US" sz="2800" dirty="0" smtClean="0"/>
              <a:t>created.</a:t>
            </a:r>
          </a:p>
          <a:p>
            <a:pPr algn="just"/>
            <a:r>
              <a:rPr lang="en-US" sz="2800" b="1" dirty="0"/>
              <a:t>Copy Constructor:</a:t>
            </a:r>
            <a:r>
              <a:rPr lang="en-US" sz="2800" dirty="0"/>
              <a:t> A copy constructor is a member function which initializes an object using another object of the same class. </a:t>
            </a:r>
          </a:p>
        </p:txBody>
      </p:sp>
    </p:spTree>
    <p:extLst>
      <p:ext uri="{BB962C8B-B14F-4D97-AF65-F5344CB8AC3E}">
        <p14:creationId xmlns:p14="http://schemas.microsoft.com/office/powerpoint/2010/main" val="96306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511" y="527490"/>
            <a:ext cx="9601196" cy="1303867"/>
          </a:xfrm>
        </p:spPr>
        <p:txBody>
          <a:bodyPr/>
          <a:lstStyle/>
          <a:p>
            <a:r>
              <a:rPr lang="en-US" dirty="0" smtClean="0"/>
              <a:t>1. Default </a:t>
            </a:r>
            <a:r>
              <a:rPr lang="en-US" dirty="0"/>
              <a:t>Constructor</a:t>
            </a:r>
          </a:p>
        </p:txBody>
      </p:sp>
      <p:pic>
        <p:nvPicPr>
          <p:cNvPr id="6" name="Picture 5"/>
          <p:cNvPicPr>
            <a:picLocks noChangeAspect="1"/>
          </p:cNvPicPr>
          <p:nvPr/>
        </p:nvPicPr>
        <p:blipFill>
          <a:blip r:embed="rId2"/>
          <a:stretch>
            <a:fillRect/>
          </a:stretch>
        </p:blipFill>
        <p:spPr>
          <a:xfrm>
            <a:off x="920601" y="1892857"/>
            <a:ext cx="4807339" cy="4095750"/>
          </a:xfrm>
          <a:prstGeom prst="rect">
            <a:avLst/>
          </a:prstGeom>
        </p:spPr>
      </p:pic>
      <p:pic>
        <p:nvPicPr>
          <p:cNvPr id="7" name="Picture 6"/>
          <p:cNvPicPr>
            <a:picLocks noChangeAspect="1"/>
          </p:cNvPicPr>
          <p:nvPr/>
        </p:nvPicPr>
        <p:blipFill>
          <a:blip r:embed="rId3"/>
          <a:stretch>
            <a:fillRect/>
          </a:stretch>
        </p:blipFill>
        <p:spPr>
          <a:xfrm>
            <a:off x="6001109" y="1892857"/>
            <a:ext cx="5267325" cy="4124325"/>
          </a:xfrm>
          <a:prstGeom prst="rect">
            <a:avLst/>
          </a:prstGeom>
        </p:spPr>
      </p:pic>
    </p:spTree>
    <p:extLst>
      <p:ext uri="{BB962C8B-B14F-4D97-AF65-F5344CB8AC3E}">
        <p14:creationId xmlns:p14="http://schemas.microsoft.com/office/powerpoint/2010/main" val="8166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Parameterized </a:t>
            </a:r>
            <a:r>
              <a:rPr lang="en-US" dirty="0"/>
              <a:t>Constructors</a:t>
            </a:r>
          </a:p>
        </p:txBody>
      </p:sp>
      <p:sp>
        <p:nvSpPr>
          <p:cNvPr id="5" name="Rectangle 4"/>
          <p:cNvSpPr/>
          <p:nvPr/>
        </p:nvSpPr>
        <p:spPr>
          <a:xfrm>
            <a:off x="7386735" y="2593910"/>
            <a:ext cx="3875314" cy="3139321"/>
          </a:xfrm>
          <a:prstGeom prst="rect">
            <a:avLst/>
          </a:prstGeom>
        </p:spPr>
        <p:txBody>
          <a:bodyPr wrap="square">
            <a:spAutoFit/>
          </a:bodyPr>
          <a:lstStyle/>
          <a:p>
            <a:r>
              <a:rPr lang="en-US" sz="2200" dirty="0">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p>
        </p:txBody>
      </p:sp>
      <p:pic>
        <p:nvPicPr>
          <p:cNvPr id="6" name="Picture 5"/>
          <p:cNvPicPr>
            <a:picLocks noChangeAspect="1"/>
          </p:cNvPicPr>
          <p:nvPr/>
        </p:nvPicPr>
        <p:blipFill>
          <a:blip r:embed="rId2"/>
          <a:stretch>
            <a:fillRect/>
          </a:stretch>
        </p:blipFill>
        <p:spPr>
          <a:xfrm>
            <a:off x="1497131" y="2593910"/>
            <a:ext cx="3952875" cy="1381125"/>
          </a:xfrm>
          <a:prstGeom prst="rect">
            <a:avLst/>
          </a:prstGeom>
        </p:spPr>
      </p:pic>
      <p:pic>
        <p:nvPicPr>
          <p:cNvPr id="7" name="Picture 6"/>
          <p:cNvPicPr>
            <a:picLocks noChangeAspect="1"/>
          </p:cNvPicPr>
          <p:nvPr/>
        </p:nvPicPr>
        <p:blipFill>
          <a:blip r:embed="rId3"/>
          <a:stretch>
            <a:fillRect/>
          </a:stretch>
        </p:blipFill>
        <p:spPr>
          <a:xfrm>
            <a:off x="1497131" y="4748032"/>
            <a:ext cx="5734050" cy="657225"/>
          </a:xfrm>
          <a:prstGeom prst="rect">
            <a:avLst/>
          </a:prstGeom>
        </p:spPr>
      </p:pic>
    </p:spTree>
    <p:extLst>
      <p:ext uri="{BB962C8B-B14F-4D97-AF65-F5344CB8AC3E}">
        <p14:creationId xmlns:p14="http://schemas.microsoft.com/office/powerpoint/2010/main" val="221419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Parameterized </a:t>
            </a:r>
            <a:r>
              <a:rPr lang="en-US" b="1" dirty="0"/>
              <a:t>Constructors</a:t>
            </a:r>
            <a:endParaRPr lang="en-US" dirty="0"/>
          </a:p>
        </p:txBody>
      </p:sp>
      <p:sp>
        <p:nvSpPr>
          <p:cNvPr id="3" name="Content Placeholder 2"/>
          <p:cNvSpPr>
            <a:spLocks noGrp="1"/>
          </p:cNvSpPr>
          <p:nvPr>
            <p:ph idx="1"/>
          </p:nvPr>
        </p:nvSpPr>
        <p:spPr>
          <a:xfrm>
            <a:off x="1295402" y="2510278"/>
            <a:ext cx="9601196" cy="3713239"/>
          </a:xfrm>
        </p:spPr>
        <p:txBody>
          <a:bodyPr>
            <a:noAutofit/>
          </a:bodyPr>
          <a:lstStyle/>
          <a:p>
            <a:pPr fontAlgn="base"/>
            <a:r>
              <a:rPr lang="en-US" b="1" dirty="0" smtClean="0"/>
              <a:t>Uses </a:t>
            </a:r>
            <a:r>
              <a:rPr lang="en-US" b="1" dirty="0"/>
              <a:t>of Parameterized constructor:</a:t>
            </a:r>
            <a:endParaRPr lang="en-US" dirty="0"/>
          </a:p>
          <a:p>
            <a:pPr marL="0" indent="0" fontAlgn="base">
              <a:buNone/>
            </a:pPr>
            <a:r>
              <a:rPr lang="en-US" dirty="0" smtClean="0"/>
              <a:t>	It </a:t>
            </a:r>
            <a:r>
              <a:rPr lang="en-US" dirty="0"/>
              <a:t>is used to initialize the various data elements of different objects with </a:t>
            </a:r>
            <a:r>
              <a:rPr lang="en-US" dirty="0" smtClean="0"/>
              <a:t>	different </a:t>
            </a:r>
            <a:r>
              <a:rPr lang="en-US" dirty="0"/>
              <a:t>values when they are created.</a:t>
            </a:r>
          </a:p>
          <a:p>
            <a:pPr marL="0" indent="0" fontAlgn="base">
              <a:buNone/>
            </a:pPr>
            <a:r>
              <a:rPr lang="en-US" dirty="0" smtClean="0"/>
              <a:t>      It </a:t>
            </a:r>
            <a:r>
              <a:rPr lang="en-US" dirty="0"/>
              <a:t>is used to overload constructors.</a:t>
            </a:r>
          </a:p>
          <a:p>
            <a:pPr fontAlgn="base"/>
            <a:r>
              <a:rPr lang="en-US" b="1" dirty="0"/>
              <a:t>Can we have more than one constructors in a class?</a:t>
            </a:r>
            <a:r>
              <a:rPr lang="en-US" dirty="0"/>
              <a:t/>
            </a:r>
            <a:br>
              <a:rPr lang="en-US" dirty="0"/>
            </a:br>
            <a:r>
              <a:rPr lang="en-US" dirty="0"/>
              <a:t>Yes, It is called </a:t>
            </a:r>
            <a:r>
              <a:rPr lang="en-US" dirty="0">
                <a:hlinkClick r:id="rId2"/>
              </a:rPr>
              <a:t>Constructor Overloading</a:t>
            </a:r>
            <a:r>
              <a:rPr lang="en-US" dirty="0"/>
              <a:t>.</a:t>
            </a:r>
          </a:p>
          <a:p>
            <a:pPr marL="0" indent="0">
              <a:buNone/>
            </a:pPr>
            <a:r>
              <a:rPr lang="en-US" dirty="0" smtClean="0"/>
              <a:t>  </a:t>
            </a:r>
            <a:endParaRPr lang="en-US" dirty="0"/>
          </a:p>
        </p:txBody>
      </p:sp>
    </p:spTree>
    <p:extLst>
      <p:ext uri="{BB962C8B-B14F-4D97-AF65-F5344CB8AC3E}">
        <p14:creationId xmlns:p14="http://schemas.microsoft.com/office/powerpoint/2010/main" val="254985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a:t>
            </a:r>
            <a:r>
              <a:rPr lang="en-US" dirty="0" smtClean="0"/>
              <a:t>Overloading</a:t>
            </a:r>
            <a:endParaRPr lang="en-US" dirty="0"/>
          </a:p>
        </p:txBody>
      </p:sp>
      <p:sp>
        <p:nvSpPr>
          <p:cNvPr id="3" name="Content Placeholder 2"/>
          <p:cNvSpPr>
            <a:spLocks noGrp="1"/>
          </p:cNvSpPr>
          <p:nvPr>
            <p:ph idx="1"/>
          </p:nvPr>
        </p:nvSpPr>
        <p:spPr/>
        <p:txBody>
          <a:bodyPr>
            <a:noAutofit/>
          </a:bodyPr>
          <a:lstStyle/>
          <a:p>
            <a:pPr algn="just"/>
            <a:r>
              <a:rPr lang="en-US" sz="3200" dirty="0"/>
              <a:t>Just like other member functions, constructors can also be overloaded. </a:t>
            </a:r>
            <a:r>
              <a:rPr lang="en-US" sz="3200" dirty="0" err="1"/>
              <a:t>Infact</a:t>
            </a:r>
            <a:r>
              <a:rPr lang="en-US" sz="3200" dirty="0"/>
              <a:t> when you have both default and parameterized constructors defined in your class you are having Overloaded Constructors, one with no parameter and other with parameter.</a:t>
            </a:r>
          </a:p>
          <a:p>
            <a:pPr algn="just"/>
            <a:r>
              <a:rPr lang="en-US" sz="3200" dirty="0"/>
              <a:t>You can have any number of Constructors in a class that differ in parameter list.</a:t>
            </a:r>
          </a:p>
          <a:p>
            <a:pPr algn="just"/>
            <a:endParaRPr lang="en-US" sz="3200" dirty="0"/>
          </a:p>
        </p:txBody>
      </p:sp>
    </p:spTree>
    <p:extLst>
      <p:ext uri="{BB962C8B-B14F-4D97-AF65-F5344CB8AC3E}">
        <p14:creationId xmlns:p14="http://schemas.microsoft.com/office/powerpoint/2010/main" val="86824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7839" y="2684106"/>
            <a:ext cx="4686300" cy="2590800"/>
          </a:xfrm>
          <a:prstGeom prst="rect">
            <a:avLst/>
          </a:prstGeom>
        </p:spPr>
      </p:pic>
      <p:pic>
        <p:nvPicPr>
          <p:cNvPr id="3" name="Picture 2"/>
          <p:cNvPicPr>
            <a:picLocks noChangeAspect="1"/>
          </p:cNvPicPr>
          <p:nvPr/>
        </p:nvPicPr>
        <p:blipFill>
          <a:blip r:embed="rId3"/>
          <a:stretch>
            <a:fillRect/>
          </a:stretch>
        </p:blipFill>
        <p:spPr>
          <a:xfrm>
            <a:off x="6236897" y="2798406"/>
            <a:ext cx="5098751" cy="2362200"/>
          </a:xfrm>
          <a:prstGeom prst="rect">
            <a:avLst/>
          </a:prstGeom>
        </p:spPr>
      </p:pic>
      <p:sp>
        <p:nvSpPr>
          <p:cNvPr id="6" name="Title 1"/>
          <p:cNvSpPr>
            <a:spLocks noGrp="1"/>
          </p:cNvSpPr>
          <p:nvPr>
            <p:ph type="title"/>
          </p:nvPr>
        </p:nvSpPr>
        <p:spPr>
          <a:xfrm>
            <a:off x="1295402" y="982132"/>
            <a:ext cx="9601196" cy="1303867"/>
          </a:xfrm>
        </p:spPr>
        <p:txBody>
          <a:bodyPr>
            <a:normAutofit/>
          </a:bodyPr>
          <a:lstStyle/>
          <a:p>
            <a:r>
              <a:rPr lang="en-US" dirty="0"/>
              <a:t>Constructor Overloading </a:t>
            </a:r>
          </a:p>
        </p:txBody>
      </p:sp>
    </p:spTree>
    <p:extLst>
      <p:ext uri="{BB962C8B-B14F-4D97-AF65-F5344CB8AC3E}">
        <p14:creationId xmlns:p14="http://schemas.microsoft.com/office/powerpoint/2010/main" val="1658684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1585</TotalTime>
  <Words>604</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Roboto</vt:lpstr>
      <vt:lpstr>Organic</vt:lpstr>
      <vt:lpstr>CS217 – Object Oriented Programming (OOP)</vt:lpstr>
      <vt:lpstr>Constructor</vt:lpstr>
      <vt:lpstr>How constructors are different from a normal member function?</vt:lpstr>
      <vt:lpstr>Types of Constructors</vt:lpstr>
      <vt:lpstr>1. Default Constructor</vt:lpstr>
      <vt:lpstr>2. Parameterized Constructors</vt:lpstr>
      <vt:lpstr>2. Parameterized Constructors</vt:lpstr>
      <vt:lpstr>Constructor Overloading</vt:lpstr>
      <vt:lpstr>Constructor Overloading </vt:lpstr>
      <vt:lpstr>3. Copy Constructor</vt:lpstr>
      <vt:lpstr>3. Copy Constructor</vt:lpstr>
      <vt:lpstr>When is user-defined copy constructor needed?</vt:lpstr>
      <vt:lpstr>Shallow Copy Vs Deep Copy</vt:lpstr>
      <vt:lpstr>Shallow Copy Vs Deep Copy</vt:lpstr>
      <vt:lpstr>Shallow Copy</vt:lpstr>
      <vt:lpstr>Deep Copy</vt:lpstr>
      <vt:lpstr>Exercise</vt:lpstr>
      <vt:lpstr>Exercise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Ali</cp:lastModifiedBy>
  <cp:revision>94</cp:revision>
  <dcterms:created xsi:type="dcterms:W3CDTF">2019-01-21T07:30:30Z</dcterms:created>
  <dcterms:modified xsi:type="dcterms:W3CDTF">2022-02-18T12:06:48Z</dcterms:modified>
</cp:coreProperties>
</file>