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7" r:id="rId12"/>
    <p:sldId id="268" r:id="rId13"/>
    <p:sldId id="265" r:id="rId14"/>
    <p:sldId id="266"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Destructor</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3410" y="149860"/>
            <a:ext cx="10515600" cy="1325563"/>
          </a:xfrm>
        </p:spPr>
        <p:txBody>
          <a:bodyPr/>
          <a:p>
            <a:r>
              <a:rPr lang="en-US"/>
              <a:t>Finalize Method Syntax</a:t>
            </a:r>
            <a:endParaRPr lang="en-US"/>
          </a:p>
        </p:txBody>
      </p:sp>
      <p:pic>
        <p:nvPicPr>
          <p:cNvPr id="4" name="Content Placeholder 3"/>
          <p:cNvPicPr>
            <a:picLocks noChangeAspect="1"/>
          </p:cNvPicPr>
          <p:nvPr>
            <p:ph idx="1"/>
          </p:nvPr>
        </p:nvPicPr>
        <p:blipFill>
          <a:blip r:embed="rId1"/>
          <a:srcRect l="3598" t="31040" r="36229" b="21591"/>
          <a:stretch>
            <a:fillRect/>
          </a:stretch>
        </p:blipFill>
        <p:spPr>
          <a:xfrm>
            <a:off x="7221220" y="0"/>
            <a:ext cx="4970780" cy="1228725"/>
          </a:xfrm>
          <a:prstGeom prst="rect">
            <a:avLst/>
          </a:prstGeom>
        </p:spPr>
      </p:pic>
      <p:pic>
        <p:nvPicPr>
          <p:cNvPr id="5" name="Picture 4"/>
          <p:cNvPicPr>
            <a:picLocks noChangeAspect="1"/>
          </p:cNvPicPr>
          <p:nvPr/>
        </p:nvPicPr>
        <p:blipFill>
          <a:blip r:embed="rId2"/>
          <a:srcRect t="16092" b="13209"/>
          <a:stretch>
            <a:fillRect/>
          </a:stretch>
        </p:blipFill>
        <p:spPr>
          <a:xfrm>
            <a:off x="343535" y="1475740"/>
            <a:ext cx="11504295" cy="48933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rcRect l="3771" t="8781" b="2031"/>
          <a:stretch>
            <a:fillRect/>
          </a:stretch>
        </p:blipFill>
        <p:spPr>
          <a:xfrm>
            <a:off x="0" y="0"/>
            <a:ext cx="6096000" cy="6857365"/>
          </a:xfrm>
          <a:prstGeom prst="rect">
            <a:avLst/>
          </a:prstGeom>
        </p:spPr>
      </p:pic>
      <p:pic>
        <p:nvPicPr>
          <p:cNvPr id="5" name="Picture 4"/>
          <p:cNvPicPr>
            <a:picLocks noChangeAspect="1"/>
          </p:cNvPicPr>
          <p:nvPr/>
        </p:nvPicPr>
        <p:blipFill>
          <a:blip r:embed="rId2"/>
          <a:stretch>
            <a:fillRect/>
          </a:stretch>
        </p:blipFill>
        <p:spPr>
          <a:xfrm>
            <a:off x="6096000" y="0"/>
            <a:ext cx="6095365" cy="6857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Points</a:t>
            </a:r>
            <a:endParaRPr lang="en-US"/>
          </a:p>
        </p:txBody>
      </p:sp>
      <p:sp>
        <p:nvSpPr>
          <p:cNvPr id="3" name="Content Placeholder 2"/>
          <p:cNvSpPr>
            <a:spLocks noGrp="1"/>
          </p:cNvSpPr>
          <p:nvPr>
            <p:ph idx="1"/>
          </p:nvPr>
        </p:nvSpPr>
        <p:spPr/>
        <p:txBody>
          <a:bodyPr>
            <a:normAutofit lnSpcReduction="10000"/>
          </a:bodyPr>
          <a:p>
            <a:r>
              <a:rPr lang="en-US"/>
              <a:t>We can call it by using the method itself or invoking the method System.runFinalizersOnExit(true).</a:t>
            </a:r>
            <a:endParaRPr lang="en-US"/>
          </a:p>
          <a:p>
            <a:endParaRPr lang="en-US"/>
          </a:p>
          <a:p>
            <a:r>
              <a:rPr lang="en-US"/>
              <a:t>It is a protected method of the Object class that is defined in the java.lang package.</a:t>
            </a:r>
            <a:endParaRPr lang="en-US"/>
          </a:p>
          <a:p>
            <a:endParaRPr lang="en-US"/>
          </a:p>
          <a:p>
            <a:r>
              <a:rPr lang="en-US"/>
              <a:t>It can be called only once.</a:t>
            </a:r>
            <a:endParaRPr lang="en-US"/>
          </a:p>
          <a:p>
            <a:endParaRPr lang="en-US"/>
          </a:p>
          <a:p>
            <a:r>
              <a:rPr lang="en-US"/>
              <a:t>We need to call the finalize() method explicitly if we want to override the method</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GC() Method</a:t>
            </a:r>
            <a:endParaRPr lang="en-US"/>
          </a:p>
        </p:txBody>
      </p:sp>
      <p:sp>
        <p:nvSpPr>
          <p:cNvPr id="3" name="Content Placeholder 2"/>
          <p:cNvSpPr>
            <a:spLocks noGrp="1"/>
          </p:cNvSpPr>
          <p:nvPr>
            <p:ph idx="1"/>
          </p:nvPr>
        </p:nvSpPr>
        <p:spPr/>
        <p:txBody>
          <a:bodyPr/>
          <a:p>
            <a:r>
              <a:rPr lang="en-US"/>
              <a:t>The gc() is a method of JVM executed by the Garbage Collector. It invokes when the heap memory is full and requires more memory for new arriving objects.</a:t>
            </a:r>
            <a:endParaRPr lang="en-US"/>
          </a:p>
          <a:p>
            <a:endParaRPr lang="en-US"/>
          </a:p>
          <a:p>
            <a:r>
              <a:rPr lang="en-US"/>
              <a:t>Except for the unchecked exceptions, the JVM ignores all the exceptions that occur by the finalize() method.</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635"/>
            <a:ext cx="12192000" cy="6857365"/>
          </a:xfrm>
          <a:prstGeom prst="rect">
            <a:avLst/>
          </a:prstGeom>
        </p:spPr>
      </p:pic>
      <p:pic>
        <p:nvPicPr>
          <p:cNvPr id="5" name="Picture 4"/>
          <p:cNvPicPr>
            <a:picLocks noChangeAspect="1"/>
          </p:cNvPicPr>
          <p:nvPr/>
        </p:nvPicPr>
        <p:blipFill>
          <a:blip r:embed="rId2"/>
          <a:stretch>
            <a:fillRect/>
          </a:stretch>
        </p:blipFill>
        <p:spPr>
          <a:xfrm>
            <a:off x="5457825" y="635"/>
            <a:ext cx="6734175" cy="8540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r>
              <a:rPr lang="en-US"/>
              <a:t>In Java, when we create an object of the class it occupies some space in the memory (heap). </a:t>
            </a:r>
            <a:endParaRPr lang="en-US"/>
          </a:p>
          <a:p>
            <a:r>
              <a:rPr lang="en-US"/>
              <a:t>If we do not delete these objects, it remains in the memory and occupies unnecessary space that is not upright from the aspect of programming.</a:t>
            </a:r>
            <a:endParaRPr lang="en-US"/>
          </a:p>
          <a:p>
            <a:r>
              <a:rPr lang="en-US"/>
              <a:t> To resolve this problem, we use the destructor. </a:t>
            </a:r>
            <a:endParaRPr lang="en-US"/>
          </a:p>
          <a:p>
            <a:r>
              <a:rPr lang="en-US"/>
              <a:t>alternate option to the destructor in Java. Also, we will also learn how to use the finalize() method as a destructor.</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Destructor</a:t>
            </a:r>
            <a:endParaRPr lang="en-US"/>
          </a:p>
        </p:txBody>
      </p:sp>
      <p:sp>
        <p:nvSpPr>
          <p:cNvPr id="3" name="Content Placeholder 2"/>
          <p:cNvSpPr>
            <a:spLocks noGrp="1"/>
          </p:cNvSpPr>
          <p:nvPr>
            <p:ph idx="1"/>
          </p:nvPr>
        </p:nvSpPr>
        <p:spPr/>
        <p:txBody>
          <a:bodyPr/>
          <a:p>
            <a:r>
              <a:rPr lang="en-US"/>
              <a:t>The destructor is the opposite of the constructor. The constructor is used to initialize objects while the destructor is used to delete or destroy the object that releases the resource occupied by the object.</a:t>
            </a:r>
            <a:endParaRPr lang="en-US"/>
          </a:p>
          <a:p>
            <a:endParaRPr lang="en-US"/>
          </a:p>
          <a:p>
            <a:r>
              <a:rPr lang="en-US"/>
              <a:t> Remember that there is no concept of destructor in Java. In place of the destructor, Java provides the garbage collector that works the same as the destructor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Garbage Collector</a:t>
            </a:r>
            <a:endParaRPr lang="en-US"/>
          </a:p>
        </p:txBody>
      </p:sp>
      <p:sp>
        <p:nvSpPr>
          <p:cNvPr id="3" name="Content Placeholder 2"/>
          <p:cNvSpPr>
            <a:spLocks noGrp="1"/>
          </p:cNvSpPr>
          <p:nvPr>
            <p:ph idx="1"/>
          </p:nvPr>
        </p:nvSpPr>
        <p:spPr/>
        <p:txBody>
          <a:bodyPr/>
          <a:p>
            <a:r>
              <a:rPr lang="en-US"/>
              <a:t>The garbage collector is a program (thread) that runs on the JVM. </a:t>
            </a:r>
            <a:endParaRPr lang="en-US"/>
          </a:p>
          <a:p>
            <a:endParaRPr lang="en-US"/>
          </a:p>
          <a:p>
            <a:r>
              <a:rPr lang="en-US"/>
              <a:t>It automatically deletes the unused objects (objects that are no longer used) and free-up the memory. </a:t>
            </a:r>
            <a:endParaRPr lang="en-US"/>
          </a:p>
          <a:p>
            <a:endParaRPr lang="en-US"/>
          </a:p>
          <a:p>
            <a:r>
              <a:rPr lang="en-US"/>
              <a:t>The programmer has no need to manage memory, manually. It can be error-prone, vulnerable, and may lead to a memory leak.</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Destructor In Java</a:t>
            </a:r>
            <a:endParaRPr lang="en-US"/>
          </a:p>
        </p:txBody>
      </p:sp>
      <p:sp>
        <p:nvSpPr>
          <p:cNvPr id="3" name="Content Placeholder 2"/>
          <p:cNvSpPr>
            <a:spLocks noGrp="1"/>
          </p:cNvSpPr>
          <p:nvPr>
            <p:ph idx="1"/>
          </p:nvPr>
        </p:nvSpPr>
        <p:spPr/>
        <p:txBody>
          <a:bodyPr/>
          <a:p>
            <a:r>
              <a:rPr lang="en-US"/>
              <a:t>It is a special method that automatically gets called when an object is no longer used. </a:t>
            </a:r>
            <a:endParaRPr lang="en-US"/>
          </a:p>
          <a:p>
            <a:r>
              <a:rPr lang="en-US"/>
              <a:t>When an object completes its life-cycle the garbage collector deletes that object and deallocates or releases the memory occupied by the object.</a:t>
            </a:r>
            <a:endParaRPr lang="en-US"/>
          </a:p>
          <a:p>
            <a:r>
              <a:rPr lang="en-US"/>
              <a:t> It is also known as finalizers that are non-deterministic. In Java, the allocation and deallocation of objects handled by the garbage collector. </a:t>
            </a:r>
            <a:endParaRPr lang="en-US"/>
          </a:p>
          <a:p>
            <a:r>
              <a:rPr lang="en-US"/>
              <a:t>The invocation of finalizers is not guaranteed because it invokes implicitly.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Advantages of Destructor</a:t>
            </a:r>
            <a:endParaRPr lang="en-US"/>
          </a:p>
        </p:txBody>
      </p:sp>
      <p:sp>
        <p:nvSpPr>
          <p:cNvPr id="3" name="Content Placeholder 2"/>
          <p:cNvSpPr>
            <a:spLocks noGrp="1"/>
          </p:cNvSpPr>
          <p:nvPr>
            <p:ph idx="1"/>
          </p:nvPr>
        </p:nvSpPr>
        <p:spPr/>
        <p:txBody>
          <a:bodyPr/>
          <a:p>
            <a:r>
              <a:rPr lang="en-US"/>
              <a:t>It releases the resources occupied by the object.</a:t>
            </a:r>
            <a:endParaRPr lang="en-US"/>
          </a:p>
          <a:p>
            <a:endParaRPr lang="en-US"/>
          </a:p>
          <a:p>
            <a:r>
              <a:rPr lang="en-US"/>
              <a:t>No explicit call is required, it is automatically invoked at the end of the program execution.</a:t>
            </a:r>
            <a:endParaRPr lang="en-US"/>
          </a:p>
          <a:p>
            <a:endParaRPr lang="en-US"/>
          </a:p>
          <a:p>
            <a:r>
              <a:rPr lang="en-US"/>
              <a:t>It does not accept any parameter and cannot be overloaded.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does destructor work</a:t>
            </a:r>
            <a:endParaRPr lang="en-US"/>
          </a:p>
        </p:txBody>
      </p:sp>
      <p:sp>
        <p:nvSpPr>
          <p:cNvPr id="3" name="Content Placeholder 2"/>
          <p:cNvSpPr>
            <a:spLocks noGrp="1"/>
          </p:cNvSpPr>
          <p:nvPr>
            <p:ph idx="1"/>
          </p:nvPr>
        </p:nvSpPr>
        <p:spPr/>
        <p:txBody>
          <a:bodyPr/>
          <a:p>
            <a:r>
              <a:rPr lang="en-US"/>
              <a:t>When the object is created it occupies the space in the heap. These objects are used by the threads. If the objects are no longer is used by the thread it becomes eligible for the garbage collection. The memory occupied by that object is now available for new objects that are being created. It is noted that when the garbage collector destroys the object, the JRE calls the finalize() method to close the connections such as database and network connection.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Purpose</a:t>
            </a:r>
            <a:endParaRPr lang="en-US"/>
          </a:p>
        </p:txBody>
      </p:sp>
      <p:sp>
        <p:nvSpPr>
          <p:cNvPr id="3" name="Content Placeholder 2"/>
          <p:cNvSpPr>
            <a:spLocks noGrp="1"/>
          </p:cNvSpPr>
          <p:nvPr>
            <p:ph idx="1"/>
          </p:nvPr>
        </p:nvSpPr>
        <p:spPr/>
        <p:txBody>
          <a:bodyPr/>
          <a:p>
            <a:r>
              <a:rPr lang="en-US"/>
              <a:t>From the above, we can conclude that using the destructor and garbage collector is the level of developer's interference to memory management. </a:t>
            </a:r>
            <a:endParaRPr lang="en-US"/>
          </a:p>
          <a:p>
            <a:endParaRPr lang="en-US"/>
          </a:p>
          <a:p>
            <a:r>
              <a:rPr lang="en-US"/>
              <a:t>It is the main difference between the two. The destructor notifies exactly when the object will be destroyed. While in Java the garbage collector does the same work automatically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Java finalize() Method</a:t>
            </a:r>
            <a:endParaRPr lang="en-US"/>
          </a:p>
        </p:txBody>
      </p:sp>
      <p:sp>
        <p:nvSpPr>
          <p:cNvPr id="3" name="Content Placeholder 2"/>
          <p:cNvSpPr>
            <a:spLocks noGrp="1"/>
          </p:cNvSpPr>
          <p:nvPr>
            <p:ph idx="1"/>
          </p:nvPr>
        </p:nvSpPr>
        <p:spPr/>
        <p:txBody>
          <a:bodyPr/>
          <a:p>
            <a:r>
              <a:rPr lang="en-US"/>
              <a:t>It is difficult for the programmer to forcefully execute the garbage collector to destroy the object. But Java provides an alternative way to do the same. The Java Object class provides the finalize() method that works the same as the destructor.</a:t>
            </a:r>
            <a:endParaRPr lang="en-US"/>
          </a:p>
          <a:p>
            <a:endParaRPr lang="en-US"/>
          </a:p>
          <a:p>
            <a:r>
              <a:rPr lang="en-US"/>
              <a:t>It is not a destructor but it provides extra security. It ensures the use of external resources like closing the file, etc. before shutting down the program.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3644</Words>
  <Application>WPS Presentation</Application>
  <PresentationFormat>Widescreen</PresentationFormat>
  <Paragraphs>72</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Destructor</dc:title>
  <dc:creator>Muhammad Minhal Raxa</dc:creator>
  <cp:lastModifiedBy>Muhammad Minhal Raxa</cp:lastModifiedBy>
  <cp:revision>1</cp:revision>
  <dcterms:created xsi:type="dcterms:W3CDTF">2024-02-12T06:34:37Z</dcterms:created>
  <dcterms:modified xsi:type="dcterms:W3CDTF">2024-02-12T06:34:37Z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B7B26326F8A84AED806C38E9327D8278_11</vt:lpwstr>
  </property>
  <property fmtid="{D5CDD505-2E9C-101B-9397-08002B2CF9AE}" pid="3" name="KSOProductBuildVer">
    <vt:lpwstr>1033-12.2.0.13431</vt:lpwstr>
  </property>
</Properties>
</file>