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23" r:id="rId3"/>
    <p:sldId id="283" r:id="rId4"/>
    <p:sldId id="285" r:id="rId5"/>
    <p:sldId id="286" r:id="rId6"/>
    <p:sldId id="287" r:id="rId7"/>
    <p:sldId id="298" r:id="rId8"/>
    <p:sldId id="299" r:id="rId9"/>
    <p:sldId id="300" r:id="rId10"/>
    <p:sldId id="301" r:id="rId11"/>
    <p:sldId id="305" r:id="rId12"/>
    <p:sldId id="302" r:id="rId13"/>
    <p:sldId id="303" r:id="rId14"/>
    <p:sldId id="304" r:id="rId15"/>
    <p:sldId id="293" r:id="rId16"/>
    <p:sldId id="307" r:id="rId17"/>
    <p:sldId id="294" r:id="rId18"/>
    <p:sldId id="297" r:id="rId19"/>
    <p:sldId id="306" r:id="rId20"/>
    <p:sldId id="30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BCB7F27-5DF7-4045-99F5-64BE04AA9A2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4FB8CE4-E7CB-4E29-ADE6-330147D9A29A}" type="slidenum">
              <a:rPr lang="en-US" smtClean="0"/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4.png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CB7F27-5DF7-4045-99F5-64BE04AA9A2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FB8CE4-E7CB-4E29-ADE6-330147D9A29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CS217 – Object Oriented </a:t>
            </a:r>
            <a:r>
              <a:rPr lang="en-US" sz="4000" dirty="0"/>
              <a:t>Programming </a:t>
            </a:r>
            <a:r>
              <a:rPr lang="en-US" sz="4000" dirty="0" smtClean="0"/>
              <a:t>(</a:t>
            </a:r>
            <a:r>
              <a:rPr lang="en-US" sz="4000" dirty="0"/>
              <a:t>OOP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715261"/>
            <a:ext cx="6815669" cy="16228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Week – 08, 09 and 10</a:t>
            </a:r>
            <a:endParaRPr lang="en-US" dirty="0" smtClean="0"/>
          </a:p>
          <a:p>
            <a:r>
              <a:rPr lang="en-US" dirty="0" smtClean="0"/>
              <a:t>Mar 21- April 08, 2022</a:t>
            </a:r>
            <a:endParaRPr lang="en-US" dirty="0" smtClean="0"/>
          </a:p>
          <a:p>
            <a:r>
              <a:rPr lang="en-US" dirty="0" smtClean="0"/>
              <a:t>Instructor: </a:t>
            </a:r>
            <a:r>
              <a:rPr lang="en-US" b="1" dirty="0" smtClean="0"/>
              <a:t>Basit Ali </a:t>
            </a:r>
            <a:br>
              <a:rPr lang="en-US" sz="2400" dirty="0"/>
            </a:b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Function/Method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000" dirty="0" smtClean="0"/>
          </a:p>
          <a:p>
            <a:r>
              <a:rPr lang="en-US" sz="3000" dirty="0" smtClean="0"/>
              <a:t>Whenever </a:t>
            </a:r>
            <a:r>
              <a:rPr lang="en-US" sz="3000" dirty="0"/>
              <a:t>same method name is exiting multiple times in the same class with different number of parameter or different order of parameters or different types of parameters is known as </a:t>
            </a:r>
            <a:r>
              <a:rPr lang="en-US" sz="3000" b="1" dirty="0"/>
              <a:t>method overloading</a:t>
            </a:r>
            <a:endParaRPr lang="en-US" sz="3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/ Compile time 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000" b="1" dirty="0"/>
              <a:t>Overloading</a:t>
            </a:r>
            <a:endParaRPr lang="en-US" sz="3000" b="1" dirty="0"/>
          </a:p>
          <a:p>
            <a:pPr lvl="1" algn="just"/>
            <a:r>
              <a:rPr lang="en-US" sz="3000" dirty="0"/>
              <a:t>Function Overloading (</a:t>
            </a:r>
            <a:r>
              <a:rPr lang="en-US" sz="3000" u="sng" dirty="0"/>
              <a:t>ALREADY DISCUSSED</a:t>
            </a:r>
            <a:r>
              <a:rPr lang="en-US" sz="3000" dirty="0"/>
              <a:t>)</a:t>
            </a:r>
            <a:endParaRPr lang="en-US" sz="3000" dirty="0"/>
          </a:p>
          <a:p>
            <a:pPr lvl="1" algn="just"/>
            <a:r>
              <a:rPr lang="en-US" sz="3000" dirty="0"/>
              <a:t>Constructor Overloading (</a:t>
            </a:r>
            <a:r>
              <a:rPr lang="en-US" sz="3000" u="sng" dirty="0"/>
              <a:t>ALREADY DISCUSSED</a:t>
            </a:r>
            <a:r>
              <a:rPr lang="en-US" sz="3000" dirty="0"/>
              <a:t>)</a:t>
            </a:r>
            <a:endParaRPr lang="en-US" sz="3000" dirty="0"/>
          </a:p>
          <a:p>
            <a:pPr lvl="1" algn="just"/>
            <a:r>
              <a:rPr lang="en-US" sz="3000" dirty="0"/>
              <a:t>Operator Overloading </a:t>
            </a:r>
            <a:r>
              <a:rPr lang="en-US" sz="3000" dirty="0" smtClean="0"/>
              <a:t>(</a:t>
            </a:r>
            <a:r>
              <a:rPr lang="en-US" sz="3000" u="sng" dirty="0" smtClean="0"/>
              <a:t>NOT SUPPORTED IN JAVA</a:t>
            </a:r>
            <a:r>
              <a:rPr lang="en-US" sz="3000" dirty="0" smtClean="0"/>
              <a:t>)</a:t>
            </a:r>
            <a:endParaRPr lang="en-US" sz="3000" dirty="0"/>
          </a:p>
          <a:p>
            <a:endParaRPr lang="en-US" sz="3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/ Run time </a:t>
            </a:r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This refers to the entity which changes its form depending on circumstances at runtime. This concept can be adopted as analogous to a chameleon changing its color at the sight of an approaching object</a:t>
            </a:r>
            <a:r>
              <a:rPr lang="en-US" sz="3000" dirty="0" smtClean="0"/>
              <a:t>.</a:t>
            </a:r>
            <a:endParaRPr lang="en-US" sz="3000" dirty="0"/>
          </a:p>
          <a:p>
            <a:pPr algn="just"/>
            <a:r>
              <a:rPr lang="en-US" sz="3000" dirty="0"/>
              <a:t>Method Overriding uses runtime Polymorphism.</a:t>
            </a:r>
            <a:endParaRPr lang="en-US" sz="3000" dirty="0"/>
          </a:p>
          <a:p>
            <a:pPr algn="just"/>
            <a:r>
              <a:rPr lang="en-US" sz="3000" dirty="0"/>
              <a:t>It is also called Late Binding.</a:t>
            </a:r>
            <a:endParaRPr lang="en-US" sz="3000" dirty="0"/>
          </a:p>
          <a:p>
            <a:endParaRPr lang="en-US" sz="3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/ Run time 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000" dirty="0"/>
              <a:t>Runtime Polymorphism is done using virtual and inheritance.</a:t>
            </a:r>
            <a:endParaRPr lang="en-US" sz="3000" dirty="0"/>
          </a:p>
          <a:p>
            <a:pPr algn="just"/>
            <a:r>
              <a:rPr lang="en-US" sz="3000" dirty="0"/>
              <a:t>When overriding a method, the behavior of the method is changed for the derived class.</a:t>
            </a:r>
            <a:endParaRPr lang="en-US" sz="3000" dirty="0"/>
          </a:p>
          <a:p>
            <a:endParaRPr lang="en-US" sz="3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Overriding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3000" dirty="0" smtClean="0"/>
              <a:t>A </a:t>
            </a:r>
            <a:r>
              <a:rPr lang="en-US" altLang="en-US" sz="3000" dirty="0"/>
              <a:t>class may need to override the default </a:t>
            </a:r>
            <a:r>
              <a:rPr lang="en-US" altLang="en-US" sz="3000" dirty="0" smtClean="0"/>
              <a:t>behavior </a:t>
            </a:r>
            <a:r>
              <a:rPr lang="en-US" altLang="en-US" sz="3000" dirty="0"/>
              <a:t>provided by its base </a:t>
            </a:r>
            <a:r>
              <a:rPr lang="en-US" altLang="en-US" sz="3000" dirty="0" smtClean="0"/>
              <a:t>class</a:t>
            </a:r>
            <a:endParaRPr lang="en-US" altLang="en-US" sz="3000" dirty="0"/>
          </a:p>
          <a:p>
            <a:pPr>
              <a:lnSpc>
                <a:spcPct val="90000"/>
              </a:lnSpc>
            </a:pPr>
            <a:r>
              <a:rPr lang="en-US" altLang="en-US" sz="3000" dirty="0"/>
              <a:t>Reasons for overriding</a:t>
            </a:r>
            <a:endParaRPr lang="en-US" altLang="en-US" sz="3000" dirty="0"/>
          </a:p>
          <a:p>
            <a:pPr lvl="1">
              <a:lnSpc>
                <a:spcPct val="90000"/>
              </a:lnSpc>
            </a:pPr>
            <a:r>
              <a:rPr lang="en-US" altLang="en-US" sz="3000" dirty="0"/>
              <a:t>Provide </a:t>
            </a:r>
            <a:r>
              <a:rPr lang="en-US" altLang="en-US" sz="3000" dirty="0" smtClean="0"/>
              <a:t>behavior </a:t>
            </a:r>
            <a:r>
              <a:rPr lang="en-US" altLang="en-US" sz="3000" dirty="0"/>
              <a:t>specific to a derived class</a:t>
            </a:r>
            <a:endParaRPr lang="en-US" altLang="en-US" sz="3000" dirty="0"/>
          </a:p>
          <a:p>
            <a:pPr lvl="1">
              <a:lnSpc>
                <a:spcPct val="90000"/>
              </a:lnSpc>
            </a:pPr>
            <a:r>
              <a:rPr lang="en-US" altLang="en-US" sz="3000" dirty="0"/>
              <a:t>Extend the default </a:t>
            </a:r>
            <a:r>
              <a:rPr lang="en-US" altLang="en-US" sz="3000" dirty="0" smtClean="0"/>
              <a:t>behavior</a:t>
            </a:r>
            <a:endParaRPr lang="en-US" altLang="en-US" sz="3000" dirty="0"/>
          </a:p>
          <a:p>
            <a:pPr lvl="1">
              <a:lnSpc>
                <a:spcPct val="90000"/>
              </a:lnSpc>
            </a:pPr>
            <a:r>
              <a:rPr lang="en-US" altLang="en-US" sz="3000" dirty="0"/>
              <a:t>Restrict the default </a:t>
            </a:r>
            <a:r>
              <a:rPr lang="en-US" altLang="en-US" sz="3000" dirty="0" smtClean="0"/>
              <a:t>behavior</a:t>
            </a:r>
            <a:endParaRPr lang="en-US" altLang="en-US" sz="3000" dirty="0"/>
          </a:p>
          <a:p>
            <a:pPr lvl="1">
              <a:lnSpc>
                <a:spcPct val="90000"/>
              </a:lnSpc>
            </a:pPr>
            <a:r>
              <a:rPr lang="en-US" altLang="en-US" sz="3000" dirty="0"/>
              <a:t>Improve performance</a:t>
            </a:r>
            <a:endParaRPr lang="en-US" altLang="en-US" sz="3000" dirty="0"/>
          </a:p>
          <a:p>
            <a:endParaRPr lang="en-US" sz="3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Function/Method </a:t>
            </a:r>
            <a:r>
              <a:rPr lang="en-US" dirty="0"/>
              <a:t>Overriding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000" dirty="0" smtClean="0"/>
          </a:p>
          <a:p>
            <a:r>
              <a:rPr lang="en-US" sz="3000" dirty="0" smtClean="0"/>
              <a:t>Define </a:t>
            </a:r>
            <a:r>
              <a:rPr lang="en-US" sz="3000" dirty="0"/>
              <a:t>any method in both base class and derived class with same name, same parameters or signature, this concept is known as </a:t>
            </a:r>
            <a:r>
              <a:rPr lang="en-US" sz="3000" b="1" dirty="0"/>
              <a:t>method overriding</a:t>
            </a:r>
            <a:endParaRPr lang="en-US" sz="3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– Specific </a:t>
            </a:r>
            <a:r>
              <a:rPr lang="en-US" altLang="en-US" dirty="0" smtClean="0"/>
              <a:t>Behavior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892040" y="1985357"/>
            <a:ext cx="1524000" cy="76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en-US" sz="2400" b="1" dirty="0"/>
              <a:t>color</a:t>
            </a:r>
            <a:endParaRPr lang="en-US" altLang="en-US" sz="2400" b="1" dirty="0"/>
          </a:p>
          <a:p>
            <a:r>
              <a:rPr lang="en-US" altLang="en-US" sz="2400" b="1" dirty="0"/>
              <a:t>vertices</a:t>
            </a:r>
            <a:endParaRPr lang="en-US" altLang="en-US" sz="2400" b="1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892040" y="2747357"/>
            <a:ext cx="1524000" cy="1143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en-US" sz="2400" b="1"/>
              <a:t>draw</a:t>
            </a:r>
            <a:endParaRPr lang="en-US" altLang="en-US" sz="2400" b="1"/>
          </a:p>
          <a:p>
            <a:r>
              <a:rPr lang="en-US" altLang="en-US" sz="2400" b="1"/>
              <a:t>move</a:t>
            </a:r>
            <a:endParaRPr lang="en-US" altLang="en-US" sz="2400" b="1"/>
          </a:p>
          <a:p>
            <a:r>
              <a:rPr lang="en-US" altLang="en-US" sz="2400" b="1"/>
              <a:t>setColor</a:t>
            </a:r>
            <a:endParaRPr lang="en-US" altLang="en-US" sz="2400" b="1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615440" y="5261957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en-US" sz="2800" b="1"/>
              <a:t>Circle</a:t>
            </a:r>
            <a:endParaRPr lang="en-US" altLang="en-US" sz="2800" b="1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615440" y="5642957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en-US" sz="2400" b="1"/>
              <a:t>radius</a:t>
            </a:r>
            <a:endParaRPr lang="en-US" altLang="en-US" sz="2400" b="1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615440" y="6023957"/>
            <a:ext cx="2286000" cy="76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en-US" sz="2400" b="1"/>
              <a:t>draw</a:t>
            </a:r>
            <a:endParaRPr lang="en-US" altLang="en-US" sz="2400" b="1"/>
          </a:p>
          <a:p>
            <a:r>
              <a:rPr lang="en-US" altLang="en-US" sz="2400" b="1"/>
              <a:t>computeArea</a:t>
            </a:r>
            <a:endParaRPr lang="en-US" altLang="en-US" sz="2400" b="1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H="1" flipV="1">
            <a:off x="5654040" y="3890357"/>
            <a:ext cx="0" cy="175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587240" y="5642957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en-US" sz="2800" b="1"/>
              <a:t>Line</a:t>
            </a:r>
            <a:endParaRPr lang="en-US" altLang="en-US" sz="2800" b="1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4587240" y="6023957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en-US" sz="2400" b="1"/>
              <a:t>length</a:t>
            </a:r>
            <a:endParaRPr lang="en-US" altLang="en-US" sz="2400" b="1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587240" y="6404957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en-US" sz="2400" b="1"/>
              <a:t>draw</a:t>
            </a:r>
            <a:endParaRPr lang="en-US" altLang="en-US" sz="2400" b="1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7482840" y="5109557"/>
            <a:ext cx="22860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en-US" sz="2800" b="1" dirty="0"/>
              <a:t>Triangle</a:t>
            </a:r>
            <a:endParaRPr lang="en-US" altLang="en-US" sz="2800" b="1" dirty="0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7482840" y="5566757"/>
            <a:ext cx="22860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en-US" sz="2400" b="1"/>
              <a:t>angle</a:t>
            </a:r>
            <a:endParaRPr lang="en-US" altLang="en-US" sz="2400" b="1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7482840" y="6023957"/>
            <a:ext cx="2286000" cy="76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en-US" sz="2400" b="1"/>
              <a:t>draw</a:t>
            </a:r>
            <a:endParaRPr lang="en-US" altLang="en-US" sz="2400" b="1"/>
          </a:p>
          <a:p>
            <a:r>
              <a:rPr lang="en-US" altLang="en-US" sz="2400" b="1"/>
              <a:t>computeArea</a:t>
            </a:r>
            <a:endParaRPr lang="en-US" altLang="en-US" sz="2400" b="1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V="1">
            <a:off x="3901440" y="3890357"/>
            <a:ext cx="990600" cy="137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 flipV="1">
            <a:off x="6416040" y="3890357"/>
            <a:ext cx="10668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– Improve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6553197" cy="1025853"/>
          </a:xfrm>
        </p:spPr>
        <p:txBody>
          <a:bodyPr/>
          <a:lstStyle/>
          <a:p>
            <a:r>
              <a:rPr lang="en-US" altLang="en-US" dirty="0"/>
              <a:t>Class Circle overrides </a:t>
            </a:r>
            <a:r>
              <a:rPr lang="en-US" altLang="en-US" i="1" dirty="0"/>
              <a:t>rotate</a:t>
            </a:r>
            <a:r>
              <a:rPr lang="en-US" altLang="en-US" dirty="0"/>
              <a:t> operation of class Shape </a:t>
            </a:r>
            <a:r>
              <a:rPr lang="en-US" altLang="en-US" dirty="0" smtClean="0"/>
              <a:t>with </a:t>
            </a:r>
            <a:r>
              <a:rPr lang="en-US" altLang="en-US" dirty="0"/>
              <a:t>a Null operation.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915397" y="1904999"/>
            <a:ext cx="1524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en-US" sz="2800" b="1" i="1"/>
              <a:t>Shape</a:t>
            </a:r>
            <a:endParaRPr lang="en-US" altLang="en-US" sz="2800" b="1" i="1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915397" y="2285999"/>
            <a:ext cx="1524000" cy="76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en-US" sz="2400" b="1"/>
              <a:t>color</a:t>
            </a:r>
            <a:endParaRPr lang="en-US" altLang="en-US" sz="2400" b="1"/>
          </a:p>
          <a:p>
            <a:r>
              <a:rPr lang="en-US" altLang="en-US" sz="2400" b="1"/>
              <a:t>coord</a:t>
            </a:r>
            <a:endParaRPr lang="en-US" altLang="en-US" sz="2400" b="1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8915397" y="3047999"/>
            <a:ext cx="1524000" cy="1143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en-US" sz="2400" b="1"/>
              <a:t>draw</a:t>
            </a:r>
            <a:endParaRPr lang="en-US" altLang="en-US" sz="2400" b="1"/>
          </a:p>
          <a:p>
            <a:r>
              <a:rPr lang="en-US" altLang="en-US" sz="2400" b="1"/>
              <a:t>rotate</a:t>
            </a:r>
            <a:endParaRPr lang="en-US" altLang="en-US" sz="2400" b="1"/>
          </a:p>
          <a:p>
            <a:r>
              <a:rPr lang="en-US" altLang="en-US" sz="2400" b="1"/>
              <a:t>setColor</a:t>
            </a:r>
            <a:endParaRPr lang="en-US" altLang="en-US" sz="2400" b="1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8610597" y="5257799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en-US" sz="2800" b="1"/>
              <a:t>Circle</a:t>
            </a:r>
            <a:endParaRPr lang="en-US" altLang="en-US" sz="2800" b="1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8610597" y="5638799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en-US" sz="2400" b="1"/>
              <a:t>radius</a:t>
            </a:r>
            <a:endParaRPr lang="en-US" altLang="en-US" sz="2400" b="1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8610597" y="6019799"/>
            <a:ext cx="2286000" cy="76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en-US" sz="2400" b="1"/>
              <a:t>draw</a:t>
            </a:r>
            <a:endParaRPr lang="en-US" altLang="en-US" sz="2400" b="1"/>
          </a:p>
          <a:p>
            <a:r>
              <a:rPr lang="en-US" altLang="en-US" sz="2400" b="1"/>
              <a:t>rotate</a:t>
            </a:r>
            <a:endParaRPr lang="en-US" altLang="en-US" sz="2400" b="1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H="1" flipV="1">
            <a:off x="9677397" y="4190999"/>
            <a:ext cx="0" cy="106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(Overloading)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4431" y="2457190"/>
            <a:ext cx="3867150" cy="2143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953" y="2598506"/>
            <a:ext cx="3600450" cy="34099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743" y="4894031"/>
            <a:ext cx="3438525" cy="11144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(Overriding)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4030" y="2590021"/>
            <a:ext cx="2941839" cy="21399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524" y="2590019"/>
            <a:ext cx="3089564" cy="21399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5379" y="2590019"/>
            <a:ext cx="2980547" cy="21399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3369" y="4895850"/>
            <a:ext cx="4410075" cy="12888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Recap –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3000" dirty="0"/>
              <a:t>Derived class inherits all the characteristics of the base class</a:t>
            </a:r>
            <a:endParaRPr lang="en-US" altLang="en-US" sz="3000" dirty="0"/>
          </a:p>
          <a:p>
            <a:endParaRPr lang="en-US" altLang="en-US" sz="3000" dirty="0"/>
          </a:p>
          <a:p>
            <a:r>
              <a:rPr lang="en-US" altLang="en-US" sz="3000" dirty="0"/>
              <a:t>Besides inherited characteristics, derived class may have its own unique characteristics</a:t>
            </a:r>
            <a:endParaRPr lang="en-US" altLang="en-US" sz="3000" dirty="0"/>
          </a:p>
          <a:p>
            <a:endParaRPr lang="en-US" altLang="en-US" sz="3000" dirty="0"/>
          </a:p>
          <a:p>
            <a:r>
              <a:rPr lang="en-US" altLang="en-US" sz="3000" dirty="0"/>
              <a:t>Major benefit of inheritance is reuse</a:t>
            </a:r>
            <a:endParaRPr lang="en-US" altLang="en-US" sz="3000" dirty="0"/>
          </a:p>
          <a:p>
            <a:endParaRPr lang="en-US" sz="3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Generalization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3000" dirty="0"/>
              <a:t>In OO models, some classes may have common </a:t>
            </a:r>
            <a:r>
              <a:rPr lang="en-US" altLang="en-US" sz="3000" dirty="0" smtClean="0"/>
              <a:t>characteristics</a:t>
            </a:r>
            <a:endParaRPr lang="en-US" altLang="en-US" sz="3000" dirty="0"/>
          </a:p>
          <a:p>
            <a:r>
              <a:rPr lang="en-US" altLang="en-US" sz="3000" dirty="0"/>
              <a:t>We extract these features into a new class and inherit original classes from this new </a:t>
            </a:r>
            <a:r>
              <a:rPr lang="en-US" altLang="en-US" sz="3000" dirty="0" smtClean="0"/>
              <a:t>class</a:t>
            </a:r>
            <a:endParaRPr lang="en-US" altLang="en-US" sz="3000" dirty="0"/>
          </a:p>
          <a:p>
            <a:r>
              <a:rPr lang="en-US" altLang="en-US" sz="3000" dirty="0"/>
              <a:t>This concept is known as Generalization</a:t>
            </a:r>
            <a:endParaRPr lang="en-US" altLang="en-US" sz="3000" dirty="0"/>
          </a:p>
          <a:p>
            <a:endParaRPr lang="en-US" sz="3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– Generalization</a:t>
            </a:r>
            <a:endParaRPr lang="en-US" dirty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4953000" y="2607192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en-US" sz="2800" b="1" dirty="0"/>
              <a:t>Circle</a:t>
            </a:r>
            <a:endParaRPr lang="en-US" altLang="en-US" sz="2800" b="1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953000" y="3052232"/>
            <a:ext cx="2286000" cy="1066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en-US" sz="2400" b="1"/>
              <a:t>color</a:t>
            </a:r>
            <a:endParaRPr lang="en-US" altLang="en-US" sz="2400" b="1"/>
          </a:p>
          <a:p>
            <a:r>
              <a:rPr lang="en-US" altLang="en-US" sz="2400" b="1"/>
              <a:t>vertices</a:t>
            </a:r>
            <a:endParaRPr lang="en-US" altLang="en-US" sz="2400" b="1"/>
          </a:p>
          <a:p>
            <a:r>
              <a:rPr lang="en-US" altLang="en-US" sz="2400" b="1"/>
              <a:t>radius</a:t>
            </a:r>
            <a:endParaRPr lang="en-US" altLang="en-US" sz="2400" b="1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4953000" y="4250183"/>
            <a:ext cx="2286000" cy="1143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en-US" sz="2400" b="1" dirty="0"/>
              <a:t>move</a:t>
            </a:r>
            <a:endParaRPr lang="en-US" altLang="en-US" sz="2400" b="1" dirty="0"/>
          </a:p>
          <a:p>
            <a:r>
              <a:rPr lang="en-US" altLang="en-US" sz="2400" b="1" dirty="0" err="1"/>
              <a:t>setColor</a:t>
            </a:r>
            <a:endParaRPr lang="en-US" altLang="en-US" sz="2400" b="1" dirty="0"/>
          </a:p>
          <a:p>
            <a:r>
              <a:rPr lang="en-US" altLang="en-US" sz="2400" b="1" dirty="0" err="1"/>
              <a:t>computeArea</a:t>
            </a:r>
            <a:endParaRPr lang="en-US" altLang="en-US" sz="2400" b="1" dirty="0"/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1670858" y="2561857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en-US" sz="2800" b="1"/>
              <a:t>Line</a:t>
            </a:r>
            <a:endParaRPr lang="en-US" altLang="en-US" sz="2800" b="1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1670858" y="3014132"/>
            <a:ext cx="2286000" cy="1143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en-US" sz="2400" b="1" dirty="0"/>
              <a:t>color</a:t>
            </a:r>
            <a:endParaRPr lang="en-US" altLang="en-US" sz="2400" b="1" dirty="0"/>
          </a:p>
          <a:p>
            <a:r>
              <a:rPr lang="en-US" altLang="en-US" sz="2400" b="1" dirty="0"/>
              <a:t>vertices</a:t>
            </a:r>
            <a:endParaRPr lang="en-US" altLang="en-US" sz="2400" b="1" dirty="0"/>
          </a:p>
          <a:p>
            <a:r>
              <a:rPr lang="en-US" altLang="en-US" sz="2400" b="1" dirty="0"/>
              <a:t>length</a:t>
            </a:r>
            <a:endParaRPr lang="en-US" altLang="en-US" sz="2400" b="1" dirty="0"/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1670858" y="4254189"/>
            <a:ext cx="2286000" cy="1143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en-US" sz="2400" b="1" dirty="0"/>
              <a:t>move</a:t>
            </a:r>
            <a:endParaRPr lang="en-US" altLang="en-US" sz="2400" b="1" dirty="0"/>
          </a:p>
          <a:p>
            <a:r>
              <a:rPr lang="en-US" altLang="en-US" sz="2400" b="1" dirty="0" err="1"/>
              <a:t>setColor</a:t>
            </a:r>
            <a:endParaRPr lang="en-US" altLang="en-US" sz="2400" b="1" dirty="0"/>
          </a:p>
          <a:p>
            <a:r>
              <a:rPr lang="en-US" altLang="en-US" sz="2400" b="1" dirty="0" err="1"/>
              <a:t>getLength</a:t>
            </a:r>
            <a:endParaRPr lang="en-US" altLang="en-US" sz="2400" b="1" dirty="0"/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8171411" y="2607192"/>
            <a:ext cx="22860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en-US" sz="2800" b="1" dirty="0"/>
              <a:t>Triangle</a:t>
            </a:r>
            <a:endParaRPr lang="en-US" altLang="en-US" sz="2800" b="1" dirty="0"/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8171411" y="3167918"/>
            <a:ext cx="2286000" cy="1219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en-US" sz="2400" b="1"/>
              <a:t>color</a:t>
            </a:r>
            <a:endParaRPr lang="en-US" altLang="en-US" sz="2400" b="1"/>
          </a:p>
          <a:p>
            <a:r>
              <a:rPr lang="en-US" altLang="en-US" sz="2400" b="1"/>
              <a:t>vertices</a:t>
            </a:r>
            <a:endParaRPr lang="en-US" altLang="en-US" sz="2400" b="1"/>
          </a:p>
          <a:p>
            <a:r>
              <a:rPr lang="en-US" altLang="en-US" sz="2400" b="1"/>
              <a:t>angle</a:t>
            </a:r>
            <a:endParaRPr lang="en-US" altLang="en-US" sz="2400" b="1"/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8171411" y="4410054"/>
            <a:ext cx="2286000" cy="1143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en-US" sz="2400" b="1"/>
              <a:t>move</a:t>
            </a:r>
            <a:endParaRPr lang="en-US" altLang="en-US" sz="2400" b="1"/>
          </a:p>
          <a:p>
            <a:r>
              <a:rPr lang="en-US" altLang="en-US" sz="2400" b="1"/>
              <a:t>setColor</a:t>
            </a:r>
            <a:endParaRPr lang="en-US" altLang="en-US" sz="2400" b="1"/>
          </a:p>
          <a:p>
            <a:r>
              <a:rPr lang="en-US" altLang="en-US" sz="2400" b="1"/>
              <a:t>computeArea</a:t>
            </a:r>
            <a:endParaRPr lang="en-US" altLang="en-US" sz="24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214851" y="865753"/>
            <a:ext cx="1524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en-US" sz="2800" b="1" i="1"/>
              <a:t>Shape</a:t>
            </a:r>
            <a:endParaRPr lang="en-US" altLang="en-US" sz="2800" b="1" i="1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214851" y="1246753"/>
            <a:ext cx="1524000" cy="76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en-US" sz="2400" b="1"/>
              <a:t>color</a:t>
            </a:r>
            <a:endParaRPr lang="en-US" altLang="en-US" sz="2400" b="1"/>
          </a:p>
          <a:p>
            <a:r>
              <a:rPr lang="en-US" altLang="en-US" sz="2400" b="1"/>
              <a:t>vertices</a:t>
            </a:r>
            <a:endParaRPr lang="en-US" altLang="en-US" sz="2400" b="1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214851" y="2008753"/>
            <a:ext cx="1524000" cy="76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en-US" sz="2400" b="1"/>
              <a:t>move</a:t>
            </a:r>
            <a:endParaRPr lang="en-US" altLang="en-US" sz="2400" b="1"/>
          </a:p>
          <a:p>
            <a:r>
              <a:rPr lang="en-US" altLang="en-US" sz="2400" b="1"/>
              <a:t>setColor</a:t>
            </a:r>
            <a:endParaRPr lang="en-US" altLang="en-US" sz="2400" b="1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938251" y="4142353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en-US" sz="2800" b="1"/>
              <a:t>Circle</a:t>
            </a:r>
            <a:endParaRPr lang="en-US" altLang="en-US" sz="2800" b="1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938251" y="4523353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en-US" sz="2400" b="1"/>
              <a:t>radius</a:t>
            </a:r>
            <a:endParaRPr lang="en-US" altLang="en-US" sz="2400" b="1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938251" y="4904353"/>
            <a:ext cx="22860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en-US" sz="2400" b="1"/>
              <a:t>computeArea</a:t>
            </a:r>
            <a:endParaRPr lang="en-US" altLang="en-US" sz="2400" b="1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H="1" flipV="1">
            <a:off x="5976851" y="2770753"/>
            <a:ext cx="0" cy="175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4833851" y="4523353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en-US" sz="2800" b="1"/>
              <a:t>Line</a:t>
            </a:r>
            <a:endParaRPr lang="en-US" altLang="en-US" sz="2800" b="1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833851" y="4904353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en-US" sz="2400" b="1"/>
              <a:t>length</a:t>
            </a:r>
            <a:endParaRPr lang="en-US" altLang="en-US" sz="2400" b="1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4833851" y="5285353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en-US" sz="2400" b="1"/>
              <a:t>getLength</a:t>
            </a:r>
            <a:endParaRPr lang="en-US" altLang="en-US" sz="2400" b="1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7805651" y="3989953"/>
            <a:ext cx="22860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en-US" sz="2800" b="1"/>
              <a:t>Triangle</a:t>
            </a:r>
            <a:endParaRPr lang="en-US" altLang="en-US" sz="2800" b="1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7805651" y="4447153"/>
            <a:ext cx="22860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en-US" sz="2400" b="1"/>
              <a:t>angle</a:t>
            </a:r>
            <a:endParaRPr lang="en-US" altLang="en-US" sz="2400" b="1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7805651" y="4904353"/>
            <a:ext cx="22860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en-US" sz="2400" b="1"/>
              <a:t>computeArea</a:t>
            </a:r>
            <a:endParaRPr lang="en-US" altLang="en-US" sz="2400" b="1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V="1">
            <a:off x="4224251" y="2770753"/>
            <a:ext cx="990600" cy="137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 flipV="1">
            <a:off x="6738851" y="2770753"/>
            <a:ext cx="10668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/>
              <a:t>The process of representing one Form in multiple forms is known as </a:t>
            </a:r>
            <a:r>
              <a:rPr lang="en-US" sz="3200" b="1" dirty="0" smtClean="0"/>
              <a:t>Polymorphism</a:t>
            </a:r>
            <a:endParaRPr lang="en-US" sz="3200" b="1" dirty="0" smtClean="0"/>
          </a:p>
          <a:p>
            <a:endParaRPr lang="en-US" sz="3200" b="1" dirty="0"/>
          </a:p>
          <a:p>
            <a:r>
              <a:rPr lang="en-US" sz="3200" dirty="0"/>
              <a:t>Polymorphism is derived from 2 </a:t>
            </a:r>
            <a:r>
              <a:rPr lang="en-US" sz="3200" dirty="0" smtClean="0"/>
              <a:t>Greek </a:t>
            </a:r>
            <a:r>
              <a:rPr lang="en-US" sz="3200" dirty="0"/>
              <a:t>words: </a:t>
            </a:r>
            <a:r>
              <a:rPr lang="en-US" sz="3200" b="1" dirty="0"/>
              <a:t>poly</a:t>
            </a:r>
            <a:r>
              <a:rPr lang="en-US" sz="3200" dirty="0"/>
              <a:t> and morphs. The word "poly" means many and </a:t>
            </a:r>
            <a:r>
              <a:rPr lang="en-US" sz="3200" b="1" dirty="0"/>
              <a:t>morphs</a:t>
            </a:r>
            <a:r>
              <a:rPr lang="en-US" sz="3200" dirty="0"/>
              <a:t> means forms. So polymorphism means many forms.</a:t>
            </a:r>
            <a:endParaRPr lang="en-US" sz="4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life example of Polymorphism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38550" y="3557847"/>
            <a:ext cx="4914900" cy="25373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88225" y="2499143"/>
            <a:ext cx="960951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Suppose if you are in class room that time you behave like a student, when you are in market at that time you behave like a customer, when you at your home at that time you behave like a son or daughter, Here one person have different-different behaviors.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 of </a:t>
            </a:r>
            <a:r>
              <a:rPr lang="en-US" dirty="0" smtClean="0"/>
              <a:t>Polymorphism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Static / Compile </a:t>
            </a:r>
            <a:r>
              <a:rPr lang="en-US" sz="3000" dirty="0"/>
              <a:t>time polymorphism</a:t>
            </a:r>
            <a:endParaRPr lang="en-US" sz="3000" dirty="0"/>
          </a:p>
          <a:p>
            <a:endParaRPr lang="en-US" sz="3000" dirty="0" smtClean="0"/>
          </a:p>
          <a:p>
            <a:endParaRPr lang="en-US" sz="3000" dirty="0"/>
          </a:p>
          <a:p>
            <a:r>
              <a:rPr lang="en-US" sz="3000" dirty="0" smtClean="0"/>
              <a:t>Dynamic / Run </a:t>
            </a:r>
            <a:r>
              <a:rPr lang="en-US" sz="3000" dirty="0"/>
              <a:t>time polymorphism</a:t>
            </a:r>
            <a:endParaRPr lang="en-US" sz="30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Static / Compile time </a:t>
            </a:r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3000" dirty="0"/>
              <a:t>It is also called Early Binding</a:t>
            </a:r>
            <a:endParaRPr lang="en-US" sz="3000" dirty="0"/>
          </a:p>
          <a:p>
            <a:pPr algn="just"/>
            <a:r>
              <a:rPr lang="en-US" sz="3000" dirty="0"/>
              <a:t>It happens where more than one methods share the same name with different parameters or signature and different return type.</a:t>
            </a:r>
            <a:endParaRPr lang="en-US" sz="3000" dirty="0"/>
          </a:p>
          <a:p>
            <a:pPr algn="just"/>
            <a:r>
              <a:rPr lang="en-US" sz="3000" dirty="0"/>
              <a:t>It is </a:t>
            </a:r>
            <a:r>
              <a:rPr lang="en-US" sz="3000" b="1" dirty="0"/>
              <a:t>known</a:t>
            </a:r>
            <a:r>
              <a:rPr lang="en-US" sz="3000" dirty="0"/>
              <a:t> as Early Binding because the </a:t>
            </a:r>
            <a:r>
              <a:rPr lang="en-US" sz="3000" b="1" dirty="0"/>
              <a:t>compiler</a:t>
            </a:r>
            <a:r>
              <a:rPr lang="en-US" sz="3000" dirty="0"/>
              <a:t> is aware of the functions with same name and also which overloaded function is  to be </a:t>
            </a:r>
            <a:r>
              <a:rPr lang="en-US" sz="3000" b="1" dirty="0"/>
              <a:t>called</a:t>
            </a:r>
            <a:r>
              <a:rPr lang="en-US" sz="3000" dirty="0"/>
              <a:t> is </a:t>
            </a:r>
            <a:r>
              <a:rPr lang="en-US" sz="3000" b="1" dirty="0"/>
              <a:t>known</a:t>
            </a:r>
            <a:r>
              <a:rPr lang="en-US" sz="3000" dirty="0"/>
              <a:t> at </a:t>
            </a:r>
            <a:r>
              <a:rPr lang="en-US" sz="3000" b="1" dirty="0"/>
              <a:t>compile time</a:t>
            </a:r>
            <a:r>
              <a:rPr lang="en-US" sz="3000" b="1" dirty="0" smtClean="0"/>
              <a:t>.</a:t>
            </a:r>
            <a:endParaRPr lang="en-US" sz="3000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3352</Words>
  <Application>WPS Presentation</Application>
  <PresentationFormat>Widescreen</PresentationFormat>
  <Paragraphs>198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</vt:lpstr>
      <vt:lpstr>SimSun</vt:lpstr>
      <vt:lpstr>Wingdings</vt:lpstr>
      <vt:lpstr>Arial</vt:lpstr>
      <vt:lpstr>Garamond</vt:lpstr>
      <vt:lpstr>Microsoft YaHei</vt:lpstr>
      <vt:lpstr>Arial Unicode MS</vt:lpstr>
      <vt:lpstr>Calibri</vt:lpstr>
      <vt:lpstr>Consolas</vt:lpstr>
      <vt:lpstr>Organic</vt:lpstr>
      <vt:lpstr>CS217 – Object Oriented Programming (OOP)</vt:lpstr>
      <vt:lpstr>Recap – Inheritance</vt:lpstr>
      <vt:lpstr>Generalization</vt:lpstr>
      <vt:lpstr>Example – Generalization</vt:lpstr>
      <vt:lpstr>PowerPoint 演示文稿</vt:lpstr>
      <vt:lpstr>Polymorphism</vt:lpstr>
      <vt:lpstr>Real life example of Polymorphism</vt:lpstr>
      <vt:lpstr>Type of Polymorphism </vt:lpstr>
      <vt:lpstr>Static / Compile time polymorphism</vt:lpstr>
      <vt:lpstr>Function/Method Overloading</vt:lpstr>
      <vt:lpstr>Static / Compile time polymorphism</vt:lpstr>
      <vt:lpstr>Dynamic / Run time polymorphism</vt:lpstr>
      <vt:lpstr>Dynamic / Run time polymorphism</vt:lpstr>
      <vt:lpstr>Overriding</vt:lpstr>
      <vt:lpstr>Function/Method Overriding</vt:lpstr>
      <vt:lpstr>Example – Specific Behavior</vt:lpstr>
      <vt:lpstr>Example – Improve Performance</vt:lpstr>
      <vt:lpstr>Example (Overloading)</vt:lpstr>
      <vt:lpstr>Example (Overriding)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(OOP)</dc:title>
  <dc:creator>basit jasani</dc:creator>
  <cp:lastModifiedBy>Muhammad Minhal Raxa</cp:lastModifiedBy>
  <cp:revision>260</cp:revision>
  <dcterms:created xsi:type="dcterms:W3CDTF">2019-01-21T07:30:00Z</dcterms:created>
  <dcterms:modified xsi:type="dcterms:W3CDTF">2024-03-27T05:11:29Z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214715D2F70D4C5DB49023D7B12CFC41_12</vt:lpwstr>
  </property>
  <property fmtid="{D5CDD505-2E9C-101B-9397-08002B2CF9AE}" pid="3" name="KSOProductBuildVer">
    <vt:lpwstr>1033-12.2.0.13489</vt:lpwstr>
  </property>
</Properties>
</file>