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95" r:id="rId3"/>
    <p:sldId id="296" r:id="rId4"/>
    <p:sldId id="297" r:id="rId5"/>
    <p:sldId id="298" r:id="rId6"/>
    <p:sldId id="299" r:id="rId7"/>
    <p:sldId id="300" r:id="rId8"/>
    <p:sldId id="301" r:id="rId9"/>
    <p:sldId id="319" r:id="rId10"/>
    <p:sldId id="305" r:id="rId11"/>
    <p:sldId id="306" r:id="rId12"/>
    <p:sldId id="307" r:id="rId13"/>
    <p:sldId id="310" r:id="rId14"/>
    <p:sldId id="311" r:id="rId15"/>
    <p:sldId id="312" r:id="rId16"/>
    <p:sldId id="315" r:id="rId17"/>
    <p:sldId id="316" r:id="rId18"/>
    <p:sldId id="317" r:id="rId19"/>
    <p:sldId id="3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3/17/2022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07</a:t>
            </a:r>
          </a:p>
          <a:p>
            <a:r>
              <a:rPr lang="en-US" dirty="0" smtClean="0"/>
              <a:t>Mar 14- Mar 18, 2022</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56988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Inheritance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a:t>
            </a:r>
            <a:r>
              <a:rPr lang="en-US" sz="3200" dirty="0" smtClean="0"/>
              <a:t>Inheritance</a:t>
            </a:r>
          </a:p>
          <a:p>
            <a:pPr marL="457200" indent="-457200">
              <a:buFont typeface="+mj-lt"/>
              <a:buAutoNum type="arabicPeriod"/>
            </a:pPr>
            <a:r>
              <a:rPr lang="en-US" sz="3200" dirty="0">
                <a:solidFill>
                  <a:srgbClr val="FF0000"/>
                </a:solidFill>
              </a:rPr>
              <a:t>Multiple </a:t>
            </a:r>
            <a:r>
              <a:rPr lang="en-US" sz="3200" dirty="0" smtClean="0">
                <a:solidFill>
                  <a:srgbClr val="FF0000"/>
                </a:solidFill>
              </a:rPr>
              <a:t>Inheritance (Not supported in JAVA)</a:t>
            </a:r>
          </a:p>
          <a:p>
            <a:pPr marL="457200" indent="-457200">
              <a:buFont typeface="+mj-lt"/>
              <a:buAutoNum type="arabicPeriod"/>
            </a:pPr>
            <a:r>
              <a:rPr lang="en-US" sz="3200" dirty="0"/>
              <a:t>Multilevel </a:t>
            </a:r>
            <a:r>
              <a:rPr lang="en-US" sz="3200" dirty="0" smtClean="0"/>
              <a:t>Inheritance</a:t>
            </a:r>
          </a:p>
          <a:p>
            <a:pPr marL="457200" indent="-457200">
              <a:buFont typeface="+mj-lt"/>
              <a:buAutoNum type="arabicPeriod"/>
            </a:pPr>
            <a:r>
              <a:rPr lang="en-US" sz="3200" dirty="0"/>
              <a:t>Hierarchical </a:t>
            </a:r>
            <a:r>
              <a:rPr lang="en-US" sz="3200" dirty="0" smtClean="0"/>
              <a:t>Inheritance</a:t>
            </a:r>
          </a:p>
          <a:p>
            <a:pPr marL="457200" indent="-457200">
              <a:buFont typeface="+mj-lt"/>
              <a:buAutoNum type="arabicPeriod"/>
            </a:pPr>
            <a:r>
              <a:rPr lang="en-US" sz="3200" dirty="0">
                <a:solidFill>
                  <a:srgbClr val="FF0000"/>
                </a:solidFill>
              </a:rPr>
              <a:t>Hybrid (Virtual) Inheritance (Not supported in JAVA)</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191153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r>
              <a:rPr lang="en-US" sz="3200" dirty="0" smtClean="0"/>
              <a:t>.</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152889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(Continue..)</a:t>
            </a:r>
            <a:endParaRPr lang="en-US" dirty="0"/>
          </a:p>
        </p:txBody>
      </p:sp>
      <p:sp>
        <p:nvSpPr>
          <p:cNvPr id="3" name="Content Placeholder 2"/>
          <p:cNvSpPr>
            <a:spLocks noGrp="1"/>
          </p:cNvSpPr>
          <p:nvPr>
            <p:ph idx="1"/>
          </p:nvPr>
        </p:nvSpPr>
        <p:spPr>
          <a:xfrm>
            <a:off x="1295401" y="2556932"/>
            <a:ext cx="9601196" cy="3802304"/>
          </a:xfrm>
        </p:spPr>
        <p:txBody>
          <a:bodyPr numCol="2">
            <a:noAutofit/>
          </a:bodyPr>
          <a:lstStyle/>
          <a:p>
            <a:pPr marL="0" indent="0">
              <a:buNone/>
            </a:pPr>
            <a:r>
              <a:rPr lang="en-US" sz="2800" b="1" dirty="0"/>
              <a:t>class</a:t>
            </a:r>
            <a:r>
              <a:rPr lang="en-US" sz="2800" dirty="0"/>
              <a:t> Animal{  </a:t>
            </a:r>
          </a:p>
          <a:p>
            <a:pPr marL="0" indent="0">
              <a:buNone/>
            </a:pPr>
            <a:r>
              <a:rPr lang="en-US" sz="2800" b="1" dirty="0"/>
              <a:t>void</a:t>
            </a:r>
            <a:r>
              <a:rPr lang="en-US" sz="2800" dirty="0"/>
              <a:t> eat(){</a:t>
            </a:r>
            <a:r>
              <a:rPr lang="en-US" sz="2800" dirty="0" err="1"/>
              <a:t>System.out.println</a:t>
            </a:r>
            <a:r>
              <a:rPr lang="en-US" sz="2800" dirty="0"/>
              <a:t>("eating...");}  </a:t>
            </a:r>
          </a:p>
          <a:p>
            <a:pPr marL="0" indent="0">
              <a:buNone/>
            </a:pPr>
            <a:r>
              <a:rPr lang="en-US" sz="2800" dirty="0"/>
              <a:t>}  </a:t>
            </a:r>
          </a:p>
          <a:p>
            <a:pPr marL="0" indent="0">
              <a:buNone/>
            </a:pPr>
            <a:r>
              <a:rPr lang="en-US" sz="2800" b="1" dirty="0"/>
              <a:t>class</a:t>
            </a:r>
            <a:r>
              <a:rPr lang="en-US" sz="2800" dirty="0"/>
              <a:t> Dog </a:t>
            </a:r>
            <a:r>
              <a:rPr lang="en-US" sz="2800" b="1" dirty="0"/>
              <a:t>extends</a:t>
            </a:r>
            <a:r>
              <a:rPr lang="en-US" sz="2800" dirty="0"/>
              <a:t> Animal{  </a:t>
            </a:r>
          </a:p>
          <a:p>
            <a:pPr marL="0" indent="0">
              <a:buNone/>
            </a:pPr>
            <a:r>
              <a:rPr lang="en-US" sz="2800" b="1" dirty="0"/>
              <a:t>void</a:t>
            </a:r>
            <a:r>
              <a:rPr lang="en-US" sz="2800" dirty="0"/>
              <a:t> bark(){</a:t>
            </a:r>
            <a:r>
              <a:rPr lang="en-US" sz="2800" dirty="0" err="1"/>
              <a:t>System.out.println</a:t>
            </a:r>
            <a:r>
              <a:rPr lang="en-US" sz="2800" dirty="0"/>
              <a:t>("barking...");}  </a:t>
            </a:r>
          </a:p>
          <a:p>
            <a:pPr marL="0" indent="0">
              <a:buNone/>
            </a:pPr>
            <a:r>
              <a:rPr lang="en-US" sz="2800" dirty="0"/>
              <a:t>}  </a:t>
            </a:r>
          </a:p>
          <a:p>
            <a:pPr marL="457200" lvl="1" indent="0">
              <a:buNone/>
            </a:pPr>
            <a:r>
              <a:rPr lang="en-US" b="1" dirty="0"/>
              <a:t>class</a:t>
            </a:r>
            <a:r>
              <a:rPr lang="en-US" dirty="0"/>
              <a:t> </a:t>
            </a:r>
            <a:r>
              <a:rPr lang="en-US" dirty="0" err="1" smtClean="0"/>
              <a:t>TestInheritance</a:t>
            </a:r>
            <a:endParaRPr lang="en-US" dirty="0" smtClean="0"/>
          </a:p>
          <a:p>
            <a:pPr marL="457200" lvl="1" indent="0">
              <a:buNone/>
            </a:pPr>
            <a:r>
              <a:rPr lang="en-US" dirty="0" smtClean="0"/>
              <a:t>{</a:t>
            </a:r>
            <a:r>
              <a:rPr lang="en-US" dirty="0"/>
              <a:t>  </a:t>
            </a:r>
          </a:p>
          <a:p>
            <a:pPr marL="457200" lvl="1"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lvl="1" indent="0">
              <a:buNone/>
            </a:pPr>
            <a:r>
              <a:rPr lang="en-US" dirty="0"/>
              <a:t>Dog d=</a:t>
            </a:r>
            <a:r>
              <a:rPr lang="en-US" b="1" dirty="0"/>
              <a:t>new</a:t>
            </a:r>
            <a:r>
              <a:rPr lang="en-US" dirty="0"/>
              <a:t> Dog();  </a:t>
            </a:r>
          </a:p>
          <a:p>
            <a:pPr marL="457200" lvl="1" indent="0">
              <a:buNone/>
            </a:pPr>
            <a:r>
              <a:rPr lang="en-US" dirty="0" err="1"/>
              <a:t>d.bark</a:t>
            </a:r>
            <a:r>
              <a:rPr lang="en-US" dirty="0"/>
              <a:t>();  </a:t>
            </a:r>
          </a:p>
          <a:p>
            <a:pPr marL="457200" lvl="1" indent="0">
              <a:buNone/>
            </a:pPr>
            <a:r>
              <a:rPr lang="en-US" dirty="0" err="1"/>
              <a:t>d.eat</a:t>
            </a:r>
            <a:r>
              <a:rPr lang="en-US" dirty="0"/>
              <a:t>();  </a:t>
            </a:r>
          </a:p>
          <a:p>
            <a:pPr marL="457200" lvl="1" indent="0">
              <a:buNone/>
            </a:pPr>
            <a:r>
              <a:rPr lang="en-US" dirty="0"/>
              <a:t>}} </a:t>
            </a:r>
          </a:p>
          <a:p>
            <a:endParaRPr lang="en-US" sz="1800" dirty="0"/>
          </a:p>
        </p:txBody>
      </p:sp>
    </p:spTree>
    <p:extLst>
      <p:ext uri="{BB962C8B-B14F-4D97-AF65-F5344CB8AC3E}">
        <p14:creationId xmlns:p14="http://schemas.microsoft.com/office/powerpoint/2010/main" val="225862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75678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a:t>
            </a:r>
            <a:r>
              <a:rPr lang="en-US" dirty="0" smtClean="0"/>
              <a:t>Inheritance (Continue..)</a:t>
            </a:r>
            <a:endParaRPr lang="en-US" dirty="0"/>
          </a:p>
        </p:txBody>
      </p:sp>
      <p:sp>
        <p:nvSpPr>
          <p:cNvPr id="3" name="Content Placeholder 2"/>
          <p:cNvSpPr>
            <a:spLocks noGrp="1"/>
          </p:cNvSpPr>
          <p:nvPr>
            <p:ph idx="1"/>
          </p:nvPr>
        </p:nvSpPr>
        <p:spPr>
          <a:xfrm>
            <a:off x="1295401" y="2556931"/>
            <a:ext cx="9601196" cy="3902057"/>
          </a:xfrm>
        </p:spPr>
        <p:txBody>
          <a:bodyPr numCol="2">
            <a:normAutofit fontScale="62500" lnSpcReduction="20000"/>
          </a:bodyPr>
          <a:lstStyle/>
          <a:p>
            <a:pPr marL="0" indent="0">
              <a:buNone/>
            </a:pPr>
            <a:r>
              <a:rPr lang="en-US" sz="3400" b="1" dirty="0"/>
              <a:t>class</a:t>
            </a:r>
            <a:r>
              <a:rPr lang="en-US" sz="3400" dirty="0"/>
              <a:t> Animal{  </a:t>
            </a:r>
          </a:p>
          <a:p>
            <a:pPr marL="0" indent="0">
              <a:buNone/>
            </a:pPr>
            <a:r>
              <a:rPr lang="en-US" sz="3400" b="1" dirty="0"/>
              <a:t>void</a:t>
            </a:r>
            <a:r>
              <a:rPr lang="en-US" sz="3400" dirty="0"/>
              <a:t> eat(){</a:t>
            </a:r>
            <a:r>
              <a:rPr lang="en-US" sz="3400" dirty="0" err="1"/>
              <a:t>System.out.println</a:t>
            </a:r>
            <a:r>
              <a:rPr lang="en-US" sz="3400" dirty="0"/>
              <a:t>("eating...");}  </a:t>
            </a:r>
          </a:p>
          <a:p>
            <a:pPr marL="0" indent="0">
              <a:buNone/>
            </a:pPr>
            <a:r>
              <a:rPr lang="en-US" sz="3400" dirty="0"/>
              <a:t>}  </a:t>
            </a:r>
          </a:p>
          <a:p>
            <a:pPr marL="0" indent="0">
              <a:buNone/>
            </a:pPr>
            <a:r>
              <a:rPr lang="en-US" sz="3400" b="1" dirty="0"/>
              <a:t>class</a:t>
            </a:r>
            <a:r>
              <a:rPr lang="en-US" sz="3400" dirty="0"/>
              <a:t> Dog </a:t>
            </a:r>
            <a:r>
              <a:rPr lang="en-US" sz="3400" b="1" dirty="0"/>
              <a:t>extends</a:t>
            </a:r>
            <a:r>
              <a:rPr lang="en-US" sz="3400" dirty="0"/>
              <a:t> Animal{  </a:t>
            </a:r>
          </a:p>
          <a:p>
            <a:pPr marL="0" indent="0">
              <a:buNone/>
            </a:pPr>
            <a:r>
              <a:rPr lang="en-US" sz="3400" b="1" dirty="0"/>
              <a:t>void</a:t>
            </a:r>
            <a:r>
              <a:rPr lang="en-US" sz="3400" dirty="0"/>
              <a:t> bark(){</a:t>
            </a:r>
            <a:r>
              <a:rPr lang="en-US" sz="3400" dirty="0" err="1"/>
              <a:t>System.out.println</a:t>
            </a:r>
            <a:r>
              <a:rPr lang="en-US" sz="3400" dirty="0"/>
              <a:t>("barking...");}  </a:t>
            </a:r>
          </a:p>
          <a:p>
            <a:pPr marL="0" indent="0">
              <a:buNone/>
            </a:pPr>
            <a:r>
              <a:rPr lang="en-US" sz="3400" dirty="0"/>
              <a:t>}  </a:t>
            </a:r>
          </a:p>
          <a:p>
            <a:pPr marL="0" indent="0">
              <a:buNone/>
            </a:pPr>
            <a:r>
              <a:rPr lang="en-US" sz="3400" b="1" dirty="0"/>
              <a:t>class</a:t>
            </a:r>
            <a:r>
              <a:rPr lang="en-US" sz="3400" dirty="0"/>
              <a:t> </a:t>
            </a:r>
            <a:r>
              <a:rPr lang="en-US" sz="3400" dirty="0" err="1"/>
              <a:t>BabyDog</a:t>
            </a:r>
            <a:r>
              <a:rPr lang="en-US" sz="3400" dirty="0"/>
              <a:t> </a:t>
            </a:r>
            <a:r>
              <a:rPr lang="en-US" sz="3400" b="1" dirty="0"/>
              <a:t>extends</a:t>
            </a:r>
            <a:r>
              <a:rPr lang="en-US" sz="3400" dirty="0"/>
              <a:t> Dog{  </a:t>
            </a:r>
          </a:p>
          <a:p>
            <a:pPr marL="0" indent="0">
              <a:buNone/>
            </a:pPr>
            <a:r>
              <a:rPr lang="en-US" sz="3400" b="1" dirty="0"/>
              <a:t>void</a:t>
            </a:r>
            <a:r>
              <a:rPr lang="en-US" sz="3400" dirty="0"/>
              <a:t> weep(){</a:t>
            </a:r>
            <a:r>
              <a:rPr lang="en-US" sz="3400" dirty="0" err="1"/>
              <a:t>System.out.println</a:t>
            </a:r>
            <a:r>
              <a:rPr lang="en-US" sz="3400" dirty="0"/>
              <a:t>("weeping...");}  </a:t>
            </a:r>
          </a:p>
          <a:p>
            <a:pPr marL="0" indent="0">
              <a:buNone/>
            </a:pPr>
            <a:r>
              <a:rPr lang="en-US" sz="3400" dirty="0"/>
              <a:t>}  </a:t>
            </a:r>
          </a:p>
          <a:p>
            <a:pPr marL="457200" lvl="1" indent="0">
              <a:buNone/>
            </a:pPr>
            <a:r>
              <a:rPr lang="en-US" sz="3400" b="1" dirty="0"/>
              <a:t>class</a:t>
            </a:r>
            <a:r>
              <a:rPr lang="en-US" sz="3400" dirty="0"/>
              <a:t> TestInheritance2{  </a:t>
            </a:r>
          </a:p>
          <a:p>
            <a:pPr marL="457200" lvl="1" indent="0">
              <a:buNone/>
            </a:pPr>
            <a:r>
              <a:rPr lang="en-US" sz="3400" b="1" dirty="0"/>
              <a:t>public</a:t>
            </a:r>
            <a:r>
              <a:rPr lang="en-US" sz="3400" dirty="0"/>
              <a:t> </a:t>
            </a:r>
            <a:r>
              <a:rPr lang="en-US" sz="3400" b="1" dirty="0"/>
              <a:t>static</a:t>
            </a:r>
            <a:r>
              <a:rPr lang="en-US" sz="3400" dirty="0"/>
              <a:t> </a:t>
            </a:r>
            <a:r>
              <a:rPr lang="en-US" sz="3400" b="1" dirty="0"/>
              <a:t>void</a:t>
            </a:r>
            <a:r>
              <a:rPr lang="en-US" sz="3400" dirty="0"/>
              <a:t> main(String </a:t>
            </a:r>
            <a:r>
              <a:rPr lang="en-US" sz="3400" dirty="0" err="1"/>
              <a:t>args</a:t>
            </a:r>
            <a:r>
              <a:rPr lang="en-US" sz="3400" dirty="0"/>
              <a:t>[]){  </a:t>
            </a:r>
          </a:p>
          <a:p>
            <a:pPr marL="457200" lvl="1" indent="0">
              <a:buNone/>
            </a:pPr>
            <a:r>
              <a:rPr lang="en-US" sz="3400" dirty="0" err="1"/>
              <a:t>BabyDog</a:t>
            </a:r>
            <a:r>
              <a:rPr lang="en-US" sz="3400" dirty="0"/>
              <a:t> d=</a:t>
            </a:r>
            <a:r>
              <a:rPr lang="en-US" sz="3400" b="1" dirty="0"/>
              <a:t>new</a:t>
            </a:r>
            <a:r>
              <a:rPr lang="en-US" sz="3400" dirty="0"/>
              <a:t> </a:t>
            </a:r>
            <a:r>
              <a:rPr lang="en-US" sz="3400" dirty="0" err="1"/>
              <a:t>BabyDog</a:t>
            </a:r>
            <a:r>
              <a:rPr lang="en-US" sz="3400" dirty="0"/>
              <a:t>();  </a:t>
            </a:r>
          </a:p>
          <a:p>
            <a:pPr marL="457200" lvl="1" indent="0">
              <a:buNone/>
            </a:pPr>
            <a:r>
              <a:rPr lang="en-US" sz="3400" dirty="0" err="1"/>
              <a:t>d.weep</a:t>
            </a:r>
            <a:r>
              <a:rPr lang="en-US" sz="3400" dirty="0"/>
              <a:t>();  </a:t>
            </a:r>
          </a:p>
          <a:p>
            <a:pPr marL="457200" lvl="1" indent="0">
              <a:buNone/>
            </a:pPr>
            <a:r>
              <a:rPr lang="en-US" sz="3400" dirty="0" err="1"/>
              <a:t>d.bark</a:t>
            </a:r>
            <a:r>
              <a:rPr lang="en-US" sz="3400" dirty="0"/>
              <a:t>();  </a:t>
            </a:r>
          </a:p>
          <a:p>
            <a:pPr marL="457200" lvl="1" indent="0">
              <a:buNone/>
            </a:pPr>
            <a:r>
              <a:rPr lang="en-US" sz="3400" dirty="0" err="1"/>
              <a:t>d.eat</a:t>
            </a:r>
            <a:r>
              <a:rPr lang="en-US" sz="3400" dirty="0"/>
              <a:t>();  </a:t>
            </a:r>
          </a:p>
          <a:p>
            <a:pPr marL="457200" lvl="1" indent="0">
              <a:buNone/>
            </a:pPr>
            <a:r>
              <a:rPr lang="en-US" sz="3400" dirty="0"/>
              <a:t>}} </a:t>
            </a:r>
          </a:p>
          <a:p>
            <a:endParaRPr lang="en-US" dirty="0"/>
          </a:p>
        </p:txBody>
      </p:sp>
    </p:spTree>
    <p:extLst>
      <p:ext uri="{BB962C8B-B14F-4D97-AF65-F5344CB8AC3E}">
        <p14:creationId xmlns:p14="http://schemas.microsoft.com/office/powerpoint/2010/main" val="20341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sp>
        <p:nvSpPr>
          <p:cNvPr id="5" name="Rectangle 4"/>
          <p:cNvSpPr/>
          <p:nvPr/>
        </p:nvSpPr>
        <p:spPr>
          <a:xfrm>
            <a:off x="1320336" y="2557194"/>
            <a:ext cx="9576262" cy="1384995"/>
          </a:xfrm>
          <a:prstGeom prst="rect">
            <a:avLst/>
          </a:prstGeom>
        </p:spPr>
        <p:txBody>
          <a:bodyPr wrap="square">
            <a:spAutoFit/>
          </a:bodyPr>
          <a:lstStyle/>
          <a:p>
            <a:r>
              <a:rPr lang="en-US" sz="2800" dirty="0"/>
              <a:t>When two or more classes inherits a single class, it is known as </a:t>
            </a:r>
            <a:r>
              <a:rPr lang="en-US" sz="2800" i="1" dirty="0"/>
              <a:t>hierarchical inheritance</a:t>
            </a:r>
            <a:r>
              <a:rPr lang="en-US" sz="2800" dirty="0"/>
              <a:t>. In the example given below, Dog and Cat classes inherits the Animal class, so there is hierarchical inheritance.</a:t>
            </a:r>
          </a:p>
        </p:txBody>
      </p:sp>
    </p:spTree>
    <p:extLst>
      <p:ext uri="{BB962C8B-B14F-4D97-AF65-F5344CB8AC3E}">
        <p14:creationId xmlns:p14="http://schemas.microsoft.com/office/powerpoint/2010/main" val="271527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sp>
        <p:nvSpPr>
          <p:cNvPr id="3" name="Content Placeholder 2"/>
          <p:cNvSpPr>
            <a:spLocks noGrp="1"/>
          </p:cNvSpPr>
          <p:nvPr>
            <p:ph idx="1"/>
          </p:nvPr>
        </p:nvSpPr>
        <p:spPr>
          <a:xfrm>
            <a:off x="1295401" y="2556931"/>
            <a:ext cx="9601196" cy="3644363"/>
          </a:xfrm>
        </p:spPr>
        <p:txBody>
          <a:bodyPr numCol="2">
            <a:noAutofit/>
          </a:bodyPr>
          <a:lstStyle/>
          <a:p>
            <a:pPr marL="0" indent="0">
              <a:buNone/>
            </a:pPr>
            <a:r>
              <a:rPr lang="en-US" sz="2000" b="1" dirty="0"/>
              <a:t>class</a:t>
            </a:r>
            <a:r>
              <a:rPr lang="en-US" sz="2000" dirty="0"/>
              <a:t> Animal{  </a:t>
            </a:r>
          </a:p>
          <a:p>
            <a:pPr marL="0" indent="0">
              <a:buNone/>
            </a:pPr>
            <a:r>
              <a:rPr lang="en-US" sz="2000" b="1" dirty="0"/>
              <a:t>void</a:t>
            </a:r>
            <a:r>
              <a:rPr lang="en-US" sz="2000" dirty="0"/>
              <a:t> eat(){</a:t>
            </a:r>
            <a:r>
              <a:rPr lang="en-US" sz="2000" dirty="0" err="1"/>
              <a:t>System.out.println</a:t>
            </a:r>
            <a:r>
              <a:rPr lang="en-US" sz="2000" dirty="0"/>
              <a:t>("eating...");}  </a:t>
            </a:r>
          </a:p>
          <a:p>
            <a:pPr marL="0" indent="0">
              <a:buNone/>
            </a:pPr>
            <a:r>
              <a:rPr lang="en-US" sz="2000" dirty="0"/>
              <a:t>}  </a:t>
            </a:r>
          </a:p>
          <a:p>
            <a:pPr marL="0" indent="0">
              <a:buNone/>
            </a:pPr>
            <a:r>
              <a:rPr lang="en-US" sz="2000" b="1" dirty="0"/>
              <a:t>class</a:t>
            </a:r>
            <a:r>
              <a:rPr lang="en-US" sz="2000" dirty="0"/>
              <a:t> Dog </a:t>
            </a:r>
            <a:r>
              <a:rPr lang="en-US" sz="2000" b="1" dirty="0"/>
              <a:t>extends</a:t>
            </a:r>
            <a:r>
              <a:rPr lang="en-US" sz="2000" dirty="0"/>
              <a:t> Animal{  </a:t>
            </a:r>
          </a:p>
          <a:p>
            <a:pPr marL="0" indent="0">
              <a:buNone/>
            </a:pPr>
            <a:r>
              <a:rPr lang="en-US" sz="2000" b="1" dirty="0"/>
              <a:t>void</a:t>
            </a:r>
            <a:r>
              <a:rPr lang="en-US" sz="2000" dirty="0"/>
              <a:t> bark(){</a:t>
            </a:r>
            <a:r>
              <a:rPr lang="en-US" sz="2000" dirty="0" err="1"/>
              <a:t>System.out.println</a:t>
            </a:r>
            <a:r>
              <a:rPr lang="en-US" sz="2000" dirty="0"/>
              <a:t>("barking...");}  </a:t>
            </a:r>
          </a:p>
          <a:p>
            <a:pPr marL="0" indent="0">
              <a:buNone/>
            </a:pPr>
            <a:r>
              <a:rPr lang="en-US" sz="2000" dirty="0"/>
              <a:t>}  </a:t>
            </a:r>
          </a:p>
          <a:p>
            <a:pPr marL="0" indent="0">
              <a:buNone/>
            </a:pPr>
            <a:r>
              <a:rPr lang="en-US" sz="2000" b="1" dirty="0"/>
              <a:t>class</a:t>
            </a:r>
            <a:r>
              <a:rPr lang="en-US" sz="2000" dirty="0"/>
              <a:t> Cat </a:t>
            </a:r>
            <a:r>
              <a:rPr lang="en-US" sz="2000" b="1" dirty="0"/>
              <a:t>extends</a:t>
            </a:r>
            <a:r>
              <a:rPr lang="en-US" sz="2000" dirty="0"/>
              <a:t> Animal{  </a:t>
            </a:r>
          </a:p>
          <a:p>
            <a:pPr marL="0" indent="0">
              <a:buNone/>
            </a:pPr>
            <a:r>
              <a:rPr lang="en-US" sz="2000" b="1" dirty="0"/>
              <a:t>void</a:t>
            </a:r>
            <a:r>
              <a:rPr lang="en-US" sz="2000" dirty="0"/>
              <a:t> meow(){</a:t>
            </a:r>
            <a:r>
              <a:rPr lang="en-US" sz="2000" dirty="0" err="1"/>
              <a:t>System.out.println</a:t>
            </a:r>
            <a:r>
              <a:rPr lang="en-US" sz="2000" dirty="0"/>
              <a:t>("meowing...");}  </a:t>
            </a:r>
          </a:p>
          <a:p>
            <a:pPr marL="0" indent="0">
              <a:buNone/>
            </a:pPr>
            <a:r>
              <a:rPr lang="en-US" sz="2000" dirty="0"/>
              <a:t>}  </a:t>
            </a:r>
          </a:p>
          <a:p>
            <a:pPr marL="457200" lvl="1" indent="0">
              <a:buNone/>
            </a:pPr>
            <a:r>
              <a:rPr lang="en-US" sz="1600" b="1" dirty="0"/>
              <a:t>class</a:t>
            </a:r>
            <a:r>
              <a:rPr lang="en-US" sz="1600" dirty="0"/>
              <a:t> TestInheritance3{  </a:t>
            </a:r>
          </a:p>
          <a:p>
            <a:pPr marL="457200" lvl="1" indent="0">
              <a:buNone/>
            </a:pP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pPr marL="457200" lvl="1" indent="0">
              <a:buNone/>
            </a:pPr>
            <a:r>
              <a:rPr lang="en-US" sz="1600" dirty="0"/>
              <a:t>Cat c=</a:t>
            </a:r>
            <a:r>
              <a:rPr lang="en-US" sz="1600" b="1" dirty="0"/>
              <a:t>new</a:t>
            </a:r>
            <a:r>
              <a:rPr lang="en-US" sz="1600" dirty="0"/>
              <a:t> Cat();  </a:t>
            </a:r>
          </a:p>
          <a:p>
            <a:pPr marL="457200" lvl="1" indent="0">
              <a:buNone/>
            </a:pPr>
            <a:r>
              <a:rPr lang="en-US" sz="1600" dirty="0" err="1"/>
              <a:t>c.meow</a:t>
            </a:r>
            <a:r>
              <a:rPr lang="en-US" sz="1600" dirty="0"/>
              <a:t>();  </a:t>
            </a:r>
          </a:p>
          <a:p>
            <a:pPr marL="457200" lvl="1" indent="0">
              <a:buNone/>
            </a:pPr>
            <a:r>
              <a:rPr lang="en-US" sz="1600" dirty="0" err="1"/>
              <a:t>c.eat</a:t>
            </a:r>
            <a:r>
              <a:rPr lang="en-US" sz="1600" dirty="0"/>
              <a:t>();  </a:t>
            </a:r>
          </a:p>
          <a:p>
            <a:pPr marL="457200" lvl="1" indent="0">
              <a:buNone/>
            </a:pPr>
            <a:r>
              <a:rPr lang="en-US" sz="1600" dirty="0"/>
              <a:t>//</a:t>
            </a:r>
            <a:r>
              <a:rPr lang="en-US" sz="1600" dirty="0" err="1"/>
              <a:t>c.bark</a:t>
            </a:r>
            <a:r>
              <a:rPr lang="en-US" sz="1600" dirty="0"/>
              <a:t>();//</a:t>
            </a:r>
            <a:r>
              <a:rPr lang="en-US" sz="1600" dirty="0" err="1"/>
              <a:t>C.T.Error</a:t>
            </a:r>
            <a:r>
              <a:rPr lang="en-US" sz="1600" dirty="0"/>
              <a:t>  </a:t>
            </a:r>
          </a:p>
          <a:p>
            <a:pPr marL="457200" lvl="1" indent="0">
              <a:buNone/>
            </a:pPr>
            <a:r>
              <a:rPr lang="en-US" sz="1600" dirty="0"/>
              <a:t>}}  </a:t>
            </a:r>
          </a:p>
          <a:p>
            <a:endParaRPr lang="en-US" sz="1600" dirty="0"/>
          </a:p>
        </p:txBody>
      </p:sp>
    </p:spTree>
    <p:extLst>
      <p:ext uri="{BB962C8B-B14F-4D97-AF65-F5344CB8AC3E}">
        <p14:creationId xmlns:p14="http://schemas.microsoft.com/office/powerpoint/2010/main" val="323594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constructors in Java</a:t>
            </a:r>
          </a:p>
        </p:txBody>
      </p:sp>
      <p:sp>
        <p:nvSpPr>
          <p:cNvPr id="3" name="Content Placeholder 2"/>
          <p:cNvSpPr>
            <a:spLocks noGrp="1"/>
          </p:cNvSpPr>
          <p:nvPr>
            <p:ph idx="1"/>
          </p:nvPr>
        </p:nvSpPr>
        <p:spPr/>
        <p:txBody>
          <a:bodyPr numCol="2">
            <a:noAutofit/>
          </a:bodyPr>
          <a:lstStyle/>
          <a:p>
            <a:pPr marL="0" indent="0">
              <a:buNone/>
            </a:pPr>
            <a:r>
              <a:rPr lang="en-US" sz="2000" dirty="0"/>
              <a:t>In Java, constructor of base class with no argument gets automatically called in derived class constructor. </a:t>
            </a:r>
            <a:endParaRPr lang="en-US" sz="2000" dirty="0" smtClean="0"/>
          </a:p>
          <a:p>
            <a:pPr marL="0" indent="0">
              <a:buNone/>
            </a:pPr>
            <a:endParaRPr lang="en-US" sz="2000" dirty="0"/>
          </a:p>
          <a:p>
            <a:pPr marL="0" indent="0">
              <a:buNone/>
            </a:pPr>
            <a:r>
              <a:rPr lang="en-US" sz="2000" dirty="0" smtClean="0"/>
              <a:t>For </a:t>
            </a:r>
            <a:r>
              <a:rPr lang="en-US" sz="2000" dirty="0"/>
              <a:t>example, output of following program is:</a:t>
            </a:r>
            <a:br>
              <a:rPr lang="en-US" sz="2000" dirty="0"/>
            </a:br>
            <a:endParaRPr lang="en-US" sz="2000" dirty="0" smtClean="0"/>
          </a:p>
          <a:p>
            <a:pPr marL="0" indent="0">
              <a:buNone/>
            </a:pPr>
            <a:r>
              <a:rPr lang="en-US" sz="2000" i="1" dirty="0" smtClean="0"/>
              <a:t>Base </a:t>
            </a:r>
            <a:r>
              <a:rPr lang="en-US" sz="2000" i="1" dirty="0"/>
              <a:t>Class Constructor Called </a:t>
            </a:r>
            <a:r>
              <a:rPr lang="en-US" sz="2000" dirty="0"/>
              <a:t/>
            </a:r>
            <a:br>
              <a:rPr lang="en-US" sz="2000" dirty="0"/>
            </a:br>
            <a:r>
              <a:rPr lang="en-US" sz="2000" i="1" dirty="0"/>
              <a:t>Derived Class Constructor </a:t>
            </a:r>
            <a:r>
              <a:rPr lang="en-US" sz="2000" i="1" dirty="0" smtClean="0"/>
              <a:t>Called</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r>
              <a:rPr lang="en-US" sz="2000" dirty="0" smtClean="0"/>
              <a:t>class </a:t>
            </a:r>
            <a:r>
              <a:rPr lang="en-US" sz="2000" dirty="0"/>
              <a:t>Base {</a:t>
            </a:r>
          </a:p>
          <a:p>
            <a:pPr marL="0" indent="0">
              <a:buNone/>
            </a:pPr>
            <a:r>
              <a:rPr lang="en-US" sz="2000" dirty="0"/>
              <a:t>  Base() </a:t>
            </a:r>
            <a:r>
              <a:rPr lang="en-US" sz="2000" dirty="0" smtClean="0"/>
              <a:t>{  </a:t>
            </a:r>
            <a:r>
              <a:rPr lang="en-US" sz="2000" dirty="0" err="1"/>
              <a:t>System.out.println</a:t>
            </a:r>
            <a:r>
              <a:rPr lang="en-US" sz="2000" dirty="0"/>
              <a:t>("Base Class Constructor Called </a:t>
            </a:r>
            <a:r>
              <a:rPr lang="en-US" sz="2000" dirty="0" smtClean="0"/>
              <a:t>"); } }</a:t>
            </a:r>
            <a:endParaRPr lang="en-US" sz="2000" dirty="0"/>
          </a:p>
          <a:p>
            <a:pPr marL="0" indent="0">
              <a:buNone/>
            </a:pPr>
            <a:r>
              <a:rPr lang="en-US" sz="2000" dirty="0"/>
              <a:t> </a:t>
            </a:r>
            <a:r>
              <a:rPr lang="en-US" sz="2000" dirty="0" smtClean="0"/>
              <a:t>class </a:t>
            </a:r>
            <a:r>
              <a:rPr lang="en-US" sz="2000" dirty="0"/>
              <a:t>Derived extends Base {</a:t>
            </a:r>
          </a:p>
          <a:p>
            <a:pPr marL="0" indent="0">
              <a:buNone/>
            </a:pPr>
            <a:r>
              <a:rPr lang="en-US" sz="2000" dirty="0"/>
              <a:t>  Derived() </a:t>
            </a:r>
            <a:r>
              <a:rPr lang="en-US" sz="2000" dirty="0" smtClean="0"/>
              <a:t>{ </a:t>
            </a:r>
            <a:r>
              <a:rPr lang="en-US" sz="2000" dirty="0" err="1" smtClean="0"/>
              <a:t>System.out.println</a:t>
            </a:r>
            <a:r>
              <a:rPr lang="en-US" sz="2000" dirty="0"/>
              <a:t>("Derived Class Constructor Called </a:t>
            </a:r>
            <a:r>
              <a:rPr lang="en-US" sz="2000" dirty="0" smtClean="0"/>
              <a:t>"); }}</a:t>
            </a:r>
            <a:endParaRPr lang="en-US" sz="2000" dirty="0"/>
          </a:p>
          <a:p>
            <a:pPr marL="0" indent="0">
              <a:buNone/>
            </a:pPr>
            <a:r>
              <a:rPr lang="en-US" sz="2000" dirty="0"/>
              <a:t>public class Main {</a:t>
            </a:r>
          </a:p>
          <a:p>
            <a:pPr marL="0" indent="0">
              <a:buNone/>
            </a:pPr>
            <a:r>
              <a:rPr lang="en-US" sz="2000" dirty="0"/>
              <a:t>  public static void main(String[] </a:t>
            </a:r>
            <a:r>
              <a:rPr lang="en-US" sz="2000" dirty="0" err="1"/>
              <a:t>args</a:t>
            </a:r>
            <a:r>
              <a:rPr lang="en-US" sz="2000" dirty="0"/>
              <a:t>) { </a:t>
            </a:r>
          </a:p>
          <a:p>
            <a:pPr marL="0" indent="0">
              <a:buNone/>
            </a:pPr>
            <a:r>
              <a:rPr lang="en-US" sz="2000" dirty="0"/>
              <a:t>    Derived d = new Derived</a:t>
            </a:r>
            <a:r>
              <a:rPr lang="en-US" sz="2000" dirty="0" smtClean="0"/>
              <a:t>();} }</a:t>
            </a:r>
            <a:endParaRPr lang="en-US" sz="2000" dirty="0"/>
          </a:p>
        </p:txBody>
      </p:sp>
    </p:spTree>
    <p:extLst>
      <p:ext uri="{BB962C8B-B14F-4D97-AF65-F5344CB8AC3E}">
        <p14:creationId xmlns:p14="http://schemas.microsoft.com/office/powerpoint/2010/main" val="401219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56699"/>
            <a:ext cx="9601196" cy="1303867"/>
          </a:xfrm>
        </p:spPr>
        <p:txBody>
          <a:bodyPr>
            <a:normAutofit fontScale="90000"/>
          </a:bodyPr>
          <a:lstStyle/>
          <a:p>
            <a:r>
              <a:rPr lang="en-US" dirty="0"/>
              <a:t>Order of execution of constructor in Multilevel inheritance</a:t>
            </a:r>
            <a:br>
              <a:rPr lang="en-US" dirty="0"/>
            </a:br>
            <a:endParaRPr lang="en-US" dirty="0"/>
          </a:p>
        </p:txBody>
      </p:sp>
      <p:sp>
        <p:nvSpPr>
          <p:cNvPr id="3" name="Content Placeholder 2"/>
          <p:cNvSpPr>
            <a:spLocks noGrp="1"/>
          </p:cNvSpPr>
          <p:nvPr>
            <p:ph idx="1"/>
          </p:nvPr>
        </p:nvSpPr>
        <p:spPr/>
        <p:txBody>
          <a:bodyPr numCol="2">
            <a:noAutofit/>
          </a:bodyPr>
          <a:lstStyle/>
          <a:p>
            <a:pPr marL="0" indent="0">
              <a:buNone/>
            </a:pPr>
            <a:r>
              <a:rPr lang="en-US" sz="2000" b="1" dirty="0"/>
              <a:t>class</a:t>
            </a:r>
            <a:r>
              <a:rPr lang="en-US" sz="2000" dirty="0"/>
              <a:t> College   </a:t>
            </a:r>
          </a:p>
          <a:p>
            <a:pPr marL="0" indent="0">
              <a:buNone/>
            </a:pPr>
            <a:r>
              <a:rPr lang="en-US" sz="2000" dirty="0"/>
              <a:t>{  </a:t>
            </a:r>
            <a:r>
              <a:rPr lang="en-US" sz="2000" dirty="0" smtClean="0"/>
              <a:t>College</a:t>
            </a:r>
            <a:r>
              <a:rPr lang="en-US" sz="2000" dirty="0"/>
              <a:t>()  </a:t>
            </a:r>
            <a:r>
              <a:rPr lang="en-US" sz="2000" dirty="0" smtClean="0"/>
              <a:t>{</a:t>
            </a:r>
            <a:r>
              <a:rPr lang="en-US" sz="2000" dirty="0"/>
              <a:t>  </a:t>
            </a:r>
            <a:r>
              <a:rPr lang="en-US" sz="2000" dirty="0" err="1" smtClean="0"/>
              <a:t>System.out.println</a:t>
            </a:r>
            <a:r>
              <a:rPr lang="en-US" sz="2000" dirty="0"/>
              <a:t>("College constructor executed");  </a:t>
            </a:r>
            <a:r>
              <a:rPr lang="en-US" sz="2000" dirty="0" smtClean="0"/>
              <a:t>}</a:t>
            </a:r>
            <a:r>
              <a:rPr lang="en-US" sz="2000" dirty="0"/>
              <a:t> </a:t>
            </a:r>
            <a:r>
              <a:rPr lang="en-US" sz="2000" dirty="0" smtClean="0"/>
              <a:t>}</a:t>
            </a:r>
            <a:r>
              <a:rPr lang="en-US" sz="2000" dirty="0"/>
              <a:t>  </a:t>
            </a:r>
          </a:p>
          <a:p>
            <a:pPr marL="0" indent="0">
              <a:buNone/>
            </a:pPr>
            <a:r>
              <a:rPr lang="en-US" sz="2000" dirty="0"/>
              <a:t>  </a:t>
            </a:r>
          </a:p>
          <a:p>
            <a:pPr marL="0" indent="0">
              <a:buNone/>
            </a:pPr>
            <a:r>
              <a:rPr lang="en-US" sz="2000" b="1" dirty="0"/>
              <a:t>class</a:t>
            </a:r>
            <a:r>
              <a:rPr lang="en-US" sz="2000" dirty="0"/>
              <a:t> Department </a:t>
            </a:r>
            <a:r>
              <a:rPr lang="en-US" sz="2000" b="1" dirty="0"/>
              <a:t>extends</a:t>
            </a:r>
            <a:r>
              <a:rPr lang="en-US" sz="2000" dirty="0"/>
              <a:t> College   </a:t>
            </a:r>
          </a:p>
          <a:p>
            <a:pPr marL="0" indent="0">
              <a:buNone/>
            </a:pPr>
            <a:r>
              <a:rPr lang="en-US" sz="2000" dirty="0"/>
              <a:t>{  </a:t>
            </a:r>
            <a:r>
              <a:rPr lang="en-US" sz="2000" dirty="0" smtClean="0"/>
              <a:t>Department</a:t>
            </a:r>
            <a:r>
              <a:rPr lang="en-US" sz="2000" dirty="0"/>
              <a:t>() </a:t>
            </a:r>
            <a:r>
              <a:rPr lang="en-US" sz="2000" dirty="0" smtClean="0"/>
              <a:t>{</a:t>
            </a:r>
            <a:r>
              <a:rPr lang="en-US" sz="2000" dirty="0"/>
              <a:t>  </a:t>
            </a:r>
            <a:r>
              <a:rPr lang="en-US" sz="2000" dirty="0" err="1" smtClean="0"/>
              <a:t>System.out.println</a:t>
            </a:r>
            <a:r>
              <a:rPr lang="en-US" sz="2000" dirty="0"/>
              <a:t>("Department constructor executed");  </a:t>
            </a:r>
            <a:r>
              <a:rPr lang="en-US" sz="2000" dirty="0" smtClean="0"/>
              <a:t>}</a:t>
            </a:r>
            <a:r>
              <a:rPr lang="en-US" sz="2000" dirty="0"/>
              <a:t>  </a:t>
            </a:r>
            <a:r>
              <a:rPr lang="en-US" sz="2000" dirty="0" smtClean="0"/>
              <a:t>}</a:t>
            </a:r>
            <a:r>
              <a:rPr lang="en-US" sz="2000" dirty="0"/>
              <a:t>  </a:t>
            </a:r>
          </a:p>
          <a:p>
            <a:pPr marL="0" indent="0">
              <a:buNone/>
            </a:pPr>
            <a:r>
              <a:rPr lang="en-US" sz="2000" b="1" dirty="0"/>
              <a:t>class</a:t>
            </a:r>
            <a:r>
              <a:rPr lang="en-US" sz="2000" dirty="0"/>
              <a:t> Student </a:t>
            </a:r>
            <a:r>
              <a:rPr lang="en-US" sz="2000" b="1" dirty="0"/>
              <a:t>extends</a:t>
            </a:r>
            <a:r>
              <a:rPr lang="en-US" sz="2000" dirty="0"/>
              <a:t> Department   </a:t>
            </a:r>
          </a:p>
          <a:p>
            <a:pPr marL="0" indent="0">
              <a:buNone/>
            </a:pPr>
            <a:r>
              <a:rPr lang="en-US" sz="2000" dirty="0"/>
              <a:t>{  </a:t>
            </a:r>
            <a:r>
              <a:rPr lang="en-US" sz="2000" dirty="0" smtClean="0"/>
              <a:t>Student</a:t>
            </a:r>
            <a:r>
              <a:rPr lang="en-US" sz="2000" dirty="0"/>
              <a:t>()  </a:t>
            </a:r>
            <a:r>
              <a:rPr lang="en-US" sz="2000" dirty="0" smtClean="0"/>
              <a:t>{</a:t>
            </a:r>
            <a:r>
              <a:rPr lang="en-US" sz="2000" dirty="0"/>
              <a:t>  </a:t>
            </a:r>
            <a:r>
              <a:rPr lang="en-US" sz="2000" dirty="0" err="1" smtClean="0"/>
              <a:t>System.out.println</a:t>
            </a:r>
            <a:r>
              <a:rPr lang="en-US" sz="2000" dirty="0"/>
              <a:t>("Student constructor executed");  </a:t>
            </a:r>
            <a:r>
              <a:rPr lang="en-US" sz="2000" dirty="0" smtClean="0"/>
              <a:t>}</a:t>
            </a:r>
            <a:r>
              <a:rPr lang="en-US" sz="2000" dirty="0"/>
              <a:t> </a:t>
            </a:r>
            <a:r>
              <a:rPr lang="en-US" sz="2000" dirty="0" smtClean="0"/>
              <a:t>}</a:t>
            </a:r>
            <a:r>
              <a:rPr lang="en-US" sz="2000" dirty="0"/>
              <a:t>  </a:t>
            </a:r>
          </a:p>
          <a:p>
            <a:pPr marL="457200" lvl="1" indent="0">
              <a:buNone/>
            </a:pPr>
            <a:r>
              <a:rPr lang="en-US" sz="1600" b="1" dirty="0" smtClean="0"/>
              <a:t>public</a:t>
            </a:r>
            <a:r>
              <a:rPr lang="en-US" sz="1600" dirty="0"/>
              <a:t> </a:t>
            </a:r>
            <a:r>
              <a:rPr lang="en-US" sz="1600" b="1" dirty="0"/>
              <a:t>class</a:t>
            </a:r>
            <a:r>
              <a:rPr lang="en-US" sz="1600" dirty="0"/>
              <a:t> OrderofExecution2   </a:t>
            </a:r>
          </a:p>
          <a:p>
            <a:pPr marL="457200" lvl="1" indent="0">
              <a:buNone/>
            </a:pPr>
            <a:r>
              <a:rPr lang="en-US" sz="1600" dirty="0"/>
              <a:t>{  </a:t>
            </a:r>
          </a:p>
          <a:p>
            <a:pPr marL="457200" lvl="1" indent="0">
              <a:buNone/>
            </a:pPr>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a:t>
            </a:r>
            <a:r>
              <a:rPr lang="en-US" sz="1600" dirty="0"/>
              <a:t>[])   </a:t>
            </a:r>
          </a:p>
          <a:p>
            <a:pPr marL="457200" lvl="1" indent="0">
              <a:buNone/>
            </a:pPr>
            <a:r>
              <a:rPr lang="en-US" sz="1600" dirty="0"/>
              <a:t>    {  </a:t>
            </a:r>
          </a:p>
          <a:p>
            <a:pPr marL="457200" lvl="1" indent="0">
              <a:buNone/>
            </a:pPr>
            <a:r>
              <a:rPr lang="en-US" sz="1600" dirty="0"/>
              <a:t>                        </a:t>
            </a:r>
            <a:r>
              <a:rPr lang="en-US" sz="1600" b="1" dirty="0"/>
              <a:t>new</a:t>
            </a:r>
            <a:r>
              <a:rPr lang="en-US" sz="1600" dirty="0"/>
              <a:t> Student();    </a:t>
            </a:r>
          </a:p>
          <a:p>
            <a:pPr marL="457200" lvl="1" indent="0">
              <a:buNone/>
            </a:pPr>
            <a:r>
              <a:rPr lang="en-US" sz="1600" dirty="0"/>
              <a:t>    }  </a:t>
            </a:r>
          </a:p>
          <a:p>
            <a:pPr marL="457200" lvl="1" indent="0">
              <a:buNone/>
            </a:pPr>
            <a:r>
              <a:rPr lang="en-US" sz="1600" dirty="0"/>
              <a:t>}  </a:t>
            </a:r>
          </a:p>
          <a:p>
            <a:endParaRPr lang="en-US" sz="1600" dirty="0"/>
          </a:p>
        </p:txBody>
      </p:sp>
    </p:spTree>
    <p:extLst>
      <p:ext uri="{BB962C8B-B14F-4D97-AF65-F5344CB8AC3E}">
        <p14:creationId xmlns:p14="http://schemas.microsoft.com/office/powerpoint/2010/main" val="354063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Calling superclass constructor using super keyword</a:t>
            </a:r>
            <a:br>
              <a:rPr lang="en-US" dirty="0"/>
            </a:br>
            <a:endParaRPr lang="en-US" dirty="0"/>
          </a:p>
        </p:txBody>
      </p:sp>
      <p:sp>
        <p:nvSpPr>
          <p:cNvPr id="3" name="Content Placeholder 2"/>
          <p:cNvSpPr>
            <a:spLocks noGrp="1"/>
          </p:cNvSpPr>
          <p:nvPr>
            <p:ph idx="1"/>
          </p:nvPr>
        </p:nvSpPr>
        <p:spPr/>
        <p:txBody>
          <a:bodyPr numCol="2">
            <a:noAutofit/>
          </a:bodyPr>
          <a:lstStyle/>
          <a:p>
            <a:pPr marL="0" indent="0">
              <a:buNone/>
            </a:pPr>
            <a:r>
              <a:rPr lang="en-US" sz="2000" dirty="0"/>
              <a:t>class Base {</a:t>
            </a:r>
          </a:p>
          <a:p>
            <a:pPr marL="0" indent="0">
              <a:buNone/>
            </a:pPr>
            <a:r>
              <a:rPr lang="en-US" sz="2000" dirty="0"/>
              <a:t>  </a:t>
            </a:r>
            <a:r>
              <a:rPr lang="en-US" sz="2000" dirty="0" err="1"/>
              <a:t>int</a:t>
            </a:r>
            <a:r>
              <a:rPr lang="en-US" sz="2000" dirty="0"/>
              <a:t> x;</a:t>
            </a:r>
          </a:p>
          <a:p>
            <a:pPr marL="0" indent="0">
              <a:buNone/>
            </a:pPr>
            <a:r>
              <a:rPr lang="en-US" sz="2000" dirty="0"/>
              <a:t>  Base(</a:t>
            </a:r>
            <a:r>
              <a:rPr lang="en-US" sz="2000" dirty="0" err="1"/>
              <a:t>int</a:t>
            </a:r>
            <a:r>
              <a:rPr lang="en-US" sz="2000" dirty="0"/>
              <a:t> _x) </a:t>
            </a:r>
            <a:r>
              <a:rPr lang="en-US" sz="2000" dirty="0" smtClean="0"/>
              <a:t>{ x </a:t>
            </a:r>
            <a:r>
              <a:rPr lang="en-US" sz="2000" dirty="0"/>
              <a:t>= _</a:t>
            </a:r>
            <a:r>
              <a:rPr lang="en-US" sz="2000" dirty="0" smtClean="0"/>
              <a:t>x; }</a:t>
            </a:r>
            <a:endParaRPr lang="en-US" sz="2000" dirty="0"/>
          </a:p>
          <a:p>
            <a:pPr marL="0" indent="0">
              <a:buNone/>
            </a:pPr>
            <a:r>
              <a:rPr lang="en-US" sz="2000" dirty="0" smtClean="0"/>
              <a:t>}</a:t>
            </a:r>
            <a:endParaRPr lang="en-US" sz="2000" dirty="0"/>
          </a:p>
          <a:p>
            <a:pPr marL="0" indent="0">
              <a:buNone/>
            </a:pPr>
            <a:r>
              <a:rPr lang="en-US" sz="2000" dirty="0"/>
              <a:t>class Derived extends Base {</a:t>
            </a:r>
          </a:p>
          <a:p>
            <a:pPr marL="0" indent="0">
              <a:buNone/>
            </a:pPr>
            <a:r>
              <a:rPr lang="en-US" sz="2000" dirty="0"/>
              <a:t>  </a:t>
            </a:r>
            <a:r>
              <a:rPr lang="en-US" sz="2000" dirty="0" err="1"/>
              <a:t>int</a:t>
            </a:r>
            <a:r>
              <a:rPr lang="en-US" sz="2000" dirty="0"/>
              <a:t> y;</a:t>
            </a:r>
          </a:p>
          <a:p>
            <a:pPr marL="0" indent="0">
              <a:buNone/>
            </a:pPr>
            <a:r>
              <a:rPr lang="en-US" sz="2000" dirty="0"/>
              <a:t>  Derived(</a:t>
            </a:r>
            <a:r>
              <a:rPr lang="en-US" sz="2000" dirty="0" err="1"/>
              <a:t>int</a:t>
            </a:r>
            <a:r>
              <a:rPr lang="en-US" sz="2000" dirty="0"/>
              <a:t> _x, </a:t>
            </a:r>
            <a:r>
              <a:rPr lang="en-US" sz="2000" dirty="0" err="1"/>
              <a:t>int</a:t>
            </a:r>
            <a:r>
              <a:rPr lang="en-US" sz="2000" dirty="0"/>
              <a:t> _y) </a:t>
            </a:r>
            <a:r>
              <a:rPr lang="en-US" sz="2000" dirty="0" smtClean="0"/>
              <a:t>{ super</a:t>
            </a:r>
            <a:r>
              <a:rPr lang="en-US" sz="2000" dirty="0"/>
              <a:t>(_x</a:t>
            </a:r>
            <a:r>
              <a:rPr lang="en-US" sz="2000" dirty="0" smtClean="0"/>
              <a:t>); y </a:t>
            </a:r>
            <a:r>
              <a:rPr lang="en-US" sz="2000" dirty="0"/>
              <a:t>= _y;</a:t>
            </a:r>
          </a:p>
          <a:p>
            <a:pPr marL="0" indent="0">
              <a:buNone/>
            </a:pPr>
            <a:r>
              <a:rPr lang="en-US" sz="2000" dirty="0"/>
              <a:t>  }</a:t>
            </a:r>
          </a:p>
          <a:p>
            <a:pPr marL="0" indent="0">
              <a:buNone/>
            </a:pPr>
            <a:r>
              <a:rPr lang="en-US" sz="2000" dirty="0"/>
              <a:t>  void Display() {</a:t>
            </a:r>
          </a:p>
          <a:p>
            <a:pPr marL="0" indent="0">
              <a:buNone/>
            </a:pPr>
            <a:r>
              <a:rPr lang="en-US" sz="2000" dirty="0"/>
              <a:t>    </a:t>
            </a:r>
            <a:r>
              <a:rPr lang="en-US" sz="2000" dirty="0" err="1"/>
              <a:t>System.out.println</a:t>
            </a:r>
            <a:r>
              <a:rPr lang="en-US" sz="2000" dirty="0"/>
              <a:t>("x = "+x+", y = "+y);</a:t>
            </a:r>
          </a:p>
          <a:p>
            <a:pPr marL="0" indent="0">
              <a:buNone/>
            </a:pPr>
            <a:r>
              <a:rPr lang="en-US" sz="2000" dirty="0"/>
              <a:t>  }</a:t>
            </a:r>
          </a:p>
          <a:p>
            <a:pPr marL="0" indent="0">
              <a:buNone/>
            </a:pPr>
            <a:r>
              <a:rPr lang="en-US" sz="2000" dirty="0" smtClean="0"/>
              <a:t>}</a:t>
            </a:r>
            <a:endParaRPr lang="en-US" sz="2000" dirty="0"/>
          </a:p>
          <a:p>
            <a:pPr marL="0" indent="0">
              <a:buNone/>
            </a:pPr>
            <a:r>
              <a:rPr lang="en-US" sz="2000" dirty="0"/>
              <a:t>public class Main {</a:t>
            </a:r>
          </a:p>
          <a:p>
            <a:pPr marL="0" indent="0">
              <a:buNone/>
            </a:pPr>
            <a:r>
              <a:rPr lang="en-US" sz="2000" dirty="0"/>
              <a:t>  public static void main(String[] </a:t>
            </a:r>
            <a:r>
              <a:rPr lang="en-US" sz="2000" dirty="0" err="1"/>
              <a:t>args</a:t>
            </a:r>
            <a:r>
              <a:rPr lang="en-US" sz="2000" dirty="0"/>
              <a:t>) { </a:t>
            </a:r>
          </a:p>
          <a:p>
            <a:pPr marL="0" indent="0">
              <a:buNone/>
            </a:pPr>
            <a:r>
              <a:rPr lang="en-US" sz="2000" dirty="0"/>
              <a:t>    Derived d = new Derived(10, 20);</a:t>
            </a:r>
          </a:p>
          <a:p>
            <a:pPr marL="0" indent="0">
              <a:buNone/>
            </a:pPr>
            <a:r>
              <a:rPr lang="en-US" sz="2000" dirty="0"/>
              <a:t>    </a:t>
            </a:r>
            <a:r>
              <a:rPr lang="en-US" sz="2000" dirty="0" err="1"/>
              <a:t>d.Display</a:t>
            </a:r>
            <a:r>
              <a:rPr lang="en-US" sz="2000" dirty="0" smtClean="0"/>
              <a:t>(); } }</a:t>
            </a:r>
            <a:endParaRPr lang="en-US" sz="2000" dirty="0"/>
          </a:p>
        </p:txBody>
      </p:sp>
    </p:spTree>
    <p:extLst>
      <p:ext uri="{BB962C8B-B14F-4D97-AF65-F5344CB8AC3E}">
        <p14:creationId xmlns:p14="http://schemas.microsoft.com/office/powerpoint/2010/main" val="297326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Inheritance</a:t>
            </a:r>
            <a:endParaRPr lang="en-US" sz="5400" dirty="0"/>
          </a:p>
        </p:txBody>
      </p:sp>
      <p:sp>
        <p:nvSpPr>
          <p:cNvPr id="3" name="Content Placeholder 2"/>
          <p:cNvSpPr>
            <a:spLocks noGrp="1"/>
          </p:cNvSpPr>
          <p:nvPr>
            <p:ph idx="1"/>
          </p:nvPr>
        </p:nvSpPr>
        <p:spPr/>
        <p:txBody>
          <a:bodyPr>
            <a:noAutofit/>
          </a:bodyPr>
          <a:lstStyle/>
          <a:p>
            <a:r>
              <a:rPr lang="en-US" sz="3600" dirty="0"/>
              <a:t>Capability of a class to derive properties and characteristics from another class</a:t>
            </a:r>
            <a:r>
              <a:rPr lang="en-US" sz="3600" dirty="0" smtClean="0"/>
              <a:t>.</a:t>
            </a:r>
            <a:endParaRPr lang="en-US" sz="3600" dirty="0"/>
          </a:p>
          <a:p>
            <a:r>
              <a:rPr lang="en-US" sz="3600" dirty="0"/>
              <a:t>One of the most important feature of Object Oriented </a:t>
            </a:r>
            <a:r>
              <a:rPr lang="en-US" sz="3600" dirty="0" smtClean="0"/>
              <a:t>Programming</a:t>
            </a:r>
            <a:endParaRPr lang="en-US" sz="3600" dirty="0"/>
          </a:p>
          <a:p>
            <a:r>
              <a:rPr lang="en-US" sz="3600" dirty="0"/>
              <a:t>Inheritance represents the </a:t>
            </a:r>
            <a:r>
              <a:rPr lang="en-US" sz="3600" b="1" dirty="0"/>
              <a:t>IS-A</a:t>
            </a:r>
            <a:r>
              <a:rPr lang="en-US" sz="3600" dirty="0"/>
              <a:t> relationship which is also known as a parent-child relationship.</a:t>
            </a:r>
          </a:p>
        </p:txBody>
      </p:sp>
    </p:spTree>
    <p:extLst>
      <p:ext uri="{BB962C8B-B14F-4D97-AF65-F5344CB8AC3E}">
        <p14:creationId xmlns:p14="http://schemas.microsoft.com/office/powerpoint/2010/main" val="202771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a:t>
            </a:r>
            <a:r>
              <a:rPr lang="en-US" sz="3200" dirty="0" smtClean="0"/>
              <a:t>Class or Child Class.</a:t>
            </a:r>
          </a:p>
          <a:p>
            <a:r>
              <a:rPr lang="en-US" sz="3200" b="1" dirty="0" smtClean="0"/>
              <a:t>Super Class: </a:t>
            </a:r>
            <a:r>
              <a:rPr lang="en-US" sz="3200" dirty="0" smtClean="0"/>
              <a:t>The </a:t>
            </a:r>
            <a:r>
              <a:rPr lang="en-US" sz="3200" dirty="0"/>
              <a:t>class whose properties are inherited by sub class is called Base Class or Super </a:t>
            </a:r>
            <a:r>
              <a:rPr lang="en-US" sz="3200" dirty="0" smtClean="0"/>
              <a:t>class or Parent Class.</a:t>
            </a:r>
            <a:endParaRPr lang="en-US" sz="3200" dirty="0"/>
          </a:p>
        </p:txBody>
      </p:sp>
    </p:spTree>
    <p:extLst>
      <p:ext uri="{BB962C8B-B14F-4D97-AF65-F5344CB8AC3E}">
        <p14:creationId xmlns:p14="http://schemas.microsoft.com/office/powerpoint/2010/main" val="175928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a:t>
            </a:r>
            <a:r>
              <a:rPr lang="en-US" dirty="0" smtClean="0"/>
              <a:t>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03654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62821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395833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85658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smtClean="0"/>
              <a:t>inheritance</a:t>
            </a:r>
            <a:endParaRPr lang="en-US" dirty="0"/>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b="1" dirty="0"/>
              <a:t>class</a:t>
            </a:r>
            <a:r>
              <a:rPr lang="en-US" sz="2800" dirty="0"/>
              <a:t> Subclass-name </a:t>
            </a:r>
            <a:r>
              <a:rPr lang="en-US" sz="2800" b="1" dirty="0"/>
              <a:t>extends</a:t>
            </a:r>
            <a:r>
              <a:rPr lang="en-US" sz="2800" dirty="0"/>
              <a:t> Superclass-name  </a:t>
            </a:r>
          </a:p>
          <a:p>
            <a:pPr marL="0" indent="0">
              <a:buNone/>
            </a:pPr>
            <a:r>
              <a:rPr lang="en-US" sz="2800" dirty="0"/>
              <a:t>{  </a:t>
            </a:r>
          </a:p>
          <a:p>
            <a:pPr marL="0" indent="0">
              <a:buNone/>
            </a:pPr>
            <a:r>
              <a:rPr lang="en-US" sz="2800" dirty="0"/>
              <a:t>   //methods and fields  </a:t>
            </a:r>
          </a:p>
          <a:p>
            <a:pPr marL="0" indent="0">
              <a:buNone/>
            </a:pPr>
            <a:r>
              <a:rPr lang="en-US" sz="2800" dirty="0"/>
              <a:t>} </a:t>
            </a:r>
            <a:r>
              <a:rPr lang="en-US" dirty="0"/>
              <a:t> </a:t>
            </a:r>
          </a:p>
        </p:txBody>
      </p:sp>
    </p:spTree>
    <p:extLst>
      <p:ext uri="{BB962C8B-B14F-4D97-AF65-F5344CB8AC3E}">
        <p14:creationId xmlns:p14="http://schemas.microsoft.com/office/powerpoint/2010/main" val="68845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Specifiers in </a:t>
            </a:r>
            <a:r>
              <a:rPr lang="en-US" dirty="0" smtClean="0"/>
              <a:t>Java</a:t>
            </a:r>
            <a:endParaRPr lang="en-US" dirty="0"/>
          </a:p>
        </p:txBody>
      </p:sp>
      <p:pic>
        <p:nvPicPr>
          <p:cNvPr id="4" name="Content Placeholder 3"/>
          <p:cNvPicPr>
            <a:picLocks noGrp="1" noChangeAspect="1"/>
          </p:cNvPicPr>
          <p:nvPr>
            <p:ph idx="1"/>
          </p:nvPr>
        </p:nvPicPr>
        <p:blipFill>
          <a:blip r:embed="rId2"/>
          <a:stretch>
            <a:fillRect/>
          </a:stretch>
        </p:blipFill>
        <p:spPr>
          <a:xfrm>
            <a:off x="2847975" y="2882900"/>
            <a:ext cx="6496050" cy="2667000"/>
          </a:xfrm>
          <a:prstGeom prst="rect">
            <a:avLst/>
          </a:prstGeom>
        </p:spPr>
      </p:pic>
    </p:spTree>
    <p:extLst>
      <p:ext uri="{BB962C8B-B14F-4D97-AF65-F5344CB8AC3E}">
        <p14:creationId xmlns:p14="http://schemas.microsoft.com/office/powerpoint/2010/main" val="118042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2135</TotalTime>
  <Words>1104</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Garamond</vt:lpstr>
      <vt:lpstr>Organic</vt:lpstr>
      <vt:lpstr>CS217 – Object Oriented Programming (OOP)</vt:lpstr>
      <vt:lpstr>Inheritance</vt:lpstr>
      <vt:lpstr>Concepts</vt:lpstr>
      <vt:lpstr>Why and when to use inheritance?</vt:lpstr>
      <vt:lpstr>Why and when to use inheritance?</vt:lpstr>
      <vt:lpstr>Why and when to use inheritance?</vt:lpstr>
      <vt:lpstr>Why and when to use inheritance?</vt:lpstr>
      <vt:lpstr>Implementing inheritance</vt:lpstr>
      <vt:lpstr>Access Specifiers in Java</vt:lpstr>
      <vt:lpstr>Types of Inheritance</vt:lpstr>
      <vt:lpstr>Single Inheritance</vt:lpstr>
      <vt:lpstr>Single Inheritance (Continue..)</vt:lpstr>
      <vt:lpstr>Multilevel Inheritance</vt:lpstr>
      <vt:lpstr>Multilevel Inheritance (Continue..)</vt:lpstr>
      <vt:lpstr>Hierarchical Inheritance</vt:lpstr>
      <vt:lpstr>Hierarchical Inheritance</vt:lpstr>
      <vt:lpstr>Inheritance and constructors in Java</vt:lpstr>
      <vt:lpstr>Order of execution of constructor in Multilevel inheritance </vt:lpstr>
      <vt:lpstr>Calling superclass constructor using super keyword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216</cp:revision>
  <dcterms:created xsi:type="dcterms:W3CDTF">2019-01-21T07:30:30Z</dcterms:created>
  <dcterms:modified xsi:type="dcterms:W3CDTF">2022-03-17T05:52:24Z</dcterms:modified>
</cp:coreProperties>
</file>