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0" r:id="rId1"/>
  </p:sldMasterIdLst>
  <p:notesMasterIdLst>
    <p:notesMasterId r:id="rId23"/>
  </p:notesMasterIdLst>
  <p:sldIdLst>
    <p:sldId id="256" r:id="rId2"/>
    <p:sldId id="258" r:id="rId3"/>
    <p:sldId id="261" r:id="rId4"/>
    <p:sldId id="262" r:id="rId5"/>
    <p:sldId id="263" r:id="rId6"/>
    <p:sldId id="264" r:id="rId7"/>
    <p:sldId id="265" r:id="rId8"/>
    <p:sldId id="267" r:id="rId9"/>
    <p:sldId id="275" r:id="rId10"/>
    <p:sldId id="276" r:id="rId11"/>
    <p:sldId id="268" r:id="rId12"/>
    <p:sldId id="277" r:id="rId13"/>
    <p:sldId id="269" r:id="rId14"/>
    <p:sldId id="271" r:id="rId15"/>
    <p:sldId id="272" r:id="rId16"/>
    <p:sldId id="278" r:id="rId17"/>
    <p:sldId id="273" r:id="rId18"/>
    <p:sldId id="270" r:id="rId19"/>
    <p:sldId id="274" r:id="rId20"/>
    <p:sldId id="259"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660"/>
  </p:normalViewPr>
  <p:slideViewPr>
    <p:cSldViewPr snapToGrid="0">
      <p:cViewPr varScale="1">
        <p:scale>
          <a:sx n="72" d="100"/>
          <a:sy n="72" d="100"/>
        </p:scale>
        <p:origin x="60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FEE08D-F191-4E9C-8E86-72E5356E37A3}" type="datetimeFigureOut">
              <a:rPr lang="en-IN" smtClean="0"/>
              <a:pPr/>
              <a:t>02-05-2022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07AF4D-60EB-4486-BADE-57956E9D7585}" type="slidenum">
              <a:rPr lang="en-IN" smtClean="0"/>
              <a:pPr/>
              <a:t>‹#›</a:t>
            </a:fld>
            <a:endParaRPr lang="en-IN"/>
          </a:p>
        </p:txBody>
      </p:sp>
    </p:spTree>
    <p:extLst>
      <p:ext uri="{BB962C8B-B14F-4D97-AF65-F5344CB8AC3E}">
        <p14:creationId xmlns:p14="http://schemas.microsoft.com/office/powerpoint/2010/main" val="1225261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F93E25B-77BF-40EA-A823-36D70918531E}" type="datetime1">
              <a:rPr lang="en-US" smtClean="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076831-3D76-4722-873D-3A920D22D70C}" type="datetime1">
              <a:rPr lang="en-US" smtClean="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F41A33-5268-4F7D-AE12-712A52A217CA}" type="datetime1">
              <a:rPr lang="en-US" smtClean="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163B4-660A-41F0-A11E-171BAF37F93B}" type="datetime1">
              <a:rPr lang="en-US" smtClean="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332DD08-ECCF-4EB1-9CDB-9546FD1134A1}" type="datetime1">
              <a:rPr lang="en-US" smtClean="0"/>
              <a:pPr/>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916397C-0633-497C-8DE7-A170D71BB31F}" type="datetime1">
              <a:rPr lang="en-US" smtClean="0"/>
              <a:pPr/>
              <a:t>5/2/2022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F26A92C-581C-4166-A821-E1478F39A9CF}" type="datetime1">
              <a:rPr lang="en-US" smtClean="0"/>
              <a:pPr/>
              <a:t>5/2/2022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7E24D-7DD7-4BF6-A350-C71530AC5CB9}" type="datetime1">
              <a:rPr lang="en-US" smtClean="0"/>
              <a:pPr/>
              <a:t>5/2/2022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5DD4BE-6ED8-4371-A88E-21ED0B8BD298}" type="datetime1">
              <a:rPr lang="en-US" smtClean="0"/>
              <a:pPr/>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78B184-342D-47D7-B8CB-E691371E8C9B}" type="datetime1">
              <a:rPr lang="en-US" smtClean="0"/>
              <a:pPr/>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CE40D-2BFC-40CA-B588-343EF5AAF5D8}" type="datetime1">
              <a:rPr lang="en-US" smtClean="0"/>
              <a:pPr/>
              <a:t>5/2/2022</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flask.palletsprojects.com/en/2.1.x/" TargetMode="External"/><Relationship Id="rId3" Type="http://schemas.openxmlformats.org/officeDocument/2006/relationships/hyperlink" Target="https://www.tensorflow.org/" TargetMode="External"/><Relationship Id="rId7" Type="http://schemas.openxmlformats.org/officeDocument/2006/relationships/hyperlink" Target="https://matplotlib.org/stable/index.html" TargetMode="External"/><Relationship Id="rId2" Type="http://schemas.openxmlformats.org/officeDocument/2006/relationships/hyperlink" Target="https://www.analyticsvidhya.com/blog/2021/06/image-classification-using-convolutional-neural-network-with-python/" TargetMode="External"/><Relationship Id="rId1" Type="http://schemas.openxmlformats.org/officeDocument/2006/relationships/slideLayout" Target="../slideLayouts/slideLayout2.xml"/><Relationship Id="rId6" Type="http://schemas.openxmlformats.org/officeDocument/2006/relationships/hyperlink" Target="https://mobidev.biz/blog/ai-visual-inspection-deep-learning-computer-vision-defect-detection" TargetMode="External"/><Relationship Id="rId5" Type="http://schemas.openxmlformats.org/officeDocument/2006/relationships/hyperlink" Target="https://www.ndt.net/article/wcndt2004/pdf/in-process_ndt-nde/788_popat.pdf" TargetMode="External"/><Relationship Id="rId4" Type="http://schemas.openxmlformats.org/officeDocument/2006/relationships/hyperlink" Target="https://www.kaggle.com/satishpaladi11/mechanic-component-images-normal-defecte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gif"/></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599" y="834886"/>
            <a:ext cx="11480800" cy="1626368"/>
          </a:xfrm>
        </p:spPr>
        <p:txBody>
          <a:bodyPr>
            <a:normAutofit fontScale="90000"/>
          </a:bodyPr>
          <a:lstStyle/>
          <a:p>
            <a:br>
              <a:rPr lang="en-US" dirty="0"/>
            </a:br>
            <a:r>
              <a:rPr lang="en-US" sz="2700" dirty="0"/>
              <a:t> Industry Project Presentation </a:t>
            </a:r>
            <a:br>
              <a:rPr lang="en-US" sz="2700" dirty="0"/>
            </a:br>
            <a:r>
              <a:rPr lang="en-US" sz="2700" dirty="0"/>
              <a:t>on </a:t>
            </a:r>
            <a:br>
              <a:rPr lang="en-US" sz="2700" dirty="0"/>
            </a:br>
            <a:r>
              <a:rPr lang="en-US" sz="2700" dirty="0"/>
              <a:t>“Real Time Defect Detection And Classification Using AI Techniques”</a:t>
            </a:r>
            <a:br>
              <a:rPr lang="en-US" sz="3300" dirty="0"/>
            </a:br>
            <a:endParaRPr lang="en-US" sz="3300" dirty="0"/>
          </a:p>
        </p:txBody>
      </p:sp>
      <p:sp>
        <p:nvSpPr>
          <p:cNvPr id="3" name="Subtitle 2"/>
          <p:cNvSpPr>
            <a:spLocks noGrp="1"/>
          </p:cNvSpPr>
          <p:nvPr>
            <p:ph type="subTitle" idx="1"/>
          </p:nvPr>
        </p:nvSpPr>
        <p:spPr>
          <a:xfrm>
            <a:off x="1059830" y="2611301"/>
            <a:ext cx="10072337" cy="3855760"/>
          </a:xfrm>
        </p:spPr>
        <p:txBody>
          <a:bodyPr>
            <a:noAutofit/>
          </a:bodyPr>
          <a:lstStyle/>
          <a:p>
            <a:pPr lvl="0">
              <a:spcBef>
                <a:spcPts val="0"/>
              </a:spcBef>
              <a:buClr>
                <a:schemeClr val="dk1"/>
              </a:buClr>
              <a:buSzPts val="2400"/>
            </a:pPr>
            <a:r>
              <a:rPr lang="en-US" sz="2200" dirty="0">
                <a:solidFill>
                  <a:schemeClr val="dk1"/>
                </a:solidFill>
                <a:ea typeface="Calibri"/>
                <a:cs typeface="Calibri"/>
                <a:sym typeface="Calibri"/>
              </a:rPr>
              <a:t>By</a:t>
            </a:r>
            <a:endParaRPr lang="en-US" sz="2200" dirty="0"/>
          </a:p>
          <a:p>
            <a:pPr lvl="0">
              <a:spcBef>
                <a:spcPts val="480"/>
              </a:spcBef>
              <a:buClr>
                <a:schemeClr val="dk1"/>
              </a:buClr>
              <a:buSzPts val="2400"/>
            </a:pPr>
            <a:r>
              <a:rPr lang="en-US" sz="2200" dirty="0">
                <a:solidFill>
                  <a:schemeClr val="dk1"/>
                </a:solidFill>
                <a:ea typeface="Calibri"/>
                <a:cs typeface="Calibri"/>
                <a:sym typeface="Calibri"/>
              </a:rPr>
              <a:t>Group ID: G20</a:t>
            </a:r>
            <a:endParaRPr lang="en-US" sz="2200" dirty="0"/>
          </a:p>
          <a:p>
            <a:pPr lvl="0">
              <a:spcBef>
                <a:spcPts val="480"/>
              </a:spcBef>
              <a:buClr>
                <a:schemeClr val="dk1"/>
              </a:buClr>
              <a:buSzPts val="2400"/>
            </a:pPr>
            <a:r>
              <a:rPr lang="en-US" sz="2200" dirty="0">
                <a:solidFill>
                  <a:schemeClr val="dk1"/>
                </a:solidFill>
                <a:ea typeface="Calibri"/>
                <a:cs typeface="Calibri"/>
                <a:sym typeface="Calibri"/>
              </a:rPr>
              <a:t>Jainam Shah (18162121033)</a:t>
            </a:r>
            <a:endParaRPr lang="en-US" sz="2200" dirty="0"/>
          </a:p>
          <a:p>
            <a:pPr lvl="0">
              <a:spcBef>
                <a:spcPts val="480"/>
              </a:spcBef>
              <a:buClr>
                <a:schemeClr val="dk1"/>
              </a:buClr>
              <a:buSzPts val="2400"/>
            </a:pPr>
            <a:r>
              <a:rPr lang="en-US" sz="2200" dirty="0">
                <a:solidFill>
                  <a:schemeClr val="dk1"/>
                </a:solidFill>
                <a:ea typeface="Calibri"/>
                <a:cs typeface="Calibri"/>
                <a:sym typeface="Calibri"/>
              </a:rPr>
              <a:t>Het Mehta (18162121008)</a:t>
            </a:r>
            <a:endParaRPr lang="en-US" sz="2200" dirty="0"/>
          </a:p>
          <a:p>
            <a:pPr lvl="0">
              <a:spcBef>
                <a:spcPts val="480"/>
              </a:spcBef>
              <a:buClr>
                <a:schemeClr val="dk1"/>
              </a:buClr>
              <a:buSzPts val="2400"/>
            </a:pPr>
            <a:r>
              <a:rPr lang="en-US" sz="2200" dirty="0" err="1">
                <a:solidFill>
                  <a:schemeClr val="dk1"/>
                </a:solidFill>
                <a:ea typeface="Calibri"/>
                <a:cs typeface="Calibri"/>
                <a:sym typeface="Calibri"/>
              </a:rPr>
              <a:t>Krutik</a:t>
            </a:r>
            <a:r>
              <a:rPr lang="en-US" sz="2200" dirty="0">
                <a:solidFill>
                  <a:schemeClr val="dk1"/>
                </a:solidFill>
                <a:ea typeface="Calibri"/>
                <a:cs typeface="Calibri"/>
                <a:sym typeface="Calibri"/>
              </a:rPr>
              <a:t> Shah (18162121035)</a:t>
            </a:r>
          </a:p>
          <a:p>
            <a:pPr lvl="0">
              <a:spcBef>
                <a:spcPts val="480"/>
              </a:spcBef>
              <a:buClr>
                <a:schemeClr val="dk1"/>
              </a:buClr>
              <a:buSzPts val="2400"/>
            </a:pPr>
            <a:r>
              <a:rPr lang="en-US" sz="2200" dirty="0">
                <a:solidFill>
                  <a:schemeClr val="dk1"/>
                </a:solidFill>
                <a:cs typeface="Calibri"/>
                <a:sym typeface="Calibri"/>
              </a:rPr>
              <a:t>Jaspreet Singh Pal (18162121014)</a:t>
            </a:r>
            <a:endParaRPr lang="en-US" sz="2200" dirty="0"/>
          </a:p>
          <a:p>
            <a:pPr lvl="0">
              <a:spcBef>
                <a:spcPts val="480"/>
              </a:spcBef>
              <a:buClr>
                <a:schemeClr val="dk1"/>
              </a:buClr>
              <a:buSzPts val="2400"/>
            </a:pPr>
            <a:r>
              <a:rPr lang="en-US" sz="2200" dirty="0">
                <a:solidFill>
                  <a:schemeClr val="dk1"/>
                </a:solidFill>
                <a:ea typeface="Calibri"/>
                <a:cs typeface="Calibri"/>
                <a:sym typeface="Calibri"/>
              </a:rPr>
              <a:t>Under the guidance of</a:t>
            </a:r>
            <a:endParaRPr lang="en-US" sz="2200" dirty="0"/>
          </a:p>
          <a:p>
            <a:pPr lvl="0">
              <a:spcBef>
                <a:spcPts val="480"/>
              </a:spcBef>
              <a:buClr>
                <a:schemeClr val="dk1"/>
              </a:buClr>
              <a:buSzPts val="2400"/>
            </a:pPr>
            <a:r>
              <a:rPr lang="en-US" sz="2200" dirty="0">
                <a:solidFill>
                  <a:schemeClr val="dk1"/>
                </a:solidFill>
                <a:ea typeface="Calibri"/>
                <a:cs typeface="Calibri"/>
                <a:sym typeface="Calibri"/>
              </a:rPr>
              <a:t>Mr. Yagnesh Vyas &amp; Mr. Punit </a:t>
            </a:r>
            <a:r>
              <a:rPr lang="en-US" sz="2200" dirty="0" err="1">
                <a:solidFill>
                  <a:schemeClr val="dk1"/>
                </a:solidFill>
                <a:ea typeface="Calibri"/>
                <a:cs typeface="Calibri"/>
                <a:sym typeface="Calibri"/>
              </a:rPr>
              <a:t>Lalwani</a:t>
            </a:r>
            <a:endParaRPr lang="en-US" sz="2200" dirty="0"/>
          </a:p>
          <a:p>
            <a:pPr lvl="0">
              <a:spcBef>
                <a:spcPts val="480"/>
              </a:spcBef>
              <a:buClr>
                <a:schemeClr val="dk1"/>
              </a:buClr>
              <a:buSzPts val="2400"/>
            </a:pPr>
            <a:r>
              <a:rPr lang="en-US" sz="2200" dirty="0">
                <a:solidFill>
                  <a:schemeClr val="dk1"/>
                </a:solidFill>
                <a:ea typeface="Calibri"/>
                <a:cs typeface="Calibri"/>
                <a:sym typeface="Calibri"/>
              </a:rPr>
              <a:t>Institute of Computer Technology, Ganpat University</a:t>
            </a:r>
            <a:endParaRPr lang="en-US" sz="2200" dirty="0"/>
          </a:p>
          <a:p>
            <a:pPr lvl="0">
              <a:spcBef>
                <a:spcPts val="480"/>
              </a:spcBef>
              <a:buClr>
                <a:schemeClr val="dk1"/>
              </a:buClr>
              <a:buSzPts val="2400"/>
            </a:pPr>
            <a:r>
              <a:rPr lang="en-US" sz="2200" dirty="0">
                <a:solidFill>
                  <a:schemeClr val="dk1"/>
                </a:solidFill>
                <a:ea typeface="Calibri"/>
                <a:cs typeface="Calibri"/>
                <a:sym typeface="Calibri"/>
              </a:rPr>
              <a:t>Date: 2</a:t>
            </a:r>
            <a:r>
              <a:rPr lang="en-US" sz="2200" baseline="30000" dirty="0">
                <a:solidFill>
                  <a:schemeClr val="dk1"/>
                </a:solidFill>
                <a:ea typeface="Calibri"/>
                <a:cs typeface="Calibri"/>
                <a:sym typeface="Calibri"/>
              </a:rPr>
              <a:t>nd</a:t>
            </a:r>
            <a:r>
              <a:rPr lang="en-US" sz="2200" dirty="0">
                <a:solidFill>
                  <a:schemeClr val="dk1"/>
                </a:solidFill>
                <a:ea typeface="Calibri"/>
                <a:cs typeface="Calibri"/>
                <a:sym typeface="Calibri"/>
              </a:rPr>
              <a:t> May 2022</a:t>
            </a:r>
            <a:endParaRPr lang="en-US" sz="2200" dirty="0"/>
          </a:p>
          <a:p>
            <a:endParaRPr lang="en-US" sz="2800" dirty="0">
              <a:solidFill>
                <a:schemeClr val="tx1"/>
              </a:solidFill>
              <a:latin typeface="+mj-lt"/>
              <a:ea typeface="+mj-ea"/>
              <a:cs typeface="+mj-cs"/>
            </a:endParaRPr>
          </a:p>
          <a:p>
            <a:endParaRPr lang="en-US" sz="2800" b="1" dirty="0">
              <a:solidFill>
                <a:schemeClr val="tx1"/>
              </a:solidFill>
              <a:latin typeface="+mj-lt"/>
              <a:ea typeface="+mj-ea"/>
              <a:cs typeface="+mj-cs"/>
            </a:endParaRPr>
          </a:p>
        </p:txBody>
      </p:sp>
      <p:pic>
        <p:nvPicPr>
          <p:cNvPr id="6" name="Picture 5" descr="ICT NEW LOGO.jpg"/>
          <p:cNvPicPr>
            <a:picLocks noChangeAspect="1"/>
          </p:cNvPicPr>
          <p:nvPr/>
        </p:nvPicPr>
        <p:blipFill>
          <a:blip r:embed="rId2"/>
          <a:stretch>
            <a:fillRect/>
          </a:stretch>
        </p:blipFill>
        <p:spPr>
          <a:xfrm>
            <a:off x="8310102" y="1"/>
            <a:ext cx="3881898" cy="1007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1F82-43A7-4A53-B34C-CF1B94C9DF09}"/>
              </a:ext>
            </a:extLst>
          </p:cNvPr>
          <p:cNvSpPr>
            <a:spLocks noGrp="1"/>
          </p:cNvSpPr>
          <p:nvPr>
            <p:ph type="title"/>
          </p:nvPr>
        </p:nvSpPr>
        <p:spPr/>
        <p:txBody>
          <a:bodyPr/>
          <a:lstStyle/>
          <a:p>
            <a:r>
              <a:rPr lang="en-IN" dirty="0"/>
              <a:t>Timeline Charts with Milestones (3</a:t>
            </a:r>
            <a:r>
              <a:rPr lang="en-IN" baseline="30000" dirty="0"/>
              <a:t>rd</a:t>
            </a:r>
            <a:r>
              <a:rPr lang="en-IN" dirty="0"/>
              <a:t> Phase)</a:t>
            </a:r>
          </a:p>
        </p:txBody>
      </p:sp>
      <p:sp>
        <p:nvSpPr>
          <p:cNvPr id="4" name="Date Placeholder 3">
            <a:extLst>
              <a:ext uri="{FF2B5EF4-FFF2-40B4-BE49-F238E27FC236}">
                <a16:creationId xmlns:a16="http://schemas.microsoft.com/office/drawing/2014/main" id="{F547C6A4-92A2-40ED-9C3E-9AB23ED06076}"/>
              </a:ext>
            </a:extLst>
          </p:cNvPr>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Slide Number Placeholder 4">
            <a:extLst>
              <a:ext uri="{FF2B5EF4-FFF2-40B4-BE49-F238E27FC236}">
                <a16:creationId xmlns:a16="http://schemas.microsoft.com/office/drawing/2014/main" id="{B382BD41-2F29-4A22-B451-BC40FEB31FF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6" name="Content Placeholder 5">
            <a:extLst>
              <a:ext uri="{FF2B5EF4-FFF2-40B4-BE49-F238E27FC236}">
                <a16:creationId xmlns:a16="http://schemas.microsoft.com/office/drawing/2014/main" id="{A929F921-A705-4D0F-8816-BD4FD903556A}"/>
              </a:ext>
            </a:extLst>
          </p:cNvPr>
          <p:cNvPicPr>
            <a:picLocks noGrp="1"/>
          </p:cNvPicPr>
          <p:nvPr>
            <p:ph idx="1"/>
          </p:nvPr>
        </p:nvPicPr>
        <p:blipFill>
          <a:blip r:embed="rId2"/>
          <a:stretch>
            <a:fillRect/>
          </a:stretch>
        </p:blipFill>
        <p:spPr>
          <a:xfrm>
            <a:off x="927652" y="1722783"/>
            <a:ext cx="10561983" cy="4426226"/>
          </a:xfrm>
          <a:prstGeom prst="rect">
            <a:avLst/>
          </a:prstGeom>
        </p:spPr>
      </p:pic>
    </p:spTree>
    <p:extLst>
      <p:ext uri="{BB962C8B-B14F-4D97-AF65-F5344CB8AC3E}">
        <p14:creationId xmlns:p14="http://schemas.microsoft.com/office/powerpoint/2010/main" val="309046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1B5C-931A-47DF-A558-8DCDAEBCF072}"/>
              </a:ext>
            </a:extLst>
          </p:cNvPr>
          <p:cNvSpPr>
            <a:spLocks noGrp="1"/>
          </p:cNvSpPr>
          <p:nvPr>
            <p:ph type="title"/>
          </p:nvPr>
        </p:nvSpPr>
        <p:spPr/>
        <p:txBody>
          <a:bodyPr/>
          <a:lstStyle/>
          <a:p>
            <a:r>
              <a:rPr lang="en-US" dirty="0"/>
              <a:t>Process Model</a:t>
            </a:r>
            <a:endParaRPr lang="en-IN" dirty="0"/>
          </a:p>
        </p:txBody>
      </p:sp>
      <p:sp>
        <p:nvSpPr>
          <p:cNvPr id="4" name="Date Placeholder 3">
            <a:extLst>
              <a:ext uri="{FF2B5EF4-FFF2-40B4-BE49-F238E27FC236}">
                <a16:creationId xmlns:a16="http://schemas.microsoft.com/office/drawing/2014/main" id="{5723BA4C-17D4-414B-AD8B-4D122CE74933}"/>
              </a:ext>
            </a:extLst>
          </p:cNvPr>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Slide Number Placeholder 4">
            <a:extLst>
              <a:ext uri="{FF2B5EF4-FFF2-40B4-BE49-F238E27FC236}">
                <a16:creationId xmlns:a16="http://schemas.microsoft.com/office/drawing/2014/main" id="{028C5CBE-8DB3-46F6-A6CB-7F17E10A3FD8}"/>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Picture 5">
            <a:extLst>
              <a:ext uri="{FF2B5EF4-FFF2-40B4-BE49-F238E27FC236}">
                <a16:creationId xmlns:a16="http://schemas.microsoft.com/office/drawing/2014/main" id="{06A107B7-714C-4F55-ADDB-68B09B951DA9}"/>
              </a:ext>
            </a:extLst>
          </p:cNvPr>
          <p:cNvPicPr>
            <a:picLocks noChangeAspect="1"/>
          </p:cNvPicPr>
          <p:nvPr/>
        </p:nvPicPr>
        <p:blipFill>
          <a:blip r:embed="rId2"/>
          <a:stretch>
            <a:fillRect/>
          </a:stretch>
        </p:blipFill>
        <p:spPr>
          <a:xfrm>
            <a:off x="4177856" y="1417639"/>
            <a:ext cx="3733692" cy="4921166"/>
          </a:xfrm>
          <a:prstGeom prst="rect">
            <a:avLst/>
          </a:prstGeom>
        </p:spPr>
      </p:pic>
    </p:spTree>
    <p:extLst>
      <p:ext uri="{BB962C8B-B14F-4D97-AF65-F5344CB8AC3E}">
        <p14:creationId xmlns:p14="http://schemas.microsoft.com/office/powerpoint/2010/main" val="1270353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BE4B-154E-4F13-9B6F-428090FC9233}"/>
              </a:ext>
            </a:extLst>
          </p:cNvPr>
          <p:cNvSpPr>
            <a:spLocks noGrp="1"/>
          </p:cNvSpPr>
          <p:nvPr>
            <p:ph type="title"/>
          </p:nvPr>
        </p:nvSpPr>
        <p:spPr/>
        <p:txBody>
          <a:bodyPr/>
          <a:lstStyle/>
          <a:p>
            <a:r>
              <a:rPr lang="en-IN" dirty="0"/>
              <a:t>Data Flow Diagram</a:t>
            </a:r>
          </a:p>
        </p:txBody>
      </p:sp>
      <p:sp>
        <p:nvSpPr>
          <p:cNvPr id="3" name="Date Placeholder 2">
            <a:extLst>
              <a:ext uri="{FF2B5EF4-FFF2-40B4-BE49-F238E27FC236}">
                <a16:creationId xmlns:a16="http://schemas.microsoft.com/office/drawing/2014/main" id="{9AF893BC-D630-4833-9117-68698133CF93}"/>
              </a:ext>
            </a:extLst>
          </p:cNvPr>
          <p:cNvSpPr>
            <a:spLocks noGrp="1"/>
          </p:cNvSpPr>
          <p:nvPr>
            <p:ph type="dt" sz="half" idx="10"/>
          </p:nvPr>
        </p:nvSpPr>
        <p:spPr/>
        <p:txBody>
          <a:bodyPr/>
          <a:lstStyle/>
          <a:p>
            <a:fld id="{DF26A92C-581C-4166-A821-E1478F39A9CF}" type="datetime1">
              <a:rPr lang="en-US" smtClean="0"/>
              <a:pPr/>
              <a:t>5/2/2022</a:t>
            </a:fld>
            <a:endParaRPr lang="en-US" dirty="0"/>
          </a:p>
        </p:txBody>
      </p:sp>
      <p:sp>
        <p:nvSpPr>
          <p:cNvPr id="4" name="Slide Number Placeholder 3">
            <a:extLst>
              <a:ext uri="{FF2B5EF4-FFF2-40B4-BE49-F238E27FC236}">
                <a16:creationId xmlns:a16="http://schemas.microsoft.com/office/drawing/2014/main" id="{8460EEB6-D042-44F2-B368-FA1A6DA022A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4">
            <a:extLst>
              <a:ext uri="{FF2B5EF4-FFF2-40B4-BE49-F238E27FC236}">
                <a16:creationId xmlns:a16="http://schemas.microsoft.com/office/drawing/2014/main" id="{B43F4AF7-542F-49FE-9E11-8ED79CB5CC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62470" y="1408747"/>
            <a:ext cx="6692347" cy="4607740"/>
          </a:xfrm>
          <a:prstGeom prst="rect">
            <a:avLst/>
          </a:prstGeom>
          <a:noFill/>
          <a:ln>
            <a:noFill/>
          </a:ln>
        </p:spPr>
      </p:pic>
    </p:spTree>
    <p:extLst>
      <p:ext uri="{BB962C8B-B14F-4D97-AF65-F5344CB8AC3E}">
        <p14:creationId xmlns:p14="http://schemas.microsoft.com/office/powerpoint/2010/main" val="2564047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BD43-AC60-4DFE-8C4E-67D87AE3EE87}"/>
              </a:ext>
            </a:extLst>
          </p:cNvPr>
          <p:cNvSpPr>
            <a:spLocks noGrp="1"/>
          </p:cNvSpPr>
          <p:nvPr>
            <p:ph type="title"/>
          </p:nvPr>
        </p:nvSpPr>
        <p:spPr/>
        <p:txBody>
          <a:bodyPr/>
          <a:lstStyle/>
          <a:p>
            <a:r>
              <a:rPr lang="en-US" dirty="0"/>
              <a:t>Implementation Details</a:t>
            </a:r>
            <a:endParaRPr lang="en-IN" dirty="0"/>
          </a:p>
        </p:txBody>
      </p:sp>
      <p:sp>
        <p:nvSpPr>
          <p:cNvPr id="3" name="Content Placeholder 2">
            <a:extLst>
              <a:ext uri="{FF2B5EF4-FFF2-40B4-BE49-F238E27FC236}">
                <a16:creationId xmlns:a16="http://schemas.microsoft.com/office/drawing/2014/main" id="{ED972526-42E6-4082-9287-56C88AFAA231}"/>
              </a:ext>
            </a:extLst>
          </p:cNvPr>
          <p:cNvSpPr>
            <a:spLocks noGrp="1"/>
          </p:cNvSpPr>
          <p:nvPr>
            <p:ph idx="1"/>
          </p:nvPr>
        </p:nvSpPr>
        <p:spPr/>
        <p:txBody>
          <a:bodyPr>
            <a:normAutofit fontScale="92500" lnSpcReduction="20000"/>
          </a:bodyPr>
          <a:lstStyle/>
          <a:p>
            <a:pPr marL="512229"/>
            <a:r>
              <a:rPr lang="en-US" dirty="0">
                <a:latin typeface="Times New Roman" panose="02020603050405020304" pitchFamily="18" charset="0"/>
                <a:cs typeface="Times New Roman" panose="02020603050405020304" pitchFamily="18" charset="0"/>
              </a:rPr>
              <a:t>In the first phase of the project data was gathered related to different products and a prototype model was built in which CNN algorithm was utilized to detect defects in images.</a:t>
            </a:r>
          </a:p>
          <a:p>
            <a:pPr marL="512229"/>
            <a:r>
              <a:rPr lang="en-US" dirty="0">
                <a:latin typeface="Times New Roman" panose="02020603050405020304" pitchFamily="18" charset="0"/>
                <a:cs typeface="Times New Roman" panose="02020603050405020304" pitchFamily="18" charset="0"/>
              </a:rPr>
              <a:t>In the second phase of project a defect detection and classification model has been developed which detects and classifies images of a saucer, it has three categories for output, Normal, Defect 1 and Defect 2.</a:t>
            </a:r>
          </a:p>
          <a:p>
            <a:pPr marL="512229"/>
            <a:r>
              <a:rPr lang="en-US" dirty="0">
                <a:latin typeface="Times New Roman" panose="02020603050405020304" pitchFamily="18" charset="0"/>
                <a:cs typeface="Times New Roman" panose="02020603050405020304" pitchFamily="18" charset="0"/>
              </a:rPr>
              <a:t>In the third phase of project a web-application has been developed for the defect detection and classification model developed in earlier phase, it classifies images of a saucer in three categories for output as Normal Saucer, Plain saucer and chipped saucer.</a:t>
            </a:r>
          </a:p>
          <a:p>
            <a:pPr marL="169329"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7C95F89-890B-4A63-9F2C-4AECCC6DBC43}"/>
              </a:ext>
            </a:extLst>
          </p:cNvPr>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Slide Number Placeholder 4">
            <a:extLst>
              <a:ext uri="{FF2B5EF4-FFF2-40B4-BE49-F238E27FC236}">
                <a16:creationId xmlns:a16="http://schemas.microsoft.com/office/drawing/2014/main" id="{54C01C3E-1649-47E9-ADFC-332589C7A40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95995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E58E-9600-467E-8E72-50771DE7DE97}"/>
              </a:ext>
            </a:extLst>
          </p:cNvPr>
          <p:cNvSpPr>
            <a:spLocks noGrp="1"/>
          </p:cNvSpPr>
          <p:nvPr>
            <p:ph type="title"/>
          </p:nvPr>
        </p:nvSpPr>
        <p:spPr/>
        <p:txBody>
          <a:bodyPr/>
          <a:lstStyle/>
          <a:p>
            <a:r>
              <a:rPr lang="en-IN" dirty="0"/>
              <a:t>Results</a:t>
            </a:r>
          </a:p>
        </p:txBody>
      </p:sp>
      <p:sp>
        <p:nvSpPr>
          <p:cNvPr id="4" name="Date Placeholder 3">
            <a:extLst>
              <a:ext uri="{FF2B5EF4-FFF2-40B4-BE49-F238E27FC236}">
                <a16:creationId xmlns:a16="http://schemas.microsoft.com/office/drawing/2014/main" id="{5983345D-9581-40D1-A4F4-CDD5B7B04A8A}"/>
              </a:ext>
            </a:extLst>
          </p:cNvPr>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Slide Number Placeholder 4">
            <a:extLst>
              <a:ext uri="{FF2B5EF4-FFF2-40B4-BE49-F238E27FC236}">
                <a16:creationId xmlns:a16="http://schemas.microsoft.com/office/drawing/2014/main" id="{CB04E097-C21B-4A37-A68F-571D1F21DA72}"/>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8" name="Content Placeholder 7">
            <a:extLst>
              <a:ext uri="{FF2B5EF4-FFF2-40B4-BE49-F238E27FC236}">
                <a16:creationId xmlns:a16="http://schemas.microsoft.com/office/drawing/2014/main" id="{4DB0A046-2C36-47A5-8F0A-58206A2EB477}"/>
              </a:ext>
            </a:extLst>
          </p:cNvPr>
          <p:cNvPicPr>
            <a:picLocks noGrp="1" noChangeAspect="1"/>
          </p:cNvPicPr>
          <p:nvPr>
            <p:ph sz="half" idx="1"/>
          </p:nvPr>
        </p:nvPicPr>
        <p:blipFill>
          <a:blip r:embed="rId2"/>
          <a:stretch>
            <a:fillRect/>
          </a:stretch>
        </p:blipFill>
        <p:spPr>
          <a:xfrm>
            <a:off x="648173" y="2556469"/>
            <a:ext cx="4591691" cy="2857899"/>
          </a:xfrm>
          <a:prstGeom prst="rect">
            <a:avLst/>
          </a:prstGeom>
        </p:spPr>
      </p:pic>
      <p:pic>
        <p:nvPicPr>
          <p:cNvPr id="9" name="Content Placeholder 8">
            <a:extLst>
              <a:ext uri="{FF2B5EF4-FFF2-40B4-BE49-F238E27FC236}">
                <a16:creationId xmlns:a16="http://schemas.microsoft.com/office/drawing/2014/main" id="{7D127F66-E9DC-407F-972E-D3A7A6AC2B27}"/>
              </a:ext>
            </a:extLst>
          </p:cNvPr>
          <p:cNvPicPr>
            <a:picLocks noGrp="1" noChangeAspect="1"/>
          </p:cNvPicPr>
          <p:nvPr>
            <p:ph sz="half" idx="2"/>
          </p:nvPr>
        </p:nvPicPr>
        <p:blipFill>
          <a:blip r:embed="rId3"/>
          <a:stretch>
            <a:fillRect/>
          </a:stretch>
        </p:blipFill>
        <p:spPr>
          <a:xfrm>
            <a:off x="6675912" y="2546943"/>
            <a:ext cx="4572638" cy="2876951"/>
          </a:xfrm>
          <a:prstGeom prst="rect">
            <a:avLst/>
          </a:prstGeom>
        </p:spPr>
      </p:pic>
    </p:spTree>
    <p:extLst>
      <p:ext uri="{BB962C8B-B14F-4D97-AF65-F5344CB8AC3E}">
        <p14:creationId xmlns:p14="http://schemas.microsoft.com/office/powerpoint/2010/main" val="4263774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B453F0-707B-4D5E-AC83-D841E25113E2}"/>
              </a:ext>
            </a:extLst>
          </p:cNvPr>
          <p:cNvSpPr>
            <a:spLocks noGrp="1"/>
          </p:cNvSpPr>
          <p:nvPr>
            <p:ph type="title"/>
          </p:nvPr>
        </p:nvSpPr>
        <p:spPr/>
        <p:txBody>
          <a:bodyPr/>
          <a:lstStyle/>
          <a:p>
            <a:r>
              <a:rPr lang="en-IN" dirty="0"/>
              <a:t>Results</a:t>
            </a:r>
          </a:p>
        </p:txBody>
      </p:sp>
      <p:sp>
        <p:nvSpPr>
          <p:cNvPr id="5" name="Date Placeholder 4">
            <a:extLst>
              <a:ext uri="{FF2B5EF4-FFF2-40B4-BE49-F238E27FC236}">
                <a16:creationId xmlns:a16="http://schemas.microsoft.com/office/drawing/2014/main" id="{FFD485CF-4141-430F-A60E-FEC6F134A7BD}"/>
              </a:ext>
            </a:extLst>
          </p:cNvPr>
          <p:cNvSpPr>
            <a:spLocks noGrp="1"/>
          </p:cNvSpPr>
          <p:nvPr>
            <p:ph type="dt" sz="half" idx="10"/>
          </p:nvPr>
        </p:nvSpPr>
        <p:spPr/>
        <p:txBody>
          <a:bodyPr/>
          <a:lstStyle/>
          <a:p>
            <a:fld id="{D332DD08-ECCF-4EB1-9CDB-9546FD1134A1}" type="datetime1">
              <a:rPr lang="en-US" smtClean="0"/>
              <a:pPr/>
              <a:t>5/2/2022</a:t>
            </a:fld>
            <a:endParaRPr lang="en-US" dirty="0"/>
          </a:p>
        </p:txBody>
      </p:sp>
      <p:sp>
        <p:nvSpPr>
          <p:cNvPr id="6" name="Slide Number Placeholder 5">
            <a:extLst>
              <a:ext uri="{FF2B5EF4-FFF2-40B4-BE49-F238E27FC236}">
                <a16:creationId xmlns:a16="http://schemas.microsoft.com/office/drawing/2014/main" id="{2CA7E096-A7BC-471A-9D27-698B6FEE3900}"/>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9" name="Content Placeholder 8">
            <a:extLst>
              <a:ext uri="{FF2B5EF4-FFF2-40B4-BE49-F238E27FC236}">
                <a16:creationId xmlns:a16="http://schemas.microsoft.com/office/drawing/2014/main" id="{301E6274-412F-42D8-ACF7-9D1F4D5F8564}"/>
              </a:ext>
            </a:extLst>
          </p:cNvPr>
          <p:cNvPicPr>
            <a:picLocks noGrp="1" noChangeAspect="1"/>
          </p:cNvPicPr>
          <p:nvPr>
            <p:ph idx="1"/>
          </p:nvPr>
        </p:nvPicPr>
        <p:blipFill>
          <a:blip r:embed="rId2"/>
          <a:stretch>
            <a:fillRect/>
          </a:stretch>
        </p:blipFill>
        <p:spPr>
          <a:xfrm>
            <a:off x="1868043" y="1600200"/>
            <a:ext cx="8455914" cy="4525963"/>
          </a:xfrm>
          <a:prstGeom prst="rect">
            <a:avLst/>
          </a:prstGeom>
        </p:spPr>
      </p:pic>
    </p:spTree>
    <p:extLst>
      <p:ext uri="{BB962C8B-B14F-4D97-AF65-F5344CB8AC3E}">
        <p14:creationId xmlns:p14="http://schemas.microsoft.com/office/powerpoint/2010/main" val="391884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59B3-006C-4F88-ADC0-52D8AF1C05D5}"/>
              </a:ext>
            </a:extLst>
          </p:cNvPr>
          <p:cNvSpPr>
            <a:spLocks noGrp="1"/>
          </p:cNvSpPr>
          <p:nvPr>
            <p:ph type="title"/>
          </p:nvPr>
        </p:nvSpPr>
        <p:spPr/>
        <p:txBody>
          <a:bodyPr/>
          <a:lstStyle/>
          <a:p>
            <a:r>
              <a:rPr lang="en-IN" dirty="0"/>
              <a:t>Results</a:t>
            </a:r>
          </a:p>
        </p:txBody>
      </p:sp>
      <p:sp>
        <p:nvSpPr>
          <p:cNvPr id="4" name="Date Placeholder 3">
            <a:extLst>
              <a:ext uri="{FF2B5EF4-FFF2-40B4-BE49-F238E27FC236}">
                <a16:creationId xmlns:a16="http://schemas.microsoft.com/office/drawing/2014/main" id="{2BA4D455-1552-4378-BE3E-5F775D4004C9}"/>
              </a:ext>
            </a:extLst>
          </p:cNvPr>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Slide Number Placeholder 4">
            <a:extLst>
              <a:ext uri="{FF2B5EF4-FFF2-40B4-BE49-F238E27FC236}">
                <a16:creationId xmlns:a16="http://schemas.microsoft.com/office/drawing/2014/main" id="{13D3273D-9467-42A4-BEC2-58E827F940B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6" name="Content Placeholder 5">
            <a:extLst>
              <a:ext uri="{FF2B5EF4-FFF2-40B4-BE49-F238E27FC236}">
                <a16:creationId xmlns:a16="http://schemas.microsoft.com/office/drawing/2014/main" id="{5F5812B3-2F10-40C2-969D-7FE4EDD71397}"/>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600" b="20858"/>
          <a:stretch/>
        </p:blipFill>
        <p:spPr bwMode="auto">
          <a:xfrm>
            <a:off x="979636" y="1600200"/>
            <a:ext cx="10232727" cy="452596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8890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A988-4BB1-43AF-9334-DFE890FAAAD0}"/>
              </a:ext>
            </a:extLst>
          </p:cNvPr>
          <p:cNvSpPr>
            <a:spLocks noGrp="1"/>
          </p:cNvSpPr>
          <p:nvPr>
            <p:ph type="title"/>
          </p:nvPr>
        </p:nvSpPr>
        <p:spPr/>
        <p:txBody>
          <a:bodyPr/>
          <a:lstStyle/>
          <a:p>
            <a:r>
              <a:rPr lang="en-IN" dirty="0"/>
              <a:t>Results</a:t>
            </a:r>
          </a:p>
        </p:txBody>
      </p:sp>
      <p:sp>
        <p:nvSpPr>
          <p:cNvPr id="4" name="Date Placeholder 3">
            <a:extLst>
              <a:ext uri="{FF2B5EF4-FFF2-40B4-BE49-F238E27FC236}">
                <a16:creationId xmlns:a16="http://schemas.microsoft.com/office/drawing/2014/main" id="{763981A8-DBA1-4A70-873A-D48A664B1486}"/>
              </a:ext>
            </a:extLst>
          </p:cNvPr>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Slide Number Placeholder 4">
            <a:extLst>
              <a:ext uri="{FF2B5EF4-FFF2-40B4-BE49-F238E27FC236}">
                <a16:creationId xmlns:a16="http://schemas.microsoft.com/office/drawing/2014/main" id="{06C23923-D2B0-40DE-B829-D767F3D711A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6" name="Content Placeholder 5">
            <a:extLst>
              <a:ext uri="{FF2B5EF4-FFF2-40B4-BE49-F238E27FC236}">
                <a16:creationId xmlns:a16="http://schemas.microsoft.com/office/drawing/2014/main" id="{C8C159B9-3A20-465B-B619-0DE6CA9C165D}"/>
              </a:ext>
            </a:extLst>
          </p:cNvPr>
          <p:cNvPicPr>
            <a:picLocks noGrp="1"/>
          </p:cNvPicPr>
          <p:nvPr>
            <p:ph idx="1"/>
          </p:nvPr>
        </p:nvPicPr>
        <p:blipFill>
          <a:blip r:embed="rId2"/>
          <a:stretch>
            <a:fillRect/>
          </a:stretch>
        </p:blipFill>
        <p:spPr>
          <a:xfrm>
            <a:off x="1258957" y="1600200"/>
            <a:ext cx="9912626" cy="4525963"/>
          </a:xfrm>
          <a:prstGeom prst="rect">
            <a:avLst/>
          </a:prstGeom>
        </p:spPr>
      </p:pic>
    </p:spTree>
    <p:extLst>
      <p:ext uri="{BB962C8B-B14F-4D97-AF65-F5344CB8AC3E}">
        <p14:creationId xmlns:p14="http://schemas.microsoft.com/office/powerpoint/2010/main" val="1073171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9980-0197-4EF6-9440-0BD0C6ABBC2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0078CAF-1A1F-4900-B00C-27DCE09BDF1A}"/>
              </a:ext>
            </a:extLst>
          </p:cNvPr>
          <p:cNvSpPr>
            <a:spLocks noGrp="1"/>
          </p:cNvSpPr>
          <p:nvPr>
            <p:ph idx="1"/>
          </p:nvPr>
        </p:nvSpPr>
        <p:spPr/>
        <p:txBody>
          <a:bodyPr>
            <a:normAutofit fontScale="92500" lnSpcReduction="20000"/>
          </a:bodyPr>
          <a:lstStyle/>
          <a:p>
            <a:pPr marL="169329" indent="0">
              <a:buNone/>
            </a:pPr>
            <a:r>
              <a:rPr lang="en-US" dirty="0">
                <a:latin typeface="Times New Roman" panose="02020603050405020304" pitchFamily="18" charset="0"/>
                <a:cs typeface="Times New Roman" panose="02020603050405020304" pitchFamily="18" charset="0"/>
              </a:rPr>
              <a:t>In conclusion, a Sequential Neural Network is successfully built for pistons dataset and saucer dataset and it is achieving accuracy nearly to 100% for training, validation and testing data. Furthermore, saucer dataset is also created and tested perfectly for the built model. Defect Detection in saucers is identified correctly and giving promising results. General guidelines for developing machine learning model have been identified based on defect classification paradigm. The above developed model after being deployed on an online web application shows meaningful information about the defects detected and still displays a lot of potential to evolve and provide further insights based on data provided.</a:t>
            </a:r>
            <a:endParaRPr lang="en-IN" dirty="0">
              <a:latin typeface="Times New Roman" panose="02020603050405020304" pitchFamily="18" charset="0"/>
              <a:cs typeface="Times New Roman" panose="02020603050405020304" pitchFamily="18" charset="0"/>
            </a:endParaRPr>
          </a:p>
          <a:p>
            <a:pPr marL="169329" indent="0">
              <a:buNone/>
            </a:pPr>
            <a:endParaRPr lang="en-IN" dirty="0"/>
          </a:p>
          <a:p>
            <a:pPr marL="0" indent="0" algn="just">
              <a:buNone/>
            </a:pPr>
            <a:endParaRPr lang="en-IN" dirty="0"/>
          </a:p>
        </p:txBody>
      </p:sp>
      <p:sp>
        <p:nvSpPr>
          <p:cNvPr id="4" name="Date Placeholder 3">
            <a:extLst>
              <a:ext uri="{FF2B5EF4-FFF2-40B4-BE49-F238E27FC236}">
                <a16:creationId xmlns:a16="http://schemas.microsoft.com/office/drawing/2014/main" id="{B9B9103B-7887-4045-A36A-3387A2B61618}"/>
              </a:ext>
            </a:extLst>
          </p:cNvPr>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Slide Number Placeholder 4">
            <a:extLst>
              <a:ext uri="{FF2B5EF4-FFF2-40B4-BE49-F238E27FC236}">
                <a16:creationId xmlns:a16="http://schemas.microsoft.com/office/drawing/2014/main" id="{8300B9AE-84B4-4168-AB73-863BC66ED362}"/>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735970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1DE77-650A-4A1C-8F75-87DC26DD1D50}"/>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A6720E97-3A49-49CA-9B66-6F7A2A005CB9}"/>
              </a:ext>
            </a:extLst>
          </p:cNvPr>
          <p:cNvSpPr>
            <a:spLocks noGrp="1"/>
          </p:cNvSpPr>
          <p:nvPr>
            <p:ph idx="1"/>
          </p:nvPr>
        </p:nvSpPr>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Till now we have developed the working model of our project by applying deep learning algorithm. Furthermore, we intend to develop a front-end web application for defect detection and pass live feed of objects in order to detect defects and classify them accordingly. In this project a database has been developed from the scratch and a neural network has been trained on the aforementioned database, then the model is saved so that anyone can use it easily without wasting any time to retrain the model every time we run the program. After that, a front-end application has been developed using flask through workers can look at the output and pick out the defective pieces from the production line. For future work, we can extend the program to automatically select and remove the defective pieces from the production line, integrating the purely software with IOT based production line.</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D4E6FBAB-6BA3-4615-BC21-5902D4645DBC}"/>
              </a:ext>
            </a:extLst>
          </p:cNvPr>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Slide Number Placeholder 4">
            <a:extLst>
              <a:ext uri="{FF2B5EF4-FFF2-40B4-BE49-F238E27FC236}">
                <a16:creationId xmlns:a16="http://schemas.microsoft.com/office/drawing/2014/main" id="{2F53F6BC-714A-45F0-A09C-39256FB5A66A}"/>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07751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783771"/>
          </a:xfrm>
        </p:spPr>
        <p:txBody>
          <a:bodyPr/>
          <a:lstStyle/>
          <a:p>
            <a:r>
              <a:rPr lang="en-US" dirty="0"/>
              <a:t>Table of Contents</a:t>
            </a:r>
            <a:endParaRPr lang="en-IN" dirty="0"/>
          </a:p>
        </p:txBody>
      </p:sp>
      <p:sp>
        <p:nvSpPr>
          <p:cNvPr id="3" name="Content Placeholder 2"/>
          <p:cNvSpPr>
            <a:spLocks noGrp="1"/>
          </p:cNvSpPr>
          <p:nvPr>
            <p:ph idx="1"/>
          </p:nvPr>
        </p:nvSpPr>
        <p:spPr>
          <a:xfrm>
            <a:off x="635726" y="751117"/>
            <a:ext cx="10972800" cy="5453740"/>
          </a:xfrm>
        </p:spPr>
        <p:txBody>
          <a:bodyPr>
            <a:noAutofit/>
          </a:bodyPr>
          <a:lstStyle/>
          <a:p>
            <a:r>
              <a:rPr lang="en-IN" sz="2500" dirty="0"/>
              <a:t> Introduction</a:t>
            </a:r>
          </a:p>
          <a:p>
            <a:r>
              <a:rPr lang="en-IN" sz="2500" dirty="0"/>
              <a:t>Objectives</a:t>
            </a:r>
          </a:p>
          <a:p>
            <a:r>
              <a:rPr lang="en-IN" sz="2500" dirty="0"/>
              <a:t>Related Background</a:t>
            </a:r>
          </a:p>
          <a:p>
            <a:r>
              <a:rPr lang="en-IN" sz="2500" dirty="0"/>
              <a:t>Expected Outcome</a:t>
            </a:r>
          </a:p>
          <a:p>
            <a:r>
              <a:rPr lang="en-IN" sz="2500" dirty="0"/>
              <a:t>Tools &amp; Technology</a:t>
            </a:r>
          </a:p>
          <a:p>
            <a:r>
              <a:rPr lang="en-IN" sz="2500" dirty="0"/>
              <a:t>TimeLine Charts with Milestones</a:t>
            </a:r>
          </a:p>
          <a:p>
            <a:r>
              <a:rPr lang="en-IN" sz="2500" dirty="0"/>
              <a:t>Process Model &amp; Data Flow Diagram </a:t>
            </a:r>
          </a:p>
          <a:p>
            <a:r>
              <a:rPr lang="en-IN" sz="2500" dirty="0"/>
              <a:t>Implementation Details</a:t>
            </a:r>
          </a:p>
          <a:p>
            <a:r>
              <a:rPr lang="en-IN" sz="2500" dirty="0"/>
              <a:t>Results</a:t>
            </a:r>
          </a:p>
          <a:p>
            <a:r>
              <a:rPr lang="en-IN" sz="2500" dirty="0"/>
              <a:t>Conclusion And Future Work</a:t>
            </a:r>
          </a:p>
          <a:p>
            <a:r>
              <a:rPr lang="en-US" sz="2500" dirty="0"/>
              <a:t>References</a:t>
            </a:r>
            <a:endParaRPr lang="en-IN" sz="2500" dirty="0"/>
          </a:p>
        </p:txBody>
      </p:sp>
      <p:sp>
        <p:nvSpPr>
          <p:cNvPr id="4" name="Date Placeholder 3"/>
          <p:cNvSpPr>
            <a:spLocks noGrp="1"/>
          </p:cNvSpPr>
          <p:nvPr>
            <p:ph type="dt" sz="half" idx="10"/>
          </p:nvPr>
        </p:nvSpPr>
        <p:spPr/>
        <p:txBody>
          <a:bodyPr/>
          <a:lstStyle/>
          <a:p>
            <a:fld id="{F1B82CC3-839A-4CF4-843A-7DCB85BB12E8}" type="datetime1">
              <a:rPr lang="en-US" smtClean="0"/>
              <a:pPr/>
              <a:t>5/2/2022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a:hlinkClick r:id="rId2"/>
              </a:rPr>
              <a:t>https://www.analyticsvidhya.com/blog/2021/06/image-classification-using-convolutional-neural-network-with-python/</a:t>
            </a:r>
            <a:endParaRPr lang="en-US" dirty="0"/>
          </a:p>
          <a:p>
            <a:pPr marL="514350" indent="-514350">
              <a:buFont typeface="+mj-lt"/>
              <a:buAutoNum type="arabicPeriod"/>
            </a:pPr>
            <a:r>
              <a:rPr lang="en-US" dirty="0">
                <a:hlinkClick r:id="rId3"/>
              </a:rPr>
              <a:t>https://www.tensorflow.org/</a:t>
            </a:r>
            <a:endParaRPr lang="en-US" dirty="0"/>
          </a:p>
          <a:p>
            <a:pPr marL="514350" indent="-514350">
              <a:buFont typeface="+mj-lt"/>
              <a:buAutoNum type="arabicPeriod"/>
            </a:pPr>
            <a:r>
              <a:rPr lang="en-US" dirty="0">
                <a:hlinkClick r:id="rId4"/>
              </a:rPr>
              <a:t>https://www.kaggle.com/satishpaladi11/mechanic-component-images-normal-defected</a:t>
            </a:r>
            <a:endParaRPr lang="en-US" dirty="0"/>
          </a:p>
          <a:p>
            <a:pPr marL="514350" indent="-514350">
              <a:buFont typeface="+mj-lt"/>
              <a:buAutoNum type="arabicPeriod"/>
            </a:pPr>
            <a:r>
              <a:rPr lang="en-US" u="sng" dirty="0">
                <a:hlinkClick r:id="rId5"/>
              </a:rPr>
              <a:t>https://www.ndt.net/article/wcndt2004/pdf/in-process_ndt-nde/788_popat.pdf</a:t>
            </a:r>
            <a:endParaRPr lang="en-IN" dirty="0"/>
          </a:p>
          <a:p>
            <a:pPr marL="514350" indent="-514350">
              <a:buFont typeface="+mj-lt"/>
              <a:buAutoNum type="arabicPeriod"/>
            </a:pPr>
            <a:r>
              <a:rPr lang="en-US" u="sng" dirty="0">
                <a:hlinkClick r:id="rId2"/>
              </a:rPr>
              <a:t>https://www.analyticsvidhya.com/blog/2021/06/image-classification-using-convolutional-neural-network-with-python/</a:t>
            </a:r>
            <a:endParaRPr lang="en-IN" dirty="0"/>
          </a:p>
          <a:p>
            <a:pPr marL="514350" indent="-514350">
              <a:buFont typeface="+mj-lt"/>
              <a:buAutoNum type="arabicPeriod"/>
            </a:pPr>
            <a:r>
              <a:rPr lang="en-US" u="sng" dirty="0">
                <a:hlinkClick r:id="rId6"/>
              </a:rPr>
              <a:t>https://mobidev.biz/blog/ai-visual-inspection-deep-learning-computer-vision-defect-detection</a:t>
            </a:r>
            <a:endParaRPr lang="en-IN" dirty="0"/>
          </a:p>
          <a:p>
            <a:pPr marL="514350" indent="-514350">
              <a:buFont typeface="+mj-lt"/>
              <a:buAutoNum type="arabicPeriod"/>
            </a:pPr>
            <a:r>
              <a:rPr lang="en-US" dirty="0"/>
              <a:t>Using Deep Learning to Detect Defects in Manufacturing: A Comprehensive Survey and</a:t>
            </a:r>
            <a:r>
              <a:rPr lang="en-IN" dirty="0"/>
              <a:t> </a:t>
            </a:r>
            <a:r>
              <a:rPr lang="en-US" dirty="0"/>
              <a:t>Current Challenges By Jing Yang,  </a:t>
            </a:r>
            <a:r>
              <a:rPr lang="en-US" dirty="0" err="1"/>
              <a:t>Shaobo</a:t>
            </a:r>
            <a:r>
              <a:rPr lang="en-US" dirty="0"/>
              <a:t> Li, Zheng Wang ,Hao Dong ,Jun Wang and </a:t>
            </a:r>
            <a:r>
              <a:rPr lang="en-US" dirty="0" err="1"/>
              <a:t>Shihao</a:t>
            </a:r>
            <a:r>
              <a:rPr lang="en-US" dirty="0"/>
              <a:t> Tang</a:t>
            </a:r>
            <a:endParaRPr lang="en-IN" dirty="0"/>
          </a:p>
          <a:p>
            <a:pPr marL="514350" indent="-514350">
              <a:buFont typeface="+mj-lt"/>
              <a:buAutoNum type="arabicPeriod"/>
            </a:pPr>
            <a:r>
              <a:rPr lang="en-US" dirty="0">
                <a:hlinkClick r:id="rId7"/>
              </a:rPr>
              <a:t>https://matplotlib.org/stable/index.html</a:t>
            </a:r>
            <a:endParaRPr lang="en-IN" dirty="0"/>
          </a:p>
          <a:p>
            <a:pPr marL="514350" indent="-514350">
              <a:buFont typeface="+mj-lt"/>
              <a:buAutoNum type="arabicPeriod"/>
            </a:pPr>
            <a:r>
              <a:rPr lang="en-US" u="sng" dirty="0">
                <a:hlinkClick r:id="rId8"/>
              </a:rPr>
              <a:t>https://flask.palletsprojects.com/en/2.1.x/</a:t>
            </a:r>
            <a:endParaRPr lang="en-IN" dirty="0"/>
          </a:p>
          <a:p>
            <a:pPr marL="514350" indent="-514350">
              <a:buFont typeface="+mj-lt"/>
              <a:buAutoNum type="arabicPeriod"/>
            </a:pPr>
            <a:r>
              <a:rPr lang="en-US" dirty="0"/>
              <a:t>Defect Detection and Classification Using Machine Learning Classifier By Mitesh </a:t>
            </a:r>
            <a:r>
              <a:rPr lang="en-US" dirty="0" err="1"/>
              <a:t>Popat</a:t>
            </a:r>
            <a:r>
              <a:rPr lang="en-US" dirty="0"/>
              <a:t> and S.V. </a:t>
            </a:r>
            <a:r>
              <a:rPr lang="en-US" dirty="0" err="1"/>
              <a:t>Barai</a:t>
            </a:r>
            <a:r>
              <a:rPr lang="en-US" dirty="0"/>
              <a:t>, Indian Institute of Technology, Kharagpur</a:t>
            </a:r>
            <a:endParaRPr lang="en-IN" dirty="0"/>
          </a:p>
        </p:txBody>
      </p:sp>
      <p:sp>
        <p:nvSpPr>
          <p:cNvPr id="4" name="Date Placeholder 3"/>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
        <p:nvSpPr>
          <p:cNvPr id="3" name="Content Placeholder 2"/>
          <p:cNvSpPr>
            <a:spLocks noGrp="1"/>
          </p:cNvSpPr>
          <p:nvPr>
            <p:ph idx="4294967295"/>
          </p:nvPr>
        </p:nvSpPr>
        <p:spPr>
          <a:xfrm>
            <a:off x="609600" y="2789754"/>
            <a:ext cx="10972800" cy="2179637"/>
          </a:xfrm>
        </p:spPr>
        <p:txBody>
          <a:bodyPr>
            <a:normAutofit/>
          </a:bodyPr>
          <a:lstStyle/>
          <a:p>
            <a:pPr algn="ctr">
              <a:buNone/>
            </a:pPr>
            <a:r>
              <a:rPr lang="en-IN" sz="4800" dirty="0">
                <a:latin typeface="+mj-lt"/>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A37C-6F8A-4995-A255-A54DA033C53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74EB3CC-C640-435B-A427-1222881F8F77}"/>
              </a:ext>
            </a:extLst>
          </p:cNvPr>
          <p:cNvSpPr>
            <a:spLocks noGrp="1"/>
          </p:cNvSpPr>
          <p:nvPr>
            <p:ph idx="1"/>
          </p:nvPr>
        </p:nvSpPr>
        <p:spPr>
          <a:xfrm>
            <a:off x="1749287" y="1965328"/>
            <a:ext cx="8693426" cy="3276597"/>
          </a:xfrm>
        </p:spPr>
        <p:txBody>
          <a:bodyPr/>
          <a:lstStyle/>
          <a:p>
            <a:pPr marL="0" indent="0" algn="ctr">
              <a:buNone/>
            </a:pPr>
            <a:r>
              <a:rPr lang="en-US" dirty="0">
                <a:latin typeface="Times New Roman" panose="02020603050405020304" pitchFamily="18" charset="0"/>
                <a:cs typeface="Times New Roman" panose="02020603050405020304" pitchFamily="18" charset="0"/>
              </a:rPr>
              <a:t>In today’s highly competitive global market, winning requires shipping a product with near perfect quality, hence the ability to accurately detect defected products while maintaining high production rates is a core competency that enterprises should possess.</a:t>
            </a:r>
          </a:p>
          <a:p>
            <a:pPr marL="0" indent="0">
              <a:buNone/>
            </a:pPr>
            <a:endParaRPr lang="en-IN" dirty="0"/>
          </a:p>
        </p:txBody>
      </p:sp>
      <p:sp>
        <p:nvSpPr>
          <p:cNvPr id="4" name="Date Placeholder 3">
            <a:extLst>
              <a:ext uri="{FF2B5EF4-FFF2-40B4-BE49-F238E27FC236}">
                <a16:creationId xmlns:a16="http://schemas.microsoft.com/office/drawing/2014/main" id="{BA26F29B-7836-40AF-AD71-2CC824EF4F0E}"/>
              </a:ext>
            </a:extLst>
          </p:cNvPr>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Slide Number Placeholder 4">
            <a:extLst>
              <a:ext uri="{FF2B5EF4-FFF2-40B4-BE49-F238E27FC236}">
                <a16:creationId xmlns:a16="http://schemas.microsoft.com/office/drawing/2014/main" id="{CDC051BC-57A3-4A99-9802-B33E6CAECF3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37443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1781-5571-40D4-BE19-01B54EDB7B8E}"/>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D950C1E3-867C-4A27-B67F-7F9FD2B843E6}"/>
              </a:ext>
            </a:extLst>
          </p:cNvPr>
          <p:cNvSpPr>
            <a:spLocks noGrp="1"/>
          </p:cNvSpPr>
          <p:nvPr>
            <p:ph idx="1"/>
          </p:nvPr>
        </p:nvSpPr>
        <p:spPr/>
        <p:txBody>
          <a:bodyPr/>
          <a:lstStyle/>
          <a:p>
            <a:pPr marL="0" indent="0" algn="just">
              <a:buNone/>
            </a:pPr>
            <a:r>
              <a:rPr lang="en-US" sz="2500" dirty="0">
                <a:latin typeface="Times New Roman" panose="02020603050405020304" pitchFamily="18" charset="0"/>
                <a:cs typeface="Times New Roman" panose="02020603050405020304" pitchFamily="18" charset="0"/>
              </a:rPr>
              <a:t>The objectives of this proposed project are as follows: -</a:t>
            </a:r>
          </a:p>
          <a:p>
            <a:pPr algn="just"/>
            <a:r>
              <a:rPr lang="en-US" sz="2500" dirty="0">
                <a:latin typeface="Times New Roman" panose="02020603050405020304" pitchFamily="18" charset="0"/>
                <a:cs typeface="Times New Roman" panose="02020603050405020304" pitchFamily="18" charset="0"/>
              </a:rPr>
              <a:t>Gather data from the user which consists of perfect dimensions of an object in the form of an image.</a:t>
            </a:r>
          </a:p>
          <a:p>
            <a:pPr algn="just"/>
            <a:r>
              <a:rPr lang="en-US" sz="2500" dirty="0">
                <a:latin typeface="Times New Roman" panose="02020603050405020304" pitchFamily="18" charset="0"/>
                <a:cs typeface="Times New Roman" panose="02020603050405020304" pitchFamily="18" charset="0"/>
              </a:rPr>
              <a:t>Compare it with images of the object to check for any defects.</a:t>
            </a:r>
          </a:p>
          <a:p>
            <a:pPr algn="just"/>
            <a:r>
              <a:rPr lang="en-US" sz="2500" dirty="0">
                <a:latin typeface="Times New Roman" panose="02020603050405020304" pitchFamily="18" charset="0"/>
                <a:cs typeface="Times New Roman" panose="02020603050405020304" pitchFamily="18" charset="0"/>
              </a:rPr>
              <a:t>Train an Artificial Intelligence model that can detect defective products.</a:t>
            </a:r>
          </a:p>
          <a:p>
            <a:pPr algn="just"/>
            <a:r>
              <a:rPr lang="en-US" sz="2500" dirty="0">
                <a:latin typeface="Times New Roman" panose="02020603050405020304" pitchFamily="18" charset="0"/>
                <a:cs typeface="Times New Roman" panose="02020603050405020304" pitchFamily="18" charset="0"/>
              </a:rPr>
              <a:t>Classify the type of defect from the picture captured.</a:t>
            </a:r>
          </a:p>
          <a:p>
            <a:pPr marL="0" indent="0">
              <a:buNone/>
            </a:pPr>
            <a:endParaRPr lang="en-IN" dirty="0"/>
          </a:p>
        </p:txBody>
      </p:sp>
      <p:sp>
        <p:nvSpPr>
          <p:cNvPr id="4" name="Date Placeholder 3">
            <a:extLst>
              <a:ext uri="{FF2B5EF4-FFF2-40B4-BE49-F238E27FC236}">
                <a16:creationId xmlns:a16="http://schemas.microsoft.com/office/drawing/2014/main" id="{C3CD2E33-411B-4B05-BD45-88BA88365A57}"/>
              </a:ext>
            </a:extLst>
          </p:cNvPr>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Slide Number Placeholder 4">
            <a:extLst>
              <a:ext uri="{FF2B5EF4-FFF2-40B4-BE49-F238E27FC236}">
                <a16:creationId xmlns:a16="http://schemas.microsoft.com/office/drawing/2014/main" id="{2D302D92-BF89-4E19-AC90-B4CFF2BA642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3604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3096-C252-45E6-98F7-AE14FE52BC62}"/>
              </a:ext>
            </a:extLst>
          </p:cNvPr>
          <p:cNvSpPr>
            <a:spLocks noGrp="1"/>
          </p:cNvSpPr>
          <p:nvPr>
            <p:ph type="title"/>
          </p:nvPr>
        </p:nvSpPr>
        <p:spPr/>
        <p:txBody>
          <a:bodyPr/>
          <a:lstStyle/>
          <a:p>
            <a:r>
              <a:rPr lang="en-US" dirty="0"/>
              <a:t>Related Background</a:t>
            </a:r>
            <a:endParaRPr lang="en-IN" dirty="0"/>
          </a:p>
        </p:txBody>
      </p:sp>
      <p:sp>
        <p:nvSpPr>
          <p:cNvPr id="3" name="Content Placeholder 2">
            <a:extLst>
              <a:ext uri="{FF2B5EF4-FFF2-40B4-BE49-F238E27FC236}">
                <a16:creationId xmlns:a16="http://schemas.microsoft.com/office/drawing/2014/main" id="{EFA077F1-FB01-4C49-A133-E89C1741D19A}"/>
              </a:ext>
            </a:extLst>
          </p:cNvPr>
          <p:cNvSpPr>
            <a:spLocks noGrp="1"/>
          </p:cNvSpPr>
          <p:nvPr>
            <p:ph idx="1"/>
          </p:nvPr>
        </p:nvSpPr>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Defects are inevitable in manufacturing like undesired holes, scratches, abrasions and many more. </a:t>
            </a:r>
          </a:p>
          <a:p>
            <a:pPr algn="just"/>
            <a:r>
              <a:rPr lang="en-US" dirty="0">
                <a:latin typeface="Times New Roman" panose="02020603050405020304" pitchFamily="18" charset="0"/>
                <a:cs typeface="Times New Roman" panose="02020603050405020304" pitchFamily="18" charset="0"/>
              </a:rPr>
              <a:t>Defects may originate from design failures, faulty production equipment or unfavorable working conditions.</a:t>
            </a:r>
          </a:p>
          <a:p>
            <a:pPr algn="just"/>
            <a:r>
              <a:rPr lang="en-US" dirty="0">
                <a:latin typeface="Times New Roman" panose="02020603050405020304" pitchFamily="18" charset="0"/>
                <a:cs typeface="Times New Roman" panose="02020603050405020304" pitchFamily="18" charset="0"/>
              </a:rPr>
              <a:t>Defected products hampers with the cost of production and also affects customer satisfaction, hence it is necessary to avoid and detect the faulty pieces.</a:t>
            </a:r>
          </a:p>
          <a:p>
            <a:pPr algn="just"/>
            <a:r>
              <a:rPr lang="en-US" dirty="0">
                <a:latin typeface="Times New Roman" panose="02020603050405020304" pitchFamily="18" charset="0"/>
                <a:cs typeface="Times New Roman" panose="02020603050405020304" pitchFamily="18" charset="0"/>
              </a:rPr>
              <a:t>With the advancement of technology, we can now train Machine Learning models to learn on their own to identify defected products.</a:t>
            </a:r>
          </a:p>
          <a:p>
            <a:pPr algn="just"/>
            <a:r>
              <a:rPr lang="en-US" dirty="0">
                <a:latin typeface="Times New Roman" panose="02020603050405020304" pitchFamily="18" charset="0"/>
                <a:cs typeface="Times New Roman" panose="02020603050405020304" pitchFamily="18" charset="0"/>
              </a:rPr>
              <a:t>Autonomous defect detection systems deliver improved efficiency and accuracy. These systems can be used for every manufacturing industry.</a:t>
            </a:r>
          </a:p>
          <a:p>
            <a:pPr marL="0" indent="0">
              <a:buNone/>
            </a:pPr>
            <a:endParaRPr lang="en-IN" dirty="0"/>
          </a:p>
        </p:txBody>
      </p:sp>
      <p:sp>
        <p:nvSpPr>
          <p:cNvPr id="4" name="Date Placeholder 3">
            <a:extLst>
              <a:ext uri="{FF2B5EF4-FFF2-40B4-BE49-F238E27FC236}">
                <a16:creationId xmlns:a16="http://schemas.microsoft.com/office/drawing/2014/main" id="{C8A32A43-EF17-499F-A445-A0FE748A3175}"/>
              </a:ext>
            </a:extLst>
          </p:cNvPr>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Slide Number Placeholder 4">
            <a:extLst>
              <a:ext uri="{FF2B5EF4-FFF2-40B4-BE49-F238E27FC236}">
                <a16:creationId xmlns:a16="http://schemas.microsoft.com/office/drawing/2014/main" id="{E007A560-66F5-413D-B11D-31FDD476BD0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68253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84F9-E326-43CB-A303-CA180E7569AA}"/>
              </a:ext>
            </a:extLst>
          </p:cNvPr>
          <p:cNvSpPr>
            <a:spLocks noGrp="1"/>
          </p:cNvSpPr>
          <p:nvPr>
            <p:ph type="title"/>
          </p:nvPr>
        </p:nvSpPr>
        <p:spPr/>
        <p:txBody>
          <a:bodyPr/>
          <a:lstStyle/>
          <a:p>
            <a:r>
              <a:rPr lang="en-US" dirty="0"/>
              <a:t>Expected Outcome</a:t>
            </a:r>
            <a:endParaRPr lang="en-IN" dirty="0"/>
          </a:p>
        </p:txBody>
      </p:sp>
      <p:sp>
        <p:nvSpPr>
          <p:cNvPr id="4" name="Date Placeholder 3">
            <a:extLst>
              <a:ext uri="{FF2B5EF4-FFF2-40B4-BE49-F238E27FC236}">
                <a16:creationId xmlns:a16="http://schemas.microsoft.com/office/drawing/2014/main" id="{69B06BE7-2619-40B9-8F96-BE3AC2731ABF}"/>
              </a:ext>
            </a:extLst>
          </p:cNvPr>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Slide Number Placeholder 4">
            <a:extLst>
              <a:ext uri="{FF2B5EF4-FFF2-40B4-BE49-F238E27FC236}">
                <a16:creationId xmlns:a16="http://schemas.microsoft.com/office/drawing/2014/main" id="{0CE25632-66A9-4945-8CCB-429635A5A002}"/>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12" name="Picture 2" descr="Deep Learning Model Development for Visual Inspection System in  Manufacturing - JAXenter">
            <a:extLst>
              <a:ext uri="{FF2B5EF4-FFF2-40B4-BE49-F238E27FC236}">
                <a16:creationId xmlns:a16="http://schemas.microsoft.com/office/drawing/2014/main" id="{5B5B871A-B882-45F7-8530-6D68F800C85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12800" y="1706321"/>
            <a:ext cx="5283200" cy="43137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AI Visual Inspection For Defect Detection in Manufacturing">
            <a:extLst>
              <a:ext uri="{FF2B5EF4-FFF2-40B4-BE49-F238E27FC236}">
                <a16:creationId xmlns:a16="http://schemas.microsoft.com/office/drawing/2014/main" id="{522076D8-5A1E-46C9-A603-B09DF3D9B03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12902" y="1706321"/>
            <a:ext cx="5507624" cy="431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10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02DB-7FE8-4BED-8807-58C9F02350C3}"/>
              </a:ext>
            </a:extLst>
          </p:cNvPr>
          <p:cNvSpPr>
            <a:spLocks noGrp="1"/>
          </p:cNvSpPr>
          <p:nvPr>
            <p:ph type="title"/>
          </p:nvPr>
        </p:nvSpPr>
        <p:spPr/>
        <p:txBody>
          <a:bodyPr/>
          <a:lstStyle/>
          <a:p>
            <a:r>
              <a:rPr lang="en-US" dirty="0"/>
              <a:t>Tools And Technologies</a:t>
            </a:r>
            <a:endParaRPr lang="en-IN" dirty="0"/>
          </a:p>
        </p:txBody>
      </p:sp>
      <p:sp>
        <p:nvSpPr>
          <p:cNvPr id="4" name="Date Placeholder 3">
            <a:extLst>
              <a:ext uri="{FF2B5EF4-FFF2-40B4-BE49-F238E27FC236}">
                <a16:creationId xmlns:a16="http://schemas.microsoft.com/office/drawing/2014/main" id="{48319EAE-541B-4929-850A-2146AD47DD18}"/>
              </a:ext>
            </a:extLst>
          </p:cNvPr>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Slide Number Placeholder 4">
            <a:extLst>
              <a:ext uri="{FF2B5EF4-FFF2-40B4-BE49-F238E27FC236}">
                <a16:creationId xmlns:a16="http://schemas.microsoft.com/office/drawing/2014/main" id="{B72E83D8-E796-4E12-ABF7-44E8DF827B4A}"/>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 name="Content Placeholder 5" descr="5 Reasons to choose Python programming language | TechGig">
            <a:extLst>
              <a:ext uri="{FF2B5EF4-FFF2-40B4-BE49-F238E27FC236}">
                <a16:creationId xmlns:a16="http://schemas.microsoft.com/office/drawing/2014/main" id="{20691ACD-4CB7-418F-8C63-37C2B2FC9B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735" y="1692960"/>
            <a:ext cx="286702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TensorFlow - Wikipedia">
            <a:extLst>
              <a:ext uri="{FF2B5EF4-FFF2-40B4-BE49-F238E27FC236}">
                <a16:creationId xmlns:a16="http://schemas.microsoft.com/office/drawing/2014/main" id="{368CFFDF-D309-4ACC-BD6F-6C04A7CEB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799" y="1707700"/>
            <a:ext cx="3530884" cy="14183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ntroduction - OpenCV Tutorial C++">
            <a:extLst>
              <a:ext uri="{FF2B5EF4-FFF2-40B4-BE49-F238E27FC236}">
                <a16:creationId xmlns:a16="http://schemas.microsoft.com/office/drawing/2014/main" id="{6271AB3B-EF56-425B-B663-80D263B4A0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600" y="1692960"/>
            <a:ext cx="2544466" cy="14183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D779557-8FC0-471E-AE2A-764441A87C37}"/>
              </a:ext>
            </a:extLst>
          </p:cNvPr>
          <p:cNvPicPr>
            <a:picLocks noChangeAspect="1"/>
          </p:cNvPicPr>
          <p:nvPr/>
        </p:nvPicPr>
        <p:blipFill>
          <a:blip r:embed="rId5"/>
          <a:stretch>
            <a:fillRect/>
          </a:stretch>
        </p:blipFill>
        <p:spPr>
          <a:xfrm>
            <a:off x="8865704" y="1784275"/>
            <a:ext cx="3154017" cy="1265163"/>
          </a:xfrm>
          <a:prstGeom prst="rect">
            <a:avLst/>
          </a:prstGeom>
        </p:spPr>
      </p:pic>
      <p:pic>
        <p:nvPicPr>
          <p:cNvPr id="1026" name="Picture 2" descr="HTML - Wikipedia">
            <a:extLst>
              <a:ext uri="{FF2B5EF4-FFF2-40B4-BE49-F238E27FC236}">
                <a16:creationId xmlns:a16="http://schemas.microsoft.com/office/drawing/2014/main" id="{A5523577-C06D-4682-8602-B9460D68D3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376" y="355821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CSS3 logo and wordmark.svg - Wikimedia Commons">
            <a:extLst>
              <a:ext uri="{FF2B5EF4-FFF2-40B4-BE49-F238E27FC236}">
                <a16:creationId xmlns:a16="http://schemas.microsoft.com/office/drawing/2014/main" id="{DF945AA6-3005-4B30-839E-CE4608E764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4403" y="3945658"/>
            <a:ext cx="1569072" cy="22137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Unofficial JavaScript logo 2.svg - Wikimedia Commons">
            <a:extLst>
              <a:ext uri="{FF2B5EF4-FFF2-40B4-BE49-F238E27FC236}">
                <a16:creationId xmlns:a16="http://schemas.microsoft.com/office/drawing/2014/main" id="{3A136FDE-CA9E-47E0-B351-33AC0B20C5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6995" y="3547311"/>
            <a:ext cx="1958009" cy="19580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ongoDB to Snowflake: 2 Easy Methods">
            <a:extLst>
              <a:ext uri="{FF2B5EF4-FFF2-40B4-BE49-F238E27FC236}">
                <a16:creationId xmlns:a16="http://schemas.microsoft.com/office/drawing/2014/main" id="{FD2F506E-91E6-488F-8A85-5ADBB13A8B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5004" y="3670347"/>
            <a:ext cx="2397404" cy="191792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coo, flask, logo Free Icon - Icon-Icons.com">
            <a:extLst>
              <a:ext uri="{FF2B5EF4-FFF2-40B4-BE49-F238E27FC236}">
                <a16:creationId xmlns:a16="http://schemas.microsoft.com/office/drawing/2014/main" id="{96EE10BB-3C5B-4DC0-8EF0-4DF6B3E02D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7250" y="3945658"/>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243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62AA-6787-4BB1-A6C0-B0F18983EB4E}"/>
              </a:ext>
            </a:extLst>
          </p:cNvPr>
          <p:cNvSpPr>
            <a:spLocks noGrp="1"/>
          </p:cNvSpPr>
          <p:nvPr>
            <p:ph type="title"/>
          </p:nvPr>
        </p:nvSpPr>
        <p:spPr/>
        <p:txBody>
          <a:bodyPr/>
          <a:lstStyle/>
          <a:p>
            <a:r>
              <a:rPr lang="en-US" dirty="0"/>
              <a:t>Timeline Chart With Milestones (1</a:t>
            </a:r>
            <a:r>
              <a:rPr lang="en-US" baseline="30000" dirty="0"/>
              <a:t>st</a:t>
            </a:r>
            <a:r>
              <a:rPr lang="en-US" dirty="0"/>
              <a:t> Phase)</a:t>
            </a:r>
            <a:endParaRPr lang="en-IN" dirty="0"/>
          </a:p>
        </p:txBody>
      </p:sp>
      <p:sp>
        <p:nvSpPr>
          <p:cNvPr id="4" name="Date Placeholder 3">
            <a:extLst>
              <a:ext uri="{FF2B5EF4-FFF2-40B4-BE49-F238E27FC236}">
                <a16:creationId xmlns:a16="http://schemas.microsoft.com/office/drawing/2014/main" id="{2EC92253-1105-4B4A-840D-C54A1CDAA965}"/>
              </a:ext>
            </a:extLst>
          </p:cNvPr>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Slide Number Placeholder 4">
            <a:extLst>
              <a:ext uri="{FF2B5EF4-FFF2-40B4-BE49-F238E27FC236}">
                <a16:creationId xmlns:a16="http://schemas.microsoft.com/office/drawing/2014/main" id="{48B54063-6CD3-4693-95C7-98C5EAFA48C6}"/>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7" name="Content Placeholder 6">
            <a:extLst>
              <a:ext uri="{FF2B5EF4-FFF2-40B4-BE49-F238E27FC236}">
                <a16:creationId xmlns:a16="http://schemas.microsoft.com/office/drawing/2014/main" id="{E9071FC3-C165-4B0D-B93F-CD823F7D9822}"/>
              </a:ext>
            </a:extLst>
          </p:cNvPr>
          <p:cNvPicPr>
            <a:picLocks noGrp="1"/>
          </p:cNvPicPr>
          <p:nvPr>
            <p:ph idx="1"/>
          </p:nvPr>
        </p:nvPicPr>
        <p:blipFill>
          <a:blip r:embed="rId2"/>
          <a:stretch>
            <a:fillRect/>
          </a:stretch>
        </p:blipFill>
        <p:spPr>
          <a:xfrm>
            <a:off x="971550" y="1834356"/>
            <a:ext cx="10248900" cy="4057650"/>
          </a:xfrm>
          <a:prstGeom prst="rect">
            <a:avLst/>
          </a:prstGeom>
        </p:spPr>
      </p:pic>
    </p:spTree>
    <p:extLst>
      <p:ext uri="{BB962C8B-B14F-4D97-AF65-F5344CB8AC3E}">
        <p14:creationId xmlns:p14="http://schemas.microsoft.com/office/powerpoint/2010/main" val="257935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FEB0-464F-428B-9A0F-A1BD8803E118}"/>
              </a:ext>
            </a:extLst>
          </p:cNvPr>
          <p:cNvSpPr>
            <a:spLocks noGrp="1"/>
          </p:cNvSpPr>
          <p:nvPr>
            <p:ph type="title"/>
          </p:nvPr>
        </p:nvSpPr>
        <p:spPr/>
        <p:txBody>
          <a:bodyPr/>
          <a:lstStyle/>
          <a:p>
            <a:r>
              <a:rPr lang="en-IN" dirty="0"/>
              <a:t>Timeline Charts with Milestones (2</a:t>
            </a:r>
            <a:r>
              <a:rPr lang="en-IN" baseline="30000" dirty="0"/>
              <a:t>nd</a:t>
            </a:r>
            <a:r>
              <a:rPr lang="en-IN" dirty="0"/>
              <a:t> Phase)</a:t>
            </a:r>
          </a:p>
        </p:txBody>
      </p:sp>
      <p:sp>
        <p:nvSpPr>
          <p:cNvPr id="4" name="Date Placeholder 3">
            <a:extLst>
              <a:ext uri="{FF2B5EF4-FFF2-40B4-BE49-F238E27FC236}">
                <a16:creationId xmlns:a16="http://schemas.microsoft.com/office/drawing/2014/main" id="{22939C5D-1597-4476-A5B5-FC64F34DB250}"/>
              </a:ext>
            </a:extLst>
          </p:cNvPr>
          <p:cNvSpPr>
            <a:spLocks noGrp="1"/>
          </p:cNvSpPr>
          <p:nvPr>
            <p:ph type="dt" sz="half" idx="10"/>
          </p:nvPr>
        </p:nvSpPr>
        <p:spPr/>
        <p:txBody>
          <a:bodyPr/>
          <a:lstStyle/>
          <a:p>
            <a:fld id="{D475C98E-8DF6-40FE-826F-CB1B1EDB4BCF}" type="datetime1">
              <a:rPr lang="en-US" smtClean="0"/>
              <a:pPr/>
              <a:t>5/2/2022</a:t>
            </a:fld>
            <a:endParaRPr lang="en-US" dirty="0"/>
          </a:p>
        </p:txBody>
      </p:sp>
      <p:sp>
        <p:nvSpPr>
          <p:cNvPr id="5" name="Slide Number Placeholder 4">
            <a:extLst>
              <a:ext uri="{FF2B5EF4-FFF2-40B4-BE49-F238E27FC236}">
                <a16:creationId xmlns:a16="http://schemas.microsoft.com/office/drawing/2014/main" id="{52C532BC-88CF-44A2-8AB7-3DF357BF7EE1}"/>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Content Placeholder 5">
            <a:extLst>
              <a:ext uri="{FF2B5EF4-FFF2-40B4-BE49-F238E27FC236}">
                <a16:creationId xmlns:a16="http://schemas.microsoft.com/office/drawing/2014/main" id="{167DF4CD-CC8E-427C-800F-83B7EE42960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76312" y="1867694"/>
            <a:ext cx="10239375" cy="3990975"/>
          </a:xfrm>
          <a:prstGeom prst="rect">
            <a:avLst/>
          </a:prstGeom>
        </p:spPr>
      </p:pic>
    </p:spTree>
    <p:extLst>
      <p:ext uri="{BB962C8B-B14F-4D97-AF65-F5344CB8AC3E}">
        <p14:creationId xmlns:p14="http://schemas.microsoft.com/office/powerpoint/2010/main" val="3630560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781</TotalTime>
  <Words>943</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  Industry Project Presentation  on  “Real Time Defect Detection And Classification Using AI Techniques” </vt:lpstr>
      <vt:lpstr>Table of Contents</vt:lpstr>
      <vt:lpstr>Introduction</vt:lpstr>
      <vt:lpstr>Objectives</vt:lpstr>
      <vt:lpstr>Related Background</vt:lpstr>
      <vt:lpstr>Expected Outcome</vt:lpstr>
      <vt:lpstr>Tools And Technologies</vt:lpstr>
      <vt:lpstr>Timeline Chart With Milestones (1st Phase)</vt:lpstr>
      <vt:lpstr>Timeline Charts with Milestones (2nd Phase)</vt:lpstr>
      <vt:lpstr>Timeline Charts with Milestones (3rd Phase)</vt:lpstr>
      <vt:lpstr>Process Model</vt:lpstr>
      <vt:lpstr>Data Flow Diagram</vt:lpstr>
      <vt:lpstr>Implementation Details</vt:lpstr>
      <vt:lpstr>Results</vt:lpstr>
      <vt:lpstr>Results</vt:lpstr>
      <vt:lpstr>Results</vt:lpstr>
      <vt:lpstr>Results</vt:lpstr>
      <vt:lpstr>Conclusion</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Lalit Panwar</dc:creator>
  <cp:lastModifiedBy>Jainam Shah</cp:lastModifiedBy>
  <cp:revision>92</cp:revision>
  <dcterms:created xsi:type="dcterms:W3CDTF">2017-12-29T08:33:53Z</dcterms:created>
  <dcterms:modified xsi:type="dcterms:W3CDTF">2022-05-02T07:02:38Z</dcterms:modified>
</cp:coreProperties>
</file>