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8" r:id="rId8"/>
    <p:sldId id="269" r:id="rId9"/>
    <p:sldId id="263" r:id="rId10"/>
    <p:sldId id="264" r:id="rId11"/>
    <p:sldId id="270" r:id="rId12"/>
    <p:sldId id="265" r:id="rId13"/>
    <p:sldId id="266" r:id="rId14"/>
    <p:sldId id="267"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914400" y="2130428"/>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833019" y="-1623215"/>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10688637" y="1371604"/>
            <a:ext cx="5851525" cy="36576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3271838" y="-2184396"/>
            <a:ext cx="5851525" cy="1076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09600" y="1600203"/>
            <a:ext cx="10972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963084" y="4406903"/>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12800" y="1600203"/>
            <a:ext cx="7213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8229600" y="1600203"/>
            <a:ext cx="7213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6193369"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93369"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4766733" y="273053"/>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09602" y="1435103"/>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2389717" y="612775"/>
            <a:ext cx="7315200" cy="4114800"/>
          </a:xfrm>
          <a:prstGeom prst="rect">
            <a:avLst/>
          </a:prstGeom>
          <a:noFill/>
          <a:ln>
            <a:noFill/>
          </a:ln>
        </p:spPr>
      </p:sp>
      <p:sp>
        <p:nvSpPr>
          <p:cNvPr id="68" name="Google Shape;68;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09600" y="1600203"/>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owardsdatascience.com/malware-detection-using-deep-learning-6c95dd235432"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researchgate.net/publication/304452598_Comparitive_Study_of_Cloud_Forensics_Tools" TargetMode="External"/><Relationship Id="rId4" Type="http://schemas.openxmlformats.org/officeDocument/2006/relationships/hyperlink" Target="http://www.youtube.c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261256" y="212033"/>
            <a:ext cx="11480800" cy="3339549"/>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33333"/>
              <a:buFont typeface="Calibri"/>
              <a:buNone/>
            </a:pPr>
            <a:br>
              <a:rPr lang="en-US" dirty="0"/>
            </a:br>
            <a:r>
              <a:rPr lang="en-US" sz="3100" dirty="0"/>
              <a:t> </a:t>
            </a:r>
            <a:r>
              <a:rPr lang="en-US" sz="2700" dirty="0"/>
              <a:t>IBM Project Presentation </a:t>
            </a:r>
            <a:br>
              <a:rPr lang="en-US" sz="2700" dirty="0"/>
            </a:br>
            <a:r>
              <a:rPr lang="en-US" sz="2700" dirty="0"/>
              <a:t>on </a:t>
            </a:r>
            <a:br>
              <a:rPr lang="en-US" sz="2700" dirty="0"/>
            </a:br>
            <a:r>
              <a:rPr lang="en-US" sz="2700" dirty="0"/>
              <a:t> “Detecting Malware Infection on Infrastructure Hosted in IaaS Cloud using Cloud Visibility and Forensics“</a:t>
            </a:r>
            <a:br>
              <a:rPr lang="en-US" sz="3100" dirty="0"/>
            </a:br>
            <a:br>
              <a:rPr lang="en-US" sz="3100" dirty="0"/>
            </a:br>
            <a:br>
              <a:rPr lang="en-US" dirty="0"/>
            </a:br>
            <a:br>
              <a:rPr lang="en-US" sz="3300" dirty="0"/>
            </a:br>
            <a:endParaRPr sz="3300" dirty="0"/>
          </a:p>
        </p:txBody>
      </p:sp>
      <p:sp>
        <p:nvSpPr>
          <p:cNvPr id="89" name="Google Shape;89;p13"/>
          <p:cNvSpPr txBox="1">
            <a:spLocks noGrp="1"/>
          </p:cNvSpPr>
          <p:nvPr>
            <p:ph type="subTitle" idx="1"/>
          </p:nvPr>
        </p:nvSpPr>
        <p:spPr>
          <a:xfrm>
            <a:off x="261256" y="2478157"/>
            <a:ext cx="11480800" cy="560377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2400"/>
              <a:buNone/>
            </a:pPr>
            <a:r>
              <a:rPr lang="en-US" sz="2400">
                <a:solidFill>
                  <a:schemeClr val="dk1"/>
                </a:solidFill>
                <a:latin typeface="Calibri"/>
                <a:ea typeface="Calibri"/>
                <a:cs typeface="Calibri"/>
                <a:sym typeface="Calibri"/>
              </a:rPr>
              <a:t>By</a:t>
            </a:r>
            <a:endParaRPr/>
          </a:p>
          <a:p>
            <a:pPr marL="0" lvl="0" indent="0" algn="ctr" rtl="0">
              <a:spcBef>
                <a:spcPts val="480"/>
              </a:spcBef>
              <a:spcAft>
                <a:spcPts val="0"/>
              </a:spcAft>
              <a:buClr>
                <a:schemeClr val="dk1"/>
              </a:buClr>
              <a:buSzPts val="2400"/>
              <a:buNone/>
            </a:pPr>
            <a:r>
              <a:rPr lang="en-US" sz="2400">
                <a:solidFill>
                  <a:schemeClr val="dk1"/>
                </a:solidFill>
                <a:latin typeface="Calibri"/>
                <a:ea typeface="Calibri"/>
                <a:cs typeface="Calibri"/>
                <a:sym typeface="Calibri"/>
              </a:rPr>
              <a:t>Group ID: G20</a:t>
            </a:r>
            <a:endParaRPr/>
          </a:p>
          <a:p>
            <a:pPr marL="0" lvl="0" indent="0" algn="ctr" rtl="0">
              <a:spcBef>
                <a:spcPts val="480"/>
              </a:spcBef>
              <a:spcAft>
                <a:spcPts val="0"/>
              </a:spcAft>
              <a:buClr>
                <a:schemeClr val="dk1"/>
              </a:buClr>
              <a:buSzPts val="2400"/>
              <a:buNone/>
            </a:pPr>
            <a:r>
              <a:rPr lang="en-US" sz="2400">
                <a:solidFill>
                  <a:schemeClr val="dk1"/>
                </a:solidFill>
                <a:latin typeface="Calibri"/>
                <a:ea typeface="Calibri"/>
                <a:cs typeface="Calibri"/>
                <a:sym typeface="Calibri"/>
              </a:rPr>
              <a:t>Jainam Shah (18162121033)</a:t>
            </a:r>
            <a:endParaRPr/>
          </a:p>
          <a:p>
            <a:pPr marL="0" lvl="0" indent="0" algn="ctr" rtl="0">
              <a:spcBef>
                <a:spcPts val="480"/>
              </a:spcBef>
              <a:spcAft>
                <a:spcPts val="0"/>
              </a:spcAft>
              <a:buClr>
                <a:schemeClr val="dk1"/>
              </a:buClr>
              <a:buSzPts val="2400"/>
              <a:buNone/>
            </a:pPr>
            <a:r>
              <a:rPr lang="en-US" sz="2400">
                <a:solidFill>
                  <a:schemeClr val="dk1"/>
                </a:solidFill>
                <a:latin typeface="Calibri"/>
                <a:ea typeface="Calibri"/>
                <a:cs typeface="Calibri"/>
                <a:sym typeface="Calibri"/>
              </a:rPr>
              <a:t>Het Patel (18162171018)</a:t>
            </a:r>
            <a:endParaRPr/>
          </a:p>
          <a:p>
            <a:pPr marL="0" lvl="0" indent="0" algn="ctr" rtl="0">
              <a:spcBef>
                <a:spcPts val="480"/>
              </a:spcBef>
              <a:spcAft>
                <a:spcPts val="0"/>
              </a:spcAft>
              <a:buClr>
                <a:schemeClr val="dk1"/>
              </a:buClr>
              <a:buSzPts val="2400"/>
              <a:buNone/>
            </a:pPr>
            <a:r>
              <a:rPr lang="en-US" sz="2400">
                <a:solidFill>
                  <a:schemeClr val="dk1"/>
                </a:solidFill>
                <a:latin typeface="Calibri"/>
                <a:ea typeface="Calibri"/>
                <a:cs typeface="Calibri"/>
                <a:sym typeface="Calibri"/>
              </a:rPr>
              <a:t>Harshvardhansinh Rahevar (18162101028)</a:t>
            </a:r>
            <a:endParaRPr/>
          </a:p>
          <a:p>
            <a:pPr marL="0" lvl="0" indent="0" algn="ctr" rtl="0">
              <a:spcBef>
                <a:spcPts val="480"/>
              </a:spcBef>
              <a:spcAft>
                <a:spcPts val="0"/>
              </a:spcAft>
              <a:buClr>
                <a:schemeClr val="dk1"/>
              </a:buClr>
              <a:buSzPts val="2400"/>
              <a:buNone/>
            </a:pPr>
            <a:r>
              <a:rPr lang="en-US" sz="2400">
                <a:solidFill>
                  <a:schemeClr val="dk1"/>
                </a:solidFill>
                <a:latin typeface="Calibri"/>
                <a:ea typeface="Calibri"/>
                <a:cs typeface="Calibri"/>
                <a:sym typeface="Calibri"/>
              </a:rPr>
              <a:t>Under the guidance of</a:t>
            </a:r>
            <a:endParaRPr/>
          </a:p>
          <a:p>
            <a:pPr marL="0" lvl="0" indent="0" algn="ctr" rtl="0">
              <a:spcBef>
                <a:spcPts val="480"/>
              </a:spcBef>
              <a:spcAft>
                <a:spcPts val="0"/>
              </a:spcAft>
              <a:buClr>
                <a:schemeClr val="dk1"/>
              </a:buClr>
              <a:buSzPts val="2400"/>
              <a:buNone/>
            </a:pPr>
            <a:r>
              <a:rPr lang="en-US" sz="2400">
                <a:solidFill>
                  <a:schemeClr val="dk1"/>
                </a:solidFill>
                <a:latin typeface="Calibri"/>
                <a:ea typeface="Calibri"/>
                <a:cs typeface="Calibri"/>
                <a:sym typeface="Calibri"/>
              </a:rPr>
              <a:t>Mr. Anoj Dixit</a:t>
            </a:r>
            <a:endParaRPr/>
          </a:p>
          <a:p>
            <a:pPr marL="0" lvl="0" indent="0" algn="ctr" rtl="0">
              <a:spcBef>
                <a:spcPts val="480"/>
              </a:spcBef>
              <a:spcAft>
                <a:spcPts val="0"/>
              </a:spcAft>
              <a:buClr>
                <a:schemeClr val="dk1"/>
              </a:buClr>
              <a:buSzPts val="2400"/>
              <a:buNone/>
            </a:pPr>
            <a:r>
              <a:rPr lang="en-US" sz="2400">
                <a:solidFill>
                  <a:schemeClr val="dk1"/>
                </a:solidFill>
                <a:latin typeface="Calibri"/>
                <a:ea typeface="Calibri"/>
                <a:cs typeface="Calibri"/>
                <a:sym typeface="Calibri"/>
              </a:rPr>
              <a:t>Institute of Computer Technology, Ganpat University</a:t>
            </a:r>
            <a:endParaRPr/>
          </a:p>
          <a:p>
            <a:pPr marL="0" lvl="0" indent="0" algn="ctr" rtl="0">
              <a:spcBef>
                <a:spcPts val="480"/>
              </a:spcBef>
              <a:spcAft>
                <a:spcPts val="0"/>
              </a:spcAft>
              <a:buClr>
                <a:schemeClr val="dk1"/>
              </a:buClr>
              <a:buSzPts val="2400"/>
              <a:buNone/>
            </a:pPr>
            <a:r>
              <a:rPr lang="en-US" sz="2400">
                <a:solidFill>
                  <a:schemeClr val="dk1"/>
                </a:solidFill>
                <a:latin typeface="Calibri"/>
                <a:ea typeface="Calibri"/>
                <a:cs typeface="Calibri"/>
                <a:sym typeface="Calibri"/>
              </a:rPr>
              <a:t>Date: 27 December 2021</a:t>
            </a:r>
            <a:endParaRPr/>
          </a:p>
          <a:p>
            <a:pPr marL="0" lvl="0" indent="0" algn="ctr" rtl="0">
              <a:spcBef>
                <a:spcPts val="560"/>
              </a:spcBef>
              <a:spcAft>
                <a:spcPts val="0"/>
              </a:spcAft>
              <a:buClr>
                <a:srgbClr val="888888"/>
              </a:buClr>
              <a:buSzPts val="2800"/>
              <a:buNone/>
            </a:pPr>
            <a:endParaRPr sz="2800">
              <a:solidFill>
                <a:schemeClr val="dk1"/>
              </a:solidFill>
              <a:latin typeface="Calibri"/>
              <a:ea typeface="Calibri"/>
              <a:cs typeface="Calibri"/>
              <a:sym typeface="Calibri"/>
            </a:endParaRPr>
          </a:p>
          <a:p>
            <a:pPr marL="0" lvl="0" indent="0" algn="ctr" rtl="0">
              <a:spcBef>
                <a:spcPts val="560"/>
              </a:spcBef>
              <a:spcAft>
                <a:spcPts val="0"/>
              </a:spcAft>
              <a:buClr>
                <a:srgbClr val="888888"/>
              </a:buClr>
              <a:buSzPts val="2800"/>
              <a:buNone/>
            </a:pPr>
            <a:endParaRPr sz="2800" b="1">
              <a:solidFill>
                <a:schemeClr val="dk1"/>
              </a:solidFill>
              <a:latin typeface="Calibri"/>
              <a:ea typeface="Calibri"/>
              <a:cs typeface="Calibri"/>
              <a:sym typeface="Calibri"/>
            </a:endParaRPr>
          </a:p>
        </p:txBody>
      </p:sp>
      <p:pic>
        <p:nvPicPr>
          <p:cNvPr id="90" name="Google Shape;90;p13" descr="ICT NEW LOGO.jpg"/>
          <p:cNvPicPr preferRelativeResize="0"/>
          <p:nvPr/>
        </p:nvPicPr>
        <p:blipFill rotWithShape="1">
          <a:blip r:embed="rId3">
            <a:alphaModFix/>
          </a:blip>
          <a:srcRect/>
          <a:stretch/>
        </p:blipFill>
        <p:spPr>
          <a:xfrm>
            <a:off x="8948056" y="1"/>
            <a:ext cx="3243943" cy="84164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Recommended Tools &amp; Technologies</a:t>
            </a:r>
            <a:endParaRPr/>
          </a:p>
        </p:txBody>
      </p:sp>
      <p:sp>
        <p:nvSpPr>
          <p:cNvPr id="152" name="Google Shape;152;p21"/>
          <p:cNvSpPr txBox="1">
            <a:spLocks noGrp="1"/>
          </p:cNvSpPr>
          <p:nvPr>
            <p:ph type="body" idx="1"/>
          </p:nvPr>
        </p:nvSpPr>
        <p:spPr>
          <a:xfrm>
            <a:off x="217800" y="1623953"/>
            <a:ext cx="7213500" cy="45261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AWS</a:t>
            </a:r>
            <a:endParaRPr dirty="0"/>
          </a:p>
          <a:p>
            <a:pPr marL="342900" lvl="0" indent="-342900" algn="l" rtl="0">
              <a:spcBef>
                <a:spcPts val="640"/>
              </a:spcBef>
              <a:spcAft>
                <a:spcPts val="0"/>
              </a:spcAft>
              <a:buClr>
                <a:schemeClr val="dk1"/>
              </a:buClr>
              <a:buSzPts val="3200"/>
              <a:buChar char="•"/>
            </a:pPr>
            <a:r>
              <a:rPr lang="en-US" dirty="0"/>
              <a:t>NIST Cybersecurity Framework</a:t>
            </a:r>
            <a:endParaRPr dirty="0"/>
          </a:p>
          <a:p>
            <a:pPr marL="342900" lvl="0" indent="-342900" algn="l" rtl="0">
              <a:spcBef>
                <a:spcPts val="640"/>
              </a:spcBef>
              <a:spcAft>
                <a:spcPts val="0"/>
              </a:spcAft>
              <a:buClr>
                <a:schemeClr val="dk1"/>
              </a:buClr>
              <a:buSzPts val="3200"/>
              <a:buChar char="•"/>
            </a:pPr>
            <a:r>
              <a:rPr lang="en-US" dirty="0"/>
              <a:t>MITRE ATT&amp;CK cloud framework.</a:t>
            </a:r>
            <a:endParaRPr dirty="0"/>
          </a:p>
          <a:p>
            <a:pPr marL="342900" lvl="0" indent="-342900" algn="l" rtl="0">
              <a:spcBef>
                <a:spcPts val="640"/>
              </a:spcBef>
              <a:spcAft>
                <a:spcPts val="0"/>
              </a:spcAft>
              <a:buClr>
                <a:schemeClr val="dk1"/>
              </a:buClr>
              <a:buSzPts val="3200"/>
              <a:buChar char="•"/>
            </a:pPr>
            <a:r>
              <a:rPr lang="en-US" dirty="0"/>
              <a:t>ManageEngine log360</a:t>
            </a:r>
          </a:p>
          <a:p>
            <a:pPr marL="342900" lvl="0" indent="-342900" algn="l" rtl="0">
              <a:spcBef>
                <a:spcPts val="640"/>
              </a:spcBef>
              <a:spcAft>
                <a:spcPts val="0"/>
              </a:spcAft>
              <a:buClr>
                <a:schemeClr val="dk1"/>
              </a:buClr>
              <a:buSzPts val="3200"/>
              <a:buChar char="•"/>
            </a:pPr>
            <a:r>
              <a:rPr lang="en-US" dirty="0" err="1"/>
              <a:t>Wazuh</a:t>
            </a:r>
            <a:endParaRPr dirty="0"/>
          </a:p>
          <a:p>
            <a:pPr marL="342900" lvl="0" indent="-342900" algn="l" rtl="0">
              <a:spcBef>
                <a:spcPts val="640"/>
              </a:spcBef>
              <a:spcAft>
                <a:spcPts val="0"/>
              </a:spcAft>
              <a:buClr>
                <a:schemeClr val="dk1"/>
              </a:buClr>
              <a:buSzPts val="3200"/>
              <a:buChar char="•"/>
            </a:pPr>
            <a:r>
              <a:rPr lang="en-US" dirty="0"/>
              <a:t>SIFT</a:t>
            </a:r>
            <a:endParaRPr dirty="0"/>
          </a:p>
          <a:p>
            <a:pPr marL="342900" lvl="0" indent="-342900" algn="l" rtl="0">
              <a:spcBef>
                <a:spcPts val="640"/>
              </a:spcBef>
              <a:spcAft>
                <a:spcPts val="0"/>
              </a:spcAft>
              <a:buClr>
                <a:schemeClr val="dk1"/>
              </a:buClr>
              <a:buSzPts val="3200"/>
              <a:buChar char="•"/>
            </a:pPr>
            <a:r>
              <a:rPr lang="en-US" dirty="0"/>
              <a:t>EDR/Antivirus Tool</a:t>
            </a:r>
            <a:endParaRPr dirty="0"/>
          </a:p>
        </p:txBody>
      </p:sp>
      <p:sp>
        <p:nvSpPr>
          <p:cNvPr id="153" name="Google Shape;153;p2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12/25/2021</a:t>
            </a:r>
            <a:endParaRPr/>
          </a:p>
        </p:txBody>
      </p:sp>
      <p:sp>
        <p:nvSpPr>
          <p:cNvPr id="154" name="Google Shape;154;p2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
        <p:nvSpPr>
          <p:cNvPr id="155" name="Google Shape;155;p21"/>
          <p:cNvSpPr txBox="1">
            <a:spLocks noGrp="1"/>
          </p:cNvSpPr>
          <p:nvPr>
            <p:ph type="body" idx="2"/>
          </p:nvPr>
        </p:nvSpPr>
        <p:spPr>
          <a:xfrm>
            <a:off x="6255750" y="1623953"/>
            <a:ext cx="7213500" cy="4526100"/>
          </a:xfrm>
          <a:prstGeom prst="rect">
            <a:avLst/>
          </a:prstGeom>
        </p:spPr>
        <p:txBody>
          <a:bodyPr spcFirstLastPara="1" wrap="square" lIns="91425" tIns="45700" rIns="91425" bIns="45700" anchor="t" anchorCtr="0">
            <a:normAutofit/>
          </a:bodyPr>
          <a:lstStyle/>
          <a:p>
            <a:pPr marL="457200" lvl="0" indent="-406400" algn="l" rtl="0">
              <a:spcBef>
                <a:spcPts val="560"/>
              </a:spcBef>
              <a:spcAft>
                <a:spcPts val="0"/>
              </a:spcAft>
              <a:buSzPts val="2800"/>
              <a:buChar char="•"/>
            </a:pPr>
            <a:r>
              <a:rPr lang="en-US" dirty="0"/>
              <a:t>FORST</a:t>
            </a:r>
            <a:endParaRPr dirty="0"/>
          </a:p>
          <a:p>
            <a:pPr marL="457200" lvl="0" indent="-406400" algn="l" rtl="0">
              <a:spcBef>
                <a:spcPts val="0"/>
              </a:spcBef>
              <a:spcAft>
                <a:spcPts val="0"/>
              </a:spcAft>
              <a:buSzPts val="2800"/>
              <a:buChar char="•"/>
            </a:pPr>
            <a:r>
              <a:rPr lang="en-US" dirty="0"/>
              <a:t>UFED Cloud Analyzer</a:t>
            </a:r>
            <a:endParaRPr dirty="0"/>
          </a:p>
          <a:p>
            <a:pPr marL="457200" lvl="0" indent="-406400" algn="l" rtl="0">
              <a:spcBef>
                <a:spcPts val="0"/>
              </a:spcBef>
              <a:spcAft>
                <a:spcPts val="0"/>
              </a:spcAft>
              <a:buSzPts val="2800"/>
              <a:buChar char="•"/>
            </a:pPr>
            <a:r>
              <a:rPr lang="en-US" dirty="0"/>
              <a:t>Paraben Suite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3B780-29C1-49E6-A087-59BDF7BE4F4F}"/>
              </a:ext>
            </a:extLst>
          </p:cNvPr>
          <p:cNvSpPr>
            <a:spLocks noGrp="1"/>
          </p:cNvSpPr>
          <p:nvPr>
            <p:ph type="title"/>
          </p:nvPr>
        </p:nvSpPr>
        <p:spPr/>
        <p:txBody>
          <a:bodyPr/>
          <a:lstStyle/>
          <a:p>
            <a:r>
              <a:rPr lang="en-US" dirty="0"/>
              <a:t>Stakeholders</a:t>
            </a:r>
            <a:endParaRPr lang="en-IN" dirty="0"/>
          </a:p>
        </p:txBody>
      </p:sp>
      <p:sp>
        <p:nvSpPr>
          <p:cNvPr id="3" name="Text Placeholder 2">
            <a:extLst>
              <a:ext uri="{FF2B5EF4-FFF2-40B4-BE49-F238E27FC236}">
                <a16:creationId xmlns:a16="http://schemas.microsoft.com/office/drawing/2014/main" id="{4230A88B-2FC8-4FC6-927D-D2744064EDB2}"/>
              </a:ext>
            </a:extLst>
          </p:cNvPr>
          <p:cNvSpPr>
            <a:spLocks noGrp="1"/>
          </p:cNvSpPr>
          <p:nvPr>
            <p:ph type="body" idx="1"/>
          </p:nvPr>
        </p:nvSpPr>
        <p:spPr/>
        <p:txBody>
          <a:bodyPr/>
          <a:lstStyle/>
          <a:p>
            <a:pPr marL="628650" indent="-514350">
              <a:buFont typeface="+mj-lt"/>
              <a:buAutoNum type="arabicPeriod"/>
            </a:pPr>
            <a:r>
              <a:rPr lang="en-US" dirty="0"/>
              <a:t>Client cloud (customer) – Someone who stores his/her data on cloud.</a:t>
            </a:r>
            <a:endParaRPr lang="en-IN" dirty="0"/>
          </a:p>
          <a:p>
            <a:pPr marL="628650" indent="-514350">
              <a:buFont typeface="+mj-lt"/>
              <a:buAutoNum type="arabicPeriod"/>
            </a:pPr>
            <a:r>
              <a:rPr lang="en-US" dirty="0"/>
              <a:t>Attacker – Tries to attack the cloud services in order to perform data breach.</a:t>
            </a:r>
            <a:endParaRPr lang="en-IN" dirty="0"/>
          </a:p>
          <a:p>
            <a:pPr marL="628650" indent="-514350">
              <a:buFont typeface="+mj-lt"/>
              <a:buAutoNum type="arabicPeriod"/>
            </a:pPr>
            <a:r>
              <a:rPr lang="en-US" dirty="0"/>
              <a:t>Attack Analyzer - once attack is done on client cloud the attack analyzer will analyze the attack behavior pattern and perform cloud forensics and analysis etc.</a:t>
            </a:r>
            <a:endParaRPr lang="en-IN" dirty="0"/>
          </a:p>
          <a:p>
            <a:pPr marL="114300" indent="0">
              <a:buNone/>
            </a:pPr>
            <a:endParaRPr lang="en-IN" dirty="0"/>
          </a:p>
        </p:txBody>
      </p:sp>
      <p:sp>
        <p:nvSpPr>
          <p:cNvPr id="4" name="Slide Number Placeholder 3">
            <a:extLst>
              <a:ext uri="{FF2B5EF4-FFF2-40B4-BE49-F238E27FC236}">
                <a16:creationId xmlns:a16="http://schemas.microsoft.com/office/drawing/2014/main" id="{202C9DB3-2BB0-47BA-AB24-A178425F26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2782184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Doubts/Query</a:t>
            </a:r>
            <a:endParaRPr/>
          </a:p>
        </p:txBody>
      </p:sp>
      <p:sp>
        <p:nvSpPr>
          <p:cNvPr id="161" name="Google Shape;161;p22"/>
          <p:cNvSpPr txBox="1">
            <a:spLocks noGrp="1"/>
          </p:cNvSpPr>
          <p:nvPr>
            <p:ph type="body" idx="1"/>
          </p:nvPr>
        </p:nvSpPr>
        <p:spPr>
          <a:xfrm>
            <a:off x="609600" y="1600203"/>
            <a:ext cx="109728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Which Framework should we use ?</a:t>
            </a:r>
            <a:endParaRPr dirty="0"/>
          </a:p>
          <a:p>
            <a:pPr marL="342900" lvl="0" indent="-342900" algn="l" rtl="0">
              <a:spcBef>
                <a:spcPts val="640"/>
              </a:spcBef>
              <a:spcAft>
                <a:spcPts val="0"/>
              </a:spcAft>
              <a:buClr>
                <a:schemeClr val="dk1"/>
              </a:buClr>
              <a:buSzPts val="3200"/>
              <a:buChar char="•"/>
            </a:pPr>
            <a:r>
              <a:rPr lang="en-US" dirty="0"/>
              <a:t>On which dataset we could built malware detection algorithm?</a:t>
            </a:r>
            <a:endParaRPr dirty="0"/>
          </a:p>
          <a:p>
            <a:pPr marL="342900" lvl="0" indent="-342900" algn="l" rtl="0">
              <a:spcBef>
                <a:spcPts val="640"/>
              </a:spcBef>
              <a:spcAft>
                <a:spcPts val="0"/>
              </a:spcAft>
              <a:buClr>
                <a:schemeClr val="dk1"/>
              </a:buClr>
              <a:buSzPts val="3200"/>
              <a:buChar char="•"/>
            </a:pPr>
            <a:r>
              <a:rPr lang="en-US" dirty="0"/>
              <a:t>Can you recommend any tools for analysis?</a:t>
            </a:r>
            <a:endParaRPr dirty="0"/>
          </a:p>
          <a:p>
            <a:pPr marL="0" lvl="0" indent="0" algn="l" rtl="0">
              <a:spcBef>
                <a:spcPts val="640"/>
              </a:spcBef>
              <a:spcAft>
                <a:spcPts val="0"/>
              </a:spcAft>
              <a:buClr>
                <a:schemeClr val="dk1"/>
              </a:buClr>
              <a:buSzPts val="3200"/>
              <a:buNone/>
            </a:pPr>
            <a:endParaRPr dirty="0"/>
          </a:p>
        </p:txBody>
      </p:sp>
      <p:sp>
        <p:nvSpPr>
          <p:cNvPr id="162" name="Google Shape;162;p2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12/25/2021</a:t>
            </a:r>
            <a:endParaRPr/>
          </a:p>
        </p:txBody>
      </p:sp>
      <p:sp>
        <p:nvSpPr>
          <p:cNvPr id="163" name="Google Shape;163;p2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References</a:t>
            </a:r>
            <a:endParaRPr/>
          </a:p>
        </p:txBody>
      </p:sp>
      <p:sp>
        <p:nvSpPr>
          <p:cNvPr id="169" name="Google Shape;169;p23"/>
          <p:cNvSpPr txBox="1">
            <a:spLocks noGrp="1"/>
          </p:cNvSpPr>
          <p:nvPr>
            <p:ph type="body" idx="1"/>
          </p:nvPr>
        </p:nvSpPr>
        <p:spPr>
          <a:xfrm>
            <a:off x="609600" y="1600203"/>
            <a:ext cx="109728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dirty="0"/>
              <a:t>[1] </a:t>
            </a:r>
            <a:r>
              <a:rPr lang="en-US" u="sng" dirty="0">
                <a:solidFill>
                  <a:schemeClr val="hlink"/>
                </a:solidFill>
                <a:hlinkClick r:id="rId3"/>
              </a:rPr>
              <a:t>https://towardsdatascience.com/malware-detection-using-deep-learning-6c95dd235432</a:t>
            </a:r>
            <a:endParaRPr dirty="0"/>
          </a:p>
          <a:p>
            <a:pPr marL="0" lvl="0" indent="0" algn="l" rtl="0">
              <a:spcBef>
                <a:spcPts val="640"/>
              </a:spcBef>
              <a:spcAft>
                <a:spcPts val="0"/>
              </a:spcAft>
              <a:buClr>
                <a:schemeClr val="dk1"/>
              </a:buClr>
              <a:buSzPts val="3200"/>
              <a:buNone/>
            </a:pPr>
            <a:r>
              <a:rPr lang="en-US" dirty="0"/>
              <a:t>[2] </a:t>
            </a:r>
            <a:r>
              <a:rPr lang="en-US" u="sng" dirty="0">
                <a:solidFill>
                  <a:schemeClr val="hlink"/>
                </a:solidFill>
                <a:hlinkClick r:id="rId4"/>
              </a:rPr>
              <a:t>www.youtube.com</a:t>
            </a:r>
            <a:endParaRPr dirty="0"/>
          </a:p>
          <a:p>
            <a:pPr marL="0" lvl="0" indent="0" algn="l" rtl="0">
              <a:spcBef>
                <a:spcPts val="640"/>
              </a:spcBef>
              <a:spcAft>
                <a:spcPts val="0"/>
              </a:spcAft>
              <a:buClr>
                <a:schemeClr val="dk1"/>
              </a:buClr>
              <a:buSzPts val="3200"/>
              <a:buNone/>
            </a:pPr>
            <a:r>
              <a:rPr lang="en-US" dirty="0"/>
              <a:t>[3] Malware Detection in Cloud Computing Infrastructures By Michael R. Watson, Noor-ul-Hassan Shirazi</a:t>
            </a:r>
            <a:endParaRPr dirty="0"/>
          </a:p>
          <a:p>
            <a:pPr marL="0" lvl="0" indent="0" algn="l" rtl="0">
              <a:spcBef>
                <a:spcPts val="640"/>
              </a:spcBef>
              <a:spcAft>
                <a:spcPts val="0"/>
              </a:spcAft>
              <a:buClr>
                <a:schemeClr val="dk1"/>
              </a:buClr>
              <a:buSzPts val="3200"/>
              <a:buNone/>
            </a:pPr>
            <a:r>
              <a:rPr lang="en-US"/>
              <a:t>[4]</a:t>
            </a:r>
            <a:r>
              <a:rPr lang="en-US" u="sng">
                <a:solidFill>
                  <a:schemeClr val="hlink"/>
                </a:solidFill>
                <a:hlinkClick r:id="rId5"/>
              </a:rPr>
              <a:t>https://www.researchgate.net/publication/304452598_Comparitive_Study_of_Cloud_Forensics_Tools</a:t>
            </a:r>
            <a:r>
              <a:rPr lang="en-US"/>
              <a:t> </a:t>
            </a:r>
            <a:endParaRPr/>
          </a:p>
        </p:txBody>
      </p:sp>
      <p:sp>
        <p:nvSpPr>
          <p:cNvPr id="170" name="Google Shape;170;p2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12/25/2021</a:t>
            </a:r>
            <a:endParaRPr/>
          </a:p>
        </p:txBody>
      </p:sp>
      <p:sp>
        <p:nvSpPr>
          <p:cNvPr id="171" name="Google Shape;171;p2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77" name="Google Shape;177;p24"/>
          <p:cNvSpPr txBox="1">
            <a:spLocks noGrp="1"/>
          </p:cNvSpPr>
          <p:nvPr>
            <p:ph type="body" idx="1"/>
          </p:nvPr>
        </p:nvSpPr>
        <p:spPr>
          <a:xfrm>
            <a:off x="648788" y="2429691"/>
            <a:ext cx="10972800" cy="2181183"/>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ctr" rtl="0">
              <a:spcBef>
                <a:spcPts val="0"/>
              </a:spcBef>
              <a:spcAft>
                <a:spcPts val="0"/>
              </a:spcAft>
              <a:buClr>
                <a:schemeClr val="dk1"/>
              </a:buClr>
              <a:buSzPct val="100000"/>
              <a:buNone/>
            </a:pPr>
            <a:endParaRPr sz="11500">
              <a:latin typeface="Calibri"/>
              <a:ea typeface="Calibri"/>
              <a:cs typeface="Calibri"/>
              <a:sym typeface="Calibri"/>
            </a:endParaRPr>
          </a:p>
          <a:p>
            <a:pPr marL="342900" lvl="0" indent="-342900" algn="ctr" rtl="0">
              <a:spcBef>
                <a:spcPts val="1437"/>
              </a:spcBef>
              <a:spcAft>
                <a:spcPts val="0"/>
              </a:spcAft>
              <a:buClr>
                <a:schemeClr val="dk1"/>
              </a:buClr>
              <a:buSzPct val="100000"/>
              <a:buNone/>
            </a:pPr>
            <a:r>
              <a:rPr lang="en-US" sz="11500">
                <a:latin typeface="Calibri"/>
                <a:ea typeface="Calibri"/>
                <a:cs typeface="Calibri"/>
                <a:sym typeface="Calibri"/>
              </a:rPr>
              <a:t>Thank You !!</a:t>
            </a:r>
            <a:endParaRPr>
              <a:latin typeface="Calibri"/>
              <a:ea typeface="Calibri"/>
              <a:cs typeface="Calibri"/>
              <a:sym typeface="Calibri"/>
            </a:endParaRPr>
          </a:p>
        </p:txBody>
      </p:sp>
      <p:sp>
        <p:nvSpPr>
          <p:cNvPr id="178" name="Google Shape;178;p2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12/25/2021</a:t>
            </a:r>
            <a:endParaRPr/>
          </a:p>
        </p:txBody>
      </p:sp>
      <p:sp>
        <p:nvSpPr>
          <p:cNvPr id="179" name="Google Shape;179;p2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609600" y="0"/>
            <a:ext cx="10972800" cy="783771"/>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Table of Contents</a:t>
            </a:r>
            <a:endParaRPr/>
          </a:p>
        </p:txBody>
      </p:sp>
      <p:sp>
        <p:nvSpPr>
          <p:cNvPr id="96" name="Google Shape;96;p14"/>
          <p:cNvSpPr txBox="1">
            <a:spLocks noGrp="1"/>
          </p:cNvSpPr>
          <p:nvPr>
            <p:ph type="body" idx="1"/>
          </p:nvPr>
        </p:nvSpPr>
        <p:spPr>
          <a:xfrm>
            <a:off x="635726" y="751117"/>
            <a:ext cx="10972800" cy="545374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500"/>
              <a:buChar char="•"/>
            </a:pPr>
            <a:r>
              <a:rPr lang="en-US" sz="2500" dirty="0"/>
              <a:t>Problem Statement</a:t>
            </a:r>
            <a:endParaRPr dirty="0"/>
          </a:p>
          <a:p>
            <a:pPr marL="742950" lvl="1" indent="-285750" algn="l" rtl="0">
              <a:spcBef>
                <a:spcPts val="420"/>
              </a:spcBef>
              <a:spcAft>
                <a:spcPts val="0"/>
              </a:spcAft>
              <a:buClr>
                <a:schemeClr val="dk1"/>
              </a:buClr>
              <a:buSzPts val="2100"/>
              <a:buChar char="–"/>
            </a:pPr>
            <a:r>
              <a:rPr lang="en-US" sz="2100" dirty="0"/>
              <a:t>Scope </a:t>
            </a:r>
            <a:endParaRPr dirty="0"/>
          </a:p>
          <a:p>
            <a:pPr marL="742950" lvl="1" indent="-285750" algn="l" rtl="0">
              <a:spcBef>
                <a:spcPts val="420"/>
              </a:spcBef>
              <a:spcAft>
                <a:spcPts val="0"/>
              </a:spcAft>
              <a:buClr>
                <a:schemeClr val="dk1"/>
              </a:buClr>
              <a:buSzPts val="2100"/>
              <a:buChar char="–"/>
            </a:pPr>
            <a:r>
              <a:rPr lang="en-US" sz="2100" dirty="0"/>
              <a:t>Goals / Objectives </a:t>
            </a:r>
            <a:endParaRPr dirty="0"/>
          </a:p>
          <a:p>
            <a:pPr marL="342900" lvl="0" indent="-342900" algn="l" rtl="0">
              <a:spcBef>
                <a:spcPts val="500"/>
              </a:spcBef>
              <a:spcAft>
                <a:spcPts val="0"/>
              </a:spcAft>
              <a:buClr>
                <a:schemeClr val="dk1"/>
              </a:buClr>
              <a:buSzPts val="2500"/>
              <a:buChar char="•"/>
            </a:pPr>
            <a:r>
              <a:rPr lang="en-US" sz="2500" dirty="0"/>
              <a:t>Background</a:t>
            </a:r>
            <a:endParaRPr dirty="0"/>
          </a:p>
          <a:p>
            <a:pPr marL="342900" lvl="0" indent="-342900" algn="l" rtl="0">
              <a:spcBef>
                <a:spcPts val="500"/>
              </a:spcBef>
              <a:spcAft>
                <a:spcPts val="0"/>
              </a:spcAft>
              <a:buClr>
                <a:schemeClr val="dk1"/>
              </a:buClr>
              <a:buSzPts val="2500"/>
              <a:buChar char="•"/>
            </a:pPr>
            <a:r>
              <a:rPr lang="en-US" sz="2500" dirty="0"/>
              <a:t>Feasibility Study</a:t>
            </a:r>
          </a:p>
          <a:p>
            <a:pPr marL="342900" lvl="0" indent="-342900" algn="l" rtl="0">
              <a:spcBef>
                <a:spcPts val="500"/>
              </a:spcBef>
              <a:spcAft>
                <a:spcPts val="0"/>
              </a:spcAft>
              <a:buClr>
                <a:schemeClr val="dk1"/>
              </a:buClr>
              <a:buSzPts val="2500"/>
              <a:buChar char="•"/>
            </a:pPr>
            <a:r>
              <a:rPr lang="en-US" sz="2500" dirty="0"/>
              <a:t>Prototype</a:t>
            </a:r>
            <a:endParaRPr dirty="0"/>
          </a:p>
          <a:p>
            <a:pPr marL="342900" lvl="0" indent="-342900" algn="l" rtl="0">
              <a:spcBef>
                <a:spcPts val="500"/>
              </a:spcBef>
              <a:spcAft>
                <a:spcPts val="0"/>
              </a:spcAft>
              <a:buClr>
                <a:schemeClr val="dk1"/>
              </a:buClr>
              <a:buSzPts val="2500"/>
              <a:buChar char="•"/>
            </a:pPr>
            <a:r>
              <a:rPr lang="en-US" sz="2500" dirty="0"/>
              <a:t>Recommended Approach</a:t>
            </a:r>
            <a:endParaRPr dirty="0"/>
          </a:p>
          <a:p>
            <a:pPr marL="342900" lvl="0" indent="-342900" algn="l" rtl="0">
              <a:spcBef>
                <a:spcPts val="500"/>
              </a:spcBef>
              <a:spcAft>
                <a:spcPts val="0"/>
              </a:spcAft>
              <a:buClr>
                <a:schemeClr val="dk1"/>
              </a:buClr>
              <a:buSzPts val="2500"/>
              <a:buChar char="•"/>
            </a:pPr>
            <a:r>
              <a:rPr lang="en-US" sz="2500" dirty="0"/>
              <a:t>Recommended Tools &amp; Technologies</a:t>
            </a:r>
          </a:p>
          <a:p>
            <a:pPr marL="342900" lvl="0" indent="-342900" algn="l" rtl="0">
              <a:spcBef>
                <a:spcPts val="500"/>
              </a:spcBef>
              <a:spcAft>
                <a:spcPts val="0"/>
              </a:spcAft>
              <a:buClr>
                <a:schemeClr val="dk1"/>
              </a:buClr>
              <a:buSzPts val="2500"/>
              <a:buChar char="•"/>
            </a:pPr>
            <a:r>
              <a:rPr lang="en-US" sz="2500" dirty="0"/>
              <a:t>Stakeholders</a:t>
            </a:r>
            <a:endParaRPr dirty="0"/>
          </a:p>
          <a:p>
            <a:pPr marL="342900" lvl="0" indent="-342900" algn="l" rtl="0">
              <a:spcBef>
                <a:spcPts val="500"/>
              </a:spcBef>
              <a:spcAft>
                <a:spcPts val="0"/>
              </a:spcAft>
              <a:buClr>
                <a:schemeClr val="dk1"/>
              </a:buClr>
              <a:buSzPts val="2500"/>
              <a:buChar char="•"/>
            </a:pPr>
            <a:r>
              <a:rPr lang="en-US" sz="2500" dirty="0"/>
              <a:t>Doubts / Query </a:t>
            </a:r>
            <a:endParaRPr dirty="0"/>
          </a:p>
          <a:p>
            <a:pPr marL="342900" lvl="0" indent="-184150" algn="l" rtl="0">
              <a:spcBef>
                <a:spcPts val="500"/>
              </a:spcBef>
              <a:spcAft>
                <a:spcPts val="0"/>
              </a:spcAft>
              <a:buClr>
                <a:schemeClr val="dk1"/>
              </a:buClr>
              <a:buSzPts val="2500"/>
              <a:buNone/>
            </a:pPr>
            <a:endParaRPr sz="2500" dirty="0"/>
          </a:p>
          <a:p>
            <a:pPr marL="342900" lvl="0" indent="-184150" algn="l" rtl="0">
              <a:spcBef>
                <a:spcPts val="500"/>
              </a:spcBef>
              <a:spcAft>
                <a:spcPts val="0"/>
              </a:spcAft>
              <a:buClr>
                <a:schemeClr val="dk1"/>
              </a:buClr>
              <a:buSzPts val="2500"/>
              <a:buNone/>
            </a:pPr>
            <a:endParaRPr sz="2500" dirty="0"/>
          </a:p>
        </p:txBody>
      </p:sp>
      <p:sp>
        <p:nvSpPr>
          <p:cNvPr id="97" name="Google Shape;97;p1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12/25/2021</a:t>
            </a:r>
            <a:endParaRPr/>
          </a:p>
        </p:txBody>
      </p:sp>
      <p:sp>
        <p:nvSpPr>
          <p:cNvPr id="98" name="Google Shape;98;p1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Problem Statement: Scope</a:t>
            </a:r>
            <a:endParaRPr/>
          </a:p>
        </p:txBody>
      </p:sp>
      <p:sp>
        <p:nvSpPr>
          <p:cNvPr id="104" name="Google Shape;104;p15"/>
          <p:cNvSpPr txBox="1">
            <a:spLocks noGrp="1"/>
          </p:cNvSpPr>
          <p:nvPr>
            <p:ph type="body" idx="1"/>
          </p:nvPr>
        </p:nvSpPr>
        <p:spPr>
          <a:xfrm>
            <a:off x="609600" y="1600203"/>
            <a:ext cx="109728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2400"/>
              <a:buChar char="•"/>
            </a:pPr>
            <a:r>
              <a:rPr lang="en-US" sz="2400"/>
              <a:t>Cloud computing has been adopted very rapidly by organizations with different businesses and sizes, the use of cloud services is rising at an unparalleled rate these days especially IaaS services as cloud providers offer more powerful resources with flexible offerings and models.</a:t>
            </a:r>
            <a:endParaRPr/>
          </a:p>
          <a:p>
            <a:pPr marL="342900" lvl="0" indent="-190500" algn="l" rtl="0">
              <a:spcBef>
                <a:spcPts val="480"/>
              </a:spcBef>
              <a:spcAft>
                <a:spcPts val="0"/>
              </a:spcAft>
              <a:buClr>
                <a:schemeClr val="dk1"/>
              </a:buClr>
              <a:buSzPts val="2400"/>
              <a:buNone/>
            </a:pPr>
            <a:endParaRPr sz="2400"/>
          </a:p>
          <a:p>
            <a:pPr marL="342900" lvl="0" indent="-342900" algn="l" rtl="0">
              <a:spcBef>
                <a:spcPts val="480"/>
              </a:spcBef>
              <a:spcAft>
                <a:spcPts val="0"/>
              </a:spcAft>
              <a:buClr>
                <a:schemeClr val="dk1"/>
              </a:buClr>
              <a:buSzPts val="2400"/>
              <a:buChar char="•"/>
            </a:pPr>
            <a:r>
              <a:rPr lang="en-US" sz="2400"/>
              <a:t>This rapid adoption opens new surface attacks to the organizations that attackers abuse with their malware to take advantage of these powerful resources and the valuable data that exist on them.</a:t>
            </a:r>
            <a:endParaRPr/>
          </a:p>
          <a:p>
            <a:pPr marL="0" lvl="0" indent="0" algn="l" rtl="0">
              <a:spcBef>
                <a:spcPts val="480"/>
              </a:spcBef>
              <a:spcAft>
                <a:spcPts val="0"/>
              </a:spcAft>
              <a:buClr>
                <a:schemeClr val="dk1"/>
              </a:buClr>
              <a:buSzPts val="2400"/>
              <a:buNone/>
            </a:pPr>
            <a:endParaRPr sz="2400"/>
          </a:p>
          <a:p>
            <a:pPr marL="342900" lvl="0" indent="-342900" algn="l" rtl="0">
              <a:spcBef>
                <a:spcPts val="480"/>
              </a:spcBef>
              <a:spcAft>
                <a:spcPts val="0"/>
              </a:spcAft>
              <a:buClr>
                <a:schemeClr val="dk1"/>
              </a:buClr>
              <a:buSzPts val="2400"/>
              <a:buChar char="•"/>
            </a:pPr>
            <a:r>
              <a:rPr lang="en-US" sz="2400"/>
              <a:t>Therefore for organizations to well defend against malware attacks they need to have full visibility not only on their data centers but also on their resources hosted on the cloud and don't take their security for granted. </a:t>
            </a:r>
            <a:endParaRPr sz="2400"/>
          </a:p>
        </p:txBody>
      </p:sp>
      <p:sp>
        <p:nvSpPr>
          <p:cNvPr id="105" name="Google Shape;105;p1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12/25/2021</a:t>
            </a:r>
            <a:endParaRPr/>
          </a:p>
        </p:txBody>
      </p:sp>
      <p:sp>
        <p:nvSpPr>
          <p:cNvPr id="106" name="Google Shape;106;p1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Problem Statement: Objectives</a:t>
            </a:r>
            <a:endParaRPr/>
          </a:p>
        </p:txBody>
      </p:sp>
      <p:sp>
        <p:nvSpPr>
          <p:cNvPr id="112" name="Google Shape;112;p16"/>
          <p:cNvSpPr txBox="1">
            <a:spLocks noGrp="1"/>
          </p:cNvSpPr>
          <p:nvPr>
            <p:ph type="body" idx="1"/>
          </p:nvPr>
        </p:nvSpPr>
        <p:spPr>
          <a:xfrm>
            <a:off x="609600" y="1600203"/>
            <a:ext cx="109728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dirty="0"/>
              <a:t>The main objectives of this project are as follows: -</a:t>
            </a:r>
          </a:p>
          <a:p>
            <a:pPr marL="0" lvl="0" indent="0" algn="l" rtl="0">
              <a:spcBef>
                <a:spcPts val="0"/>
              </a:spcBef>
              <a:spcAft>
                <a:spcPts val="0"/>
              </a:spcAft>
              <a:buClr>
                <a:schemeClr val="dk1"/>
              </a:buClr>
              <a:buSzPts val="2400"/>
              <a:buNone/>
            </a:pPr>
            <a:endParaRPr lang="en-US" sz="2400" dirty="0"/>
          </a:p>
          <a:p>
            <a:pPr marL="342900" lvl="0" indent="-342900" algn="l" rtl="0">
              <a:spcBef>
                <a:spcPts val="0"/>
              </a:spcBef>
              <a:spcAft>
                <a:spcPts val="0"/>
              </a:spcAft>
              <a:buClr>
                <a:schemeClr val="dk1"/>
              </a:buClr>
              <a:buSzPts val="2400"/>
              <a:buChar char="•"/>
            </a:pPr>
            <a:r>
              <a:rPr lang="en-US" sz="2400" dirty="0"/>
              <a:t>It aims to provide the best approaches to achieve continuous monitoring of malware attacks on the cloud along with their phases (before, during, and after).</a:t>
            </a:r>
            <a:endParaRPr sz="2000" dirty="0"/>
          </a:p>
          <a:p>
            <a:pPr marL="342900" lvl="0" indent="-342900" algn="l" rtl="0">
              <a:spcBef>
                <a:spcPts val="480"/>
              </a:spcBef>
              <a:spcAft>
                <a:spcPts val="0"/>
              </a:spcAft>
              <a:buClr>
                <a:schemeClr val="dk1"/>
              </a:buClr>
              <a:buSzPts val="2400"/>
              <a:buChar char="•"/>
            </a:pPr>
            <a:r>
              <a:rPr lang="en-US" sz="2400" dirty="0"/>
              <a:t>Logging and forensics techniques have always been the cornerstone of achieving continuous monitoring and detection of malware attacks on-premises.</a:t>
            </a:r>
            <a:endParaRPr sz="2400" dirty="0"/>
          </a:p>
          <a:p>
            <a:pPr marL="342900" lvl="0" indent="-342900" algn="l" rtl="0">
              <a:spcBef>
                <a:spcPts val="480"/>
              </a:spcBef>
              <a:spcAft>
                <a:spcPts val="0"/>
              </a:spcAft>
              <a:buClr>
                <a:schemeClr val="dk1"/>
              </a:buClr>
              <a:buSzPts val="2400"/>
              <a:buChar char="•"/>
            </a:pPr>
            <a:r>
              <a:rPr lang="en-US" sz="2400" dirty="0"/>
              <a:t>To adopt the best methods to bring loggings and forensics to the cloud and integrate them with on-premises visibility.</a:t>
            </a:r>
          </a:p>
          <a:p>
            <a:pPr marL="342900" lvl="0" indent="-342900" algn="l" rtl="0">
              <a:spcBef>
                <a:spcPts val="480"/>
              </a:spcBef>
              <a:spcAft>
                <a:spcPts val="0"/>
              </a:spcAft>
              <a:buClr>
                <a:schemeClr val="dk1"/>
              </a:buClr>
              <a:buSzPts val="2400"/>
              <a:buChar char="•"/>
            </a:pPr>
            <a:r>
              <a:rPr lang="en-US" sz="2400" dirty="0"/>
              <a:t>Achieving the full monitoring over the whole security posture of the organization assets whether they are on-premises or on the cloud.</a:t>
            </a:r>
            <a:endParaRPr sz="2400" dirty="0"/>
          </a:p>
        </p:txBody>
      </p:sp>
      <p:sp>
        <p:nvSpPr>
          <p:cNvPr id="113" name="Google Shape;113;p1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12/25/2021</a:t>
            </a:r>
            <a:endParaRPr/>
          </a:p>
        </p:txBody>
      </p:sp>
      <p:sp>
        <p:nvSpPr>
          <p:cNvPr id="114" name="Google Shape;114;p1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Background</a:t>
            </a:r>
            <a:endParaRPr/>
          </a:p>
        </p:txBody>
      </p:sp>
      <p:sp>
        <p:nvSpPr>
          <p:cNvPr id="120" name="Google Shape;120;p17"/>
          <p:cNvSpPr txBox="1">
            <a:spLocks noGrp="1"/>
          </p:cNvSpPr>
          <p:nvPr>
            <p:ph type="body" idx="1"/>
          </p:nvPr>
        </p:nvSpPr>
        <p:spPr>
          <a:xfrm>
            <a:off x="609600" y="1600203"/>
            <a:ext cx="10972800" cy="4756150"/>
          </a:xfrm>
          <a:prstGeom prst="rect">
            <a:avLst/>
          </a:prstGeom>
          <a:noFill/>
          <a:ln>
            <a:noFill/>
          </a:ln>
        </p:spPr>
        <p:txBody>
          <a:bodyPr spcFirstLastPara="1" wrap="square" lIns="91425" tIns="45700" rIns="91425" bIns="45700" anchor="t" anchorCtr="0">
            <a:normAutofit/>
          </a:bodyPr>
          <a:lstStyle/>
          <a:p>
            <a:pPr marL="514350" lvl="0" indent="-514350" algn="l" rtl="0">
              <a:spcBef>
                <a:spcPts val="0"/>
              </a:spcBef>
              <a:spcAft>
                <a:spcPts val="0"/>
              </a:spcAft>
              <a:buClr>
                <a:schemeClr val="dk1"/>
              </a:buClr>
              <a:buSzPts val="2400"/>
              <a:buFont typeface="Calibri"/>
              <a:buAutoNum type="arabicPeriod"/>
            </a:pPr>
            <a:r>
              <a:rPr lang="en-US" sz="2400"/>
              <a:t>Infrastructure as a Service (IaaS) Cloud </a:t>
            </a:r>
            <a:r>
              <a:rPr lang="en-US"/>
              <a:t>- </a:t>
            </a:r>
            <a:r>
              <a:rPr lang="en-US" sz="1800"/>
              <a:t>It is the most fundamental and critical service, offering basic computing services such as servers, networking, and storage. This service enhances system availability while also lowering costs and offering a more flexible system.</a:t>
            </a:r>
            <a:endParaRPr sz="2000"/>
          </a:p>
          <a:p>
            <a:pPr marL="514350" lvl="0" indent="-514350" algn="l" rtl="0">
              <a:spcBef>
                <a:spcPts val="640"/>
              </a:spcBef>
              <a:spcAft>
                <a:spcPts val="0"/>
              </a:spcAft>
              <a:buClr>
                <a:schemeClr val="dk1"/>
              </a:buClr>
              <a:buSzPts val="2400"/>
              <a:buFont typeface="Calibri"/>
              <a:buAutoNum type="arabicPeriod"/>
            </a:pPr>
            <a:r>
              <a:rPr lang="en-US" sz="2400"/>
              <a:t>Malware Attacks </a:t>
            </a:r>
            <a:r>
              <a:rPr lang="en-US"/>
              <a:t>- </a:t>
            </a:r>
            <a:r>
              <a:rPr lang="en-US" sz="1800"/>
              <a:t>Malware is a term that means malicious and harmful, it has similar effect on networks, software, operating systems, or other components. One of the biggest challenges in the IaaS cloud world is malware attacks; it is a major concern to home and business devices, as well as cloud virtual machines.</a:t>
            </a:r>
            <a:endParaRPr sz="2000"/>
          </a:p>
          <a:p>
            <a:pPr marL="514350" lvl="0" indent="-514350" algn="l" rtl="0">
              <a:spcBef>
                <a:spcPts val="480"/>
              </a:spcBef>
              <a:spcAft>
                <a:spcPts val="0"/>
              </a:spcAft>
              <a:buClr>
                <a:schemeClr val="dk1"/>
              </a:buClr>
              <a:buSzPts val="2400"/>
              <a:buFont typeface="Calibri"/>
              <a:buAutoNum type="arabicPeriod"/>
            </a:pPr>
            <a:r>
              <a:rPr lang="en-US" sz="2400"/>
              <a:t>Malware Detection Methods – </a:t>
            </a:r>
            <a:r>
              <a:rPr lang="en-US" sz="1800"/>
              <a:t>In order to prevent malware from hampering networks malware detections methods are necessary to implement in order for its proper functioning, a number of malware detection methods can be applied for e.g.:- Signature/Behavior based techniques for malware detection malware detection, Machine Learning Based malware detection methods etc.</a:t>
            </a:r>
            <a:endParaRPr sz="2400"/>
          </a:p>
          <a:p>
            <a:pPr marL="514350" lvl="0" indent="-514350" algn="l" rtl="0">
              <a:spcBef>
                <a:spcPts val="480"/>
              </a:spcBef>
              <a:spcAft>
                <a:spcPts val="0"/>
              </a:spcAft>
              <a:buClr>
                <a:schemeClr val="dk1"/>
              </a:buClr>
              <a:buSzPts val="2400"/>
              <a:buFont typeface="Calibri"/>
              <a:buAutoNum type="arabicPeriod"/>
            </a:pPr>
            <a:r>
              <a:rPr lang="en-US" sz="2400"/>
              <a:t>Cloud Forensics - </a:t>
            </a:r>
            <a:r>
              <a:rPr lang="en-US" sz="1800"/>
              <a:t>Cloud Digital Forensic techniques are typically used to gathering and preserving evidence, reconstructing incidents, deciding how, where, and where an incident happening, and producing threat information.</a:t>
            </a:r>
            <a:endParaRPr sz="2400"/>
          </a:p>
        </p:txBody>
      </p:sp>
      <p:sp>
        <p:nvSpPr>
          <p:cNvPr id="121" name="Google Shape;121;p1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12/25/2021</a:t>
            </a:r>
            <a:endParaRPr/>
          </a:p>
        </p:txBody>
      </p:sp>
      <p:sp>
        <p:nvSpPr>
          <p:cNvPr id="122" name="Google Shape;122;p1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Feasibility Study</a:t>
            </a:r>
            <a:endParaRPr/>
          </a:p>
        </p:txBody>
      </p:sp>
      <p:sp>
        <p:nvSpPr>
          <p:cNvPr id="128" name="Google Shape;128;p18"/>
          <p:cNvSpPr txBox="1">
            <a:spLocks noGrp="1"/>
          </p:cNvSpPr>
          <p:nvPr>
            <p:ph type="body" idx="1"/>
          </p:nvPr>
        </p:nvSpPr>
        <p:spPr>
          <a:xfrm>
            <a:off x="609600" y="1600203"/>
            <a:ext cx="109728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ts val="3200"/>
              <a:buChar char="•"/>
            </a:pPr>
            <a:r>
              <a:rPr lang="en-US" sz="2600" dirty="0"/>
              <a:t>Collecting performance counter data on malware and train a set of classifiers to detect malicious behavior.</a:t>
            </a:r>
            <a:endParaRPr sz="2600" dirty="0"/>
          </a:p>
          <a:p>
            <a:pPr marL="342900" lvl="0" indent="-342900" algn="l" rtl="0">
              <a:spcBef>
                <a:spcPts val="640"/>
              </a:spcBef>
              <a:spcAft>
                <a:spcPts val="0"/>
              </a:spcAft>
              <a:buClr>
                <a:schemeClr val="dk1"/>
              </a:buClr>
              <a:buSzPts val="3200"/>
              <a:buChar char="•"/>
            </a:pPr>
            <a:r>
              <a:rPr lang="en-US" sz="2600" dirty="0"/>
              <a:t>In addition to data from malware programs, we can also collect data from non-malware programs. From there we can describe our program sets, provide details of our data collection infrastructure, describe our classifiers, and discuss types and granularity of malware detection.</a:t>
            </a:r>
          </a:p>
          <a:p>
            <a:pPr marL="342900">
              <a:spcBef>
                <a:spcPts val="640"/>
              </a:spcBef>
              <a:buSzPts val="3200"/>
            </a:pPr>
            <a:r>
              <a:rPr lang="en-US" sz="2600" dirty="0"/>
              <a:t>Once malware is found on cloud then we can start doing cloud forensics. Basically, to check the malware’s behavior pattern. </a:t>
            </a:r>
          </a:p>
          <a:p>
            <a:pPr marL="342900">
              <a:spcBef>
                <a:spcPts val="640"/>
              </a:spcBef>
              <a:buSzPts val="3200"/>
            </a:pPr>
            <a:r>
              <a:rPr lang="en-US" sz="2600" dirty="0"/>
              <a:t>Cloud Forensic techniques are used to collect and preserve evidence, reconstructing incidents, deciding how, where, and when an incident occurring and gives threat information.</a:t>
            </a:r>
          </a:p>
          <a:p>
            <a:pPr marL="342900">
              <a:spcBef>
                <a:spcPts val="0"/>
              </a:spcBef>
              <a:buSzPts val="3200"/>
            </a:pPr>
            <a:r>
              <a:rPr lang="en-US" sz="2600" dirty="0"/>
              <a:t>Threat information includes Indicators of compromise that can be used to help an organization defend itself. </a:t>
            </a:r>
          </a:p>
          <a:p>
            <a:pPr marL="342900">
              <a:spcBef>
                <a:spcPts val="640"/>
              </a:spcBef>
              <a:buSzPts val="3200"/>
            </a:pPr>
            <a:endParaRPr lang="en-US" sz="2400" dirty="0"/>
          </a:p>
          <a:p>
            <a:pPr marL="342900" lvl="0" indent="-342900" algn="l" rtl="0">
              <a:spcBef>
                <a:spcPts val="640"/>
              </a:spcBef>
              <a:spcAft>
                <a:spcPts val="0"/>
              </a:spcAft>
              <a:buClr>
                <a:schemeClr val="dk1"/>
              </a:buClr>
              <a:buSzPts val="3200"/>
              <a:buChar char="•"/>
            </a:pPr>
            <a:endParaRPr dirty="0"/>
          </a:p>
        </p:txBody>
      </p:sp>
      <p:sp>
        <p:nvSpPr>
          <p:cNvPr id="129" name="Google Shape;129;p1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12/25/2021</a:t>
            </a:r>
            <a:endParaRPr/>
          </a:p>
        </p:txBody>
      </p:sp>
      <p:sp>
        <p:nvSpPr>
          <p:cNvPr id="130" name="Google Shape;130;p1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B1A1-4C9B-4C54-BFAC-820ABE72352B}"/>
              </a:ext>
            </a:extLst>
          </p:cNvPr>
          <p:cNvSpPr>
            <a:spLocks noGrp="1"/>
          </p:cNvSpPr>
          <p:nvPr>
            <p:ph type="title"/>
          </p:nvPr>
        </p:nvSpPr>
        <p:spPr/>
        <p:txBody>
          <a:bodyPr/>
          <a:lstStyle/>
          <a:p>
            <a:r>
              <a:rPr lang="en-US" dirty="0"/>
              <a:t>Feasibility Study</a:t>
            </a:r>
            <a:endParaRPr lang="en-IN" dirty="0"/>
          </a:p>
        </p:txBody>
      </p:sp>
      <p:sp>
        <p:nvSpPr>
          <p:cNvPr id="3" name="Text Placeholder 2">
            <a:extLst>
              <a:ext uri="{FF2B5EF4-FFF2-40B4-BE49-F238E27FC236}">
                <a16:creationId xmlns:a16="http://schemas.microsoft.com/office/drawing/2014/main" id="{1ACBCD4A-84DA-4B14-8028-BCE5A383F24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5FDC1CD-8322-4277-BE4A-16CBD28A74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graphicFrame>
        <p:nvGraphicFramePr>
          <p:cNvPr id="5" name="Table 4">
            <a:extLst>
              <a:ext uri="{FF2B5EF4-FFF2-40B4-BE49-F238E27FC236}">
                <a16:creationId xmlns:a16="http://schemas.microsoft.com/office/drawing/2014/main" id="{FF1B17E0-6029-46DD-88AB-F586120AE943}"/>
              </a:ext>
            </a:extLst>
          </p:cNvPr>
          <p:cNvGraphicFramePr>
            <a:graphicFrameLocks noGrp="1"/>
          </p:cNvGraphicFramePr>
          <p:nvPr>
            <p:extLst>
              <p:ext uri="{D42A27DB-BD31-4B8C-83A1-F6EECF244321}">
                <p14:modId xmlns:p14="http://schemas.microsoft.com/office/powerpoint/2010/main" val="999070432"/>
              </p:ext>
            </p:extLst>
          </p:nvPr>
        </p:nvGraphicFramePr>
        <p:xfrm>
          <a:off x="609600" y="1600203"/>
          <a:ext cx="10972800" cy="4809492"/>
        </p:xfrm>
        <a:graphic>
          <a:graphicData uri="http://schemas.openxmlformats.org/drawingml/2006/table">
            <a:tbl>
              <a:tblPr firstRow="1" bandRow="1">
                <a:tableStyleId>{5C22544A-7EE6-4342-B048-85BDC9FD1C3A}</a:tableStyleId>
              </a:tblPr>
              <a:tblGrid>
                <a:gridCol w="5499060">
                  <a:extLst>
                    <a:ext uri="{9D8B030D-6E8A-4147-A177-3AD203B41FA5}">
                      <a16:colId xmlns:a16="http://schemas.microsoft.com/office/drawing/2014/main" val="242297804"/>
                    </a:ext>
                  </a:extLst>
                </a:gridCol>
                <a:gridCol w="5473740">
                  <a:extLst>
                    <a:ext uri="{9D8B030D-6E8A-4147-A177-3AD203B41FA5}">
                      <a16:colId xmlns:a16="http://schemas.microsoft.com/office/drawing/2014/main" val="2773205078"/>
                    </a:ext>
                  </a:extLst>
                </a:gridCol>
              </a:tblGrid>
              <a:tr h="905193">
                <a:tc>
                  <a:txBody>
                    <a:bodyPr/>
                    <a:lstStyle/>
                    <a:p>
                      <a:pPr algn="ctr"/>
                      <a:r>
                        <a:rPr lang="en-US" sz="2400" b="0" dirty="0">
                          <a:solidFill>
                            <a:schemeClr val="tx1"/>
                          </a:solidFill>
                        </a:rPr>
                        <a:t>Operational Feasibility</a:t>
                      </a:r>
                      <a:endParaRPr lang="en-IN" sz="2400" b="0" dirty="0">
                        <a:solidFill>
                          <a:schemeClr val="tx1"/>
                        </a:solidFill>
                      </a:endParaRPr>
                    </a:p>
                  </a:txBody>
                  <a:tcPr/>
                </a:tc>
                <a:tc>
                  <a:txBody>
                    <a:bodyPr/>
                    <a:lstStyle/>
                    <a:p>
                      <a:r>
                        <a:rPr lang="en-US" sz="1800" b="0" dirty="0">
                          <a:solidFill>
                            <a:schemeClr val="tx1"/>
                          </a:solidFill>
                        </a:rPr>
                        <a:t>Operational Feasibility of the mentioned project will be attainable but it will be also very challenging as new and new malwares can be detected day by day.</a:t>
                      </a:r>
                      <a:endParaRPr lang="en-IN" sz="1800" b="0" dirty="0">
                        <a:solidFill>
                          <a:schemeClr val="tx1"/>
                        </a:solidFill>
                      </a:endParaRPr>
                    </a:p>
                  </a:txBody>
                  <a:tcPr/>
                </a:tc>
                <a:extLst>
                  <a:ext uri="{0D108BD9-81ED-4DB2-BD59-A6C34878D82A}">
                    <a16:rowId xmlns:a16="http://schemas.microsoft.com/office/drawing/2014/main" val="773578228"/>
                  </a:ext>
                </a:extLst>
              </a:tr>
              <a:tr h="905193">
                <a:tc>
                  <a:txBody>
                    <a:bodyPr/>
                    <a:lstStyle/>
                    <a:p>
                      <a:pPr algn="ctr"/>
                      <a:r>
                        <a:rPr lang="en-US" sz="2400" dirty="0"/>
                        <a:t>Technical Feasibility</a:t>
                      </a:r>
                      <a:endParaRPr lang="en-IN" sz="2400" dirty="0"/>
                    </a:p>
                  </a:txBody>
                  <a:tcPr/>
                </a:tc>
                <a:tc>
                  <a:txBody>
                    <a:bodyPr/>
                    <a:lstStyle/>
                    <a:p>
                      <a:r>
                        <a:rPr lang="en-US" sz="1600" dirty="0">
                          <a:solidFill>
                            <a:schemeClr val="tx1"/>
                          </a:solidFill>
                        </a:rPr>
                        <a:t>Whole service will be based on data which is uploaded on cloud and checking its security and robustness so it will be feasible in technical area.</a:t>
                      </a:r>
                      <a:endParaRPr lang="en-IN" sz="1600" dirty="0">
                        <a:solidFill>
                          <a:schemeClr val="tx1"/>
                        </a:solidFill>
                      </a:endParaRPr>
                    </a:p>
                  </a:txBody>
                  <a:tcPr/>
                </a:tc>
                <a:extLst>
                  <a:ext uri="{0D108BD9-81ED-4DB2-BD59-A6C34878D82A}">
                    <a16:rowId xmlns:a16="http://schemas.microsoft.com/office/drawing/2014/main" val="311633554"/>
                  </a:ext>
                </a:extLst>
              </a:tr>
              <a:tr h="905193">
                <a:tc>
                  <a:txBody>
                    <a:bodyPr/>
                    <a:lstStyle/>
                    <a:p>
                      <a:pPr algn="ctr"/>
                      <a:r>
                        <a:rPr lang="en-US" sz="2400" dirty="0"/>
                        <a:t>Economical Feasibility</a:t>
                      </a:r>
                      <a:endParaRPr lang="en-IN" sz="2400" dirty="0"/>
                    </a:p>
                  </a:txBody>
                  <a:tcPr/>
                </a:tc>
                <a:tc>
                  <a:txBody>
                    <a:bodyPr/>
                    <a:lstStyle/>
                    <a:p>
                      <a:r>
                        <a:rPr lang="en-US" sz="1600" dirty="0">
                          <a:solidFill>
                            <a:schemeClr val="tx1"/>
                          </a:solidFill>
                        </a:rPr>
                        <a:t>It is economically feasible as we have to pay for time period of usage and it will be more convenient respect to total expenditure of human resources.</a:t>
                      </a:r>
                      <a:endParaRPr lang="en-IN" sz="1600" dirty="0">
                        <a:solidFill>
                          <a:schemeClr val="tx1"/>
                        </a:solidFill>
                      </a:endParaRPr>
                    </a:p>
                  </a:txBody>
                  <a:tcPr/>
                </a:tc>
                <a:extLst>
                  <a:ext uri="{0D108BD9-81ED-4DB2-BD59-A6C34878D82A}">
                    <a16:rowId xmlns:a16="http://schemas.microsoft.com/office/drawing/2014/main" val="2682629778"/>
                  </a:ext>
                </a:extLst>
              </a:tr>
              <a:tr h="905193">
                <a:tc>
                  <a:txBody>
                    <a:bodyPr/>
                    <a:lstStyle/>
                    <a:p>
                      <a:pPr algn="ctr"/>
                      <a:r>
                        <a:rPr lang="en-US" sz="2400" dirty="0"/>
                        <a:t>Legal Feasibility</a:t>
                      </a:r>
                      <a:endParaRPr lang="en-IN" sz="2400" dirty="0"/>
                    </a:p>
                  </a:txBody>
                  <a:tcPr/>
                </a:tc>
                <a:tc>
                  <a:txBody>
                    <a:bodyPr/>
                    <a:lstStyle/>
                    <a:p>
                      <a:r>
                        <a:rPr lang="en-US" sz="1600" dirty="0">
                          <a:solidFill>
                            <a:schemeClr val="tx1"/>
                          </a:solidFill>
                        </a:rPr>
                        <a:t>The mentioned project will be feasible legally too as it will be declared and stated properly based on its usage by the </a:t>
                      </a:r>
                      <a:r>
                        <a:rPr lang="en-US" sz="1600">
                          <a:solidFill>
                            <a:schemeClr val="tx1"/>
                          </a:solidFill>
                        </a:rPr>
                        <a:t>service providers.</a:t>
                      </a:r>
                      <a:endParaRPr lang="en-IN" sz="1600" dirty="0">
                        <a:solidFill>
                          <a:schemeClr val="tx1"/>
                        </a:solidFill>
                      </a:endParaRPr>
                    </a:p>
                  </a:txBody>
                  <a:tcPr/>
                </a:tc>
                <a:extLst>
                  <a:ext uri="{0D108BD9-81ED-4DB2-BD59-A6C34878D82A}">
                    <a16:rowId xmlns:a16="http://schemas.microsoft.com/office/drawing/2014/main" val="402255414"/>
                  </a:ext>
                </a:extLst>
              </a:tr>
              <a:tr h="905193">
                <a:tc>
                  <a:txBody>
                    <a:bodyPr/>
                    <a:lstStyle/>
                    <a:p>
                      <a:pPr algn="ctr"/>
                      <a:r>
                        <a:rPr lang="en-US" sz="2400" dirty="0"/>
                        <a:t>Schedule Feasibility</a:t>
                      </a:r>
                      <a:endParaRPr lang="en-IN" sz="2400" dirty="0"/>
                    </a:p>
                  </a:txBody>
                  <a:tcPr/>
                </a:tc>
                <a:tc>
                  <a:txBody>
                    <a:bodyPr/>
                    <a:lstStyle/>
                    <a:p>
                      <a:r>
                        <a:rPr lang="en-US" sz="1600" dirty="0">
                          <a:solidFill>
                            <a:schemeClr val="tx1"/>
                          </a:solidFill>
                        </a:rPr>
                        <a:t>As this project will be mutable it can be scheduled overtime to avoid any discrepancies.</a:t>
                      </a:r>
                      <a:endParaRPr lang="en-IN" sz="1600" dirty="0">
                        <a:solidFill>
                          <a:schemeClr val="tx1"/>
                        </a:solidFill>
                      </a:endParaRPr>
                    </a:p>
                  </a:txBody>
                  <a:tcPr/>
                </a:tc>
                <a:extLst>
                  <a:ext uri="{0D108BD9-81ED-4DB2-BD59-A6C34878D82A}">
                    <a16:rowId xmlns:a16="http://schemas.microsoft.com/office/drawing/2014/main" val="1148772443"/>
                  </a:ext>
                </a:extLst>
              </a:tr>
            </a:tbl>
          </a:graphicData>
        </a:graphic>
      </p:graphicFrame>
    </p:spTree>
    <p:extLst>
      <p:ext uri="{BB962C8B-B14F-4D97-AF65-F5344CB8AC3E}">
        <p14:creationId xmlns:p14="http://schemas.microsoft.com/office/powerpoint/2010/main" val="50867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D49D8-A7A7-4589-A963-B4818EEC1FDC}"/>
              </a:ext>
            </a:extLst>
          </p:cNvPr>
          <p:cNvSpPr>
            <a:spLocks noGrp="1"/>
          </p:cNvSpPr>
          <p:nvPr>
            <p:ph type="title"/>
          </p:nvPr>
        </p:nvSpPr>
        <p:spPr/>
        <p:txBody>
          <a:bodyPr/>
          <a:lstStyle/>
          <a:p>
            <a:r>
              <a:rPr lang="en-US" dirty="0"/>
              <a:t>Prototype</a:t>
            </a:r>
            <a:endParaRPr lang="en-IN" dirty="0"/>
          </a:p>
        </p:txBody>
      </p:sp>
      <p:sp>
        <p:nvSpPr>
          <p:cNvPr id="3" name="Text Placeholder 2">
            <a:extLst>
              <a:ext uri="{FF2B5EF4-FFF2-40B4-BE49-F238E27FC236}">
                <a16:creationId xmlns:a16="http://schemas.microsoft.com/office/drawing/2014/main" id="{BD4CF5D0-F66C-4D24-ADFF-F7C37F9AE5E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BC16D8C-3805-4F69-A29D-EAE19E05AF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6" name="Picture 5">
            <a:extLst>
              <a:ext uri="{FF2B5EF4-FFF2-40B4-BE49-F238E27FC236}">
                <a16:creationId xmlns:a16="http://schemas.microsoft.com/office/drawing/2014/main" id="{E448AE9B-2150-40C9-8F0C-98B201D450CC}"/>
              </a:ext>
            </a:extLst>
          </p:cNvPr>
          <p:cNvPicPr>
            <a:picLocks noChangeAspect="1"/>
          </p:cNvPicPr>
          <p:nvPr/>
        </p:nvPicPr>
        <p:blipFill>
          <a:blip r:embed="rId2"/>
          <a:stretch>
            <a:fillRect/>
          </a:stretch>
        </p:blipFill>
        <p:spPr>
          <a:xfrm>
            <a:off x="609600" y="1481575"/>
            <a:ext cx="10972800" cy="4763218"/>
          </a:xfrm>
          <a:prstGeom prst="rect">
            <a:avLst/>
          </a:prstGeom>
        </p:spPr>
      </p:pic>
    </p:spTree>
    <p:extLst>
      <p:ext uri="{BB962C8B-B14F-4D97-AF65-F5344CB8AC3E}">
        <p14:creationId xmlns:p14="http://schemas.microsoft.com/office/powerpoint/2010/main" val="3861431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Recommended Approach</a:t>
            </a:r>
            <a:endParaRPr/>
          </a:p>
        </p:txBody>
      </p:sp>
      <p:sp>
        <p:nvSpPr>
          <p:cNvPr id="144" name="Google Shape;144;p20"/>
          <p:cNvSpPr txBox="1">
            <a:spLocks noGrp="1"/>
          </p:cNvSpPr>
          <p:nvPr>
            <p:ph type="body" idx="1"/>
          </p:nvPr>
        </p:nvSpPr>
        <p:spPr>
          <a:xfrm>
            <a:off x="609600" y="1600203"/>
            <a:ext cx="109728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Recommended Approach can be divided into two practical parts:</a:t>
            </a:r>
            <a:endParaRPr/>
          </a:p>
          <a:p>
            <a:pPr marL="0" lvl="0" indent="0" algn="l" rtl="0">
              <a:spcBef>
                <a:spcPts val="640"/>
              </a:spcBef>
              <a:spcAft>
                <a:spcPts val="0"/>
              </a:spcAft>
              <a:buClr>
                <a:schemeClr val="dk1"/>
              </a:buClr>
              <a:buSzPts val="3200"/>
              <a:buNone/>
            </a:pPr>
            <a:endParaRPr/>
          </a:p>
          <a:p>
            <a:pPr marL="514350" lvl="0" indent="-514350" algn="l" rtl="0">
              <a:spcBef>
                <a:spcPts val="640"/>
              </a:spcBef>
              <a:spcAft>
                <a:spcPts val="0"/>
              </a:spcAft>
              <a:buClr>
                <a:schemeClr val="dk1"/>
              </a:buClr>
              <a:buSzPts val="3200"/>
              <a:buFont typeface="Calibri"/>
              <a:buAutoNum type="arabicPeriod"/>
            </a:pPr>
            <a:r>
              <a:rPr lang="en-US"/>
              <a:t>The First: </a:t>
            </a:r>
            <a:r>
              <a:rPr lang="en-US" sz="2800"/>
              <a:t>when the malware attack happened, make cloud analysis for malware detection.</a:t>
            </a:r>
            <a:endParaRPr/>
          </a:p>
          <a:p>
            <a:pPr marL="514350" lvl="0" indent="-514350" algn="l" rtl="0">
              <a:spcBef>
                <a:spcPts val="640"/>
              </a:spcBef>
              <a:spcAft>
                <a:spcPts val="0"/>
              </a:spcAft>
              <a:buClr>
                <a:schemeClr val="dk1"/>
              </a:buClr>
              <a:buSzPts val="3200"/>
              <a:buFont typeface="Calibri"/>
              <a:buAutoNum type="arabicPeriod"/>
            </a:pPr>
            <a:r>
              <a:rPr lang="en-US"/>
              <a:t>The Second: </a:t>
            </a:r>
            <a:r>
              <a:rPr lang="en-US" sz="2800"/>
              <a:t>Forensics Analysis in the Iaas Cloud after the malware attack happens.</a:t>
            </a:r>
            <a:endParaRPr/>
          </a:p>
        </p:txBody>
      </p:sp>
      <p:sp>
        <p:nvSpPr>
          <p:cNvPr id="145" name="Google Shape;145;p2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12/25/2021</a:t>
            </a:r>
            <a:endParaRPr/>
          </a:p>
        </p:txBody>
      </p:sp>
      <p:sp>
        <p:nvSpPr>
          <p:cNvPr id="146" name="Google Shape;146;p2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1678</TotalTime>
  <Words>1037</Words>
  <Application>Microsoft Office PowerPoint</Application>
  <PresentationFormat>Widescreen</PresentationFormat>
  <Paragraphs>111</Paragraphs>
  <Slides>14</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  IBM Project Presentation  on   “Detecting Malware Infection on Infrastructure Hosted in IaaS Cloud using Cloud Visibility and Forensics“    </vt:lpstr>
      <vt:lpstr>Table of Contents</vt:lpstr>
      <vt:lpstr>Problem Statement: Scope</vt:lpstr>
      <vt:lpstr>Problem Statement: Objectives</vt:lpstr>
      <vt:lpstr>Background</vt:lpstr>
      <vt:lpstr>Feasibility Study</vt:lpstr>
      <vt:lpstr>Feasibility Study</vt:lpstr>
      <vt:lpstr>Prototype</vt:lpstr>
      <vt:lpstr>Recommended Approach</vt:lpstr>
      <vt:lpstr>Recommended Tools &amp; Technologies</vt:lpstr>
      <vt:lpstr>Stakeholders</vt:lpstr>
      <vt:lpstr>Doubts/Query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IBM Project Presentation  on   “Detecting Malware Infection on Infrastructure Hosted in IaaS Cloud using Cloud Visibility and Forensics“    </dc:title>
  <cp:lastModifiedBy>Jainam Shah</cp:lastModifiedBy>
  <cp:revision>12</cp:revision>
  <dcterms:modified xsi:type="dcterms:W3CDTF">2022-02-01T10:28:01Z</dcterms:modified>
</cp:coreProperties>
</file>