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0" r:id="rId1"/>
  </p:sldMasterIdLst>
  <p:notesMasterIdLst>
    <p:notesMasterId r:id="rId19"/>
  </p:notesMasterIdLst>
  <p:sldIdLst>
    <p:sldId id="256" r:id="rId2"/>
    <p:sldId id="258" r:id="rId3"/>
    <p:sldId id="261" r:id="rId4"/>
    <p:sldId id="262" r:id="rId5"/>
    <p:sldId id="263" r:id="rId6"/>
    <p:sldId id="264" r:id="rId7"/>
    <p:sldId id="265" r:id="rId8"/>
    <p:sldId id="266" r:id="rId9"/>
    <p:sldId id="267" r:id="rId10"/>
    <p:sldId id="268" r:id="rId11"/>
    <p:sldId id="269" r:id="rId12"/>
    <p:sldId id="271" r:id="rId13"/>
    <p:sldId id="272" r:id="rId14"/>
    <p:sldId id="273" r:id="rId15"/>
    <p:sldId id="270" r:id="rId16"/>
    <p:sldId id="259"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150823-5A4A-4031-8D94-09E66D301350}">
          <p14:sldIdLst>
            <p14:sldId id="256"/>
            <p14:sldId id="258"/>
            <p14:sldId id="261"/>
            <p14:sldId id="262"/>
            <p14:sldId id="263"/>
            <p14:sldId id="264"/>
            <p14:sldId id="265"/>
            <p14:sldId id="266"/>
            <p14:sldId id="267"/>
            <p14:sldId id="268"/>
            <p14:sldId id="269"/>
          </p14:sldIdLst>
        </p14:section>
        <p14:section name="Untitled Section" id="{6BEE6D26-FDEF-44EC-9774-06ACA1B605BB}">
          <p14:sldIdLst>
            <p14:sldId id="271"/>
            <p14:sldId id="272"/>
            <p14:sldId id="273"/>
            <p14:sldId id="270"/>
            <p14:sldId id="259"/>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EE08D-F191-4E9C-8E86-72E5356E37A3}" type="datetimeFigureOut">
              <a:rPr lang="en-IN" smtClean="0"/>
              <a:pPr/>
              <a:t>12-03-2022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7AF4D-60EB-4486-BADE-57956E9D7585}" type="slidenum">
              <a:rPr lang="en-IN" smtClean="0"/>
              <a:pPr/>
              <a:t>‹#›</a:t>
            </a:fld>
            <a:endParaRPr lang="en-IN"/>
          </a:p>
        </p:txBody>
      </p:sp>
    </p:spTree>
    <p:extLst>
      <p:ext uri="{BB962C8B-B14F-4D97-AF65-F5344CB8AC3E}">
        <p14:creationId xmlns:p14="http://schemas.microsoft.com/office/powerpoint/2010/main" val="122526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F93E25B-77BF-40EA-A823-36D70918531E}" type="datetime1">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076831-3D76-4722-873D-3A920D22D70C}" type="datetime1">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F41A33-5268-4F7D-AE12-712A52A217CA}" type="datetime1">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163B4-660A-41F0-A11E-171BAF37F93B}" type="datetime1">
              <a:rPr lang="en-US" smtClean="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332DD08-ECCF-4EB1-9CDB-9546FD1134A1}" type="datetime1">
              <a:rPr lang="en-US" smtClean="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16397C-0633-497C-8DE7-A170D71BB31F}" type="datetime1">
              <a:rPr lang="en-US" smtClean="0"/>
              <a:pPr/>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26A92C-581C-4166-A821-E1478F39A9CF}" type="datetime1">
              <a:rPr lang="en-US" smtClean="0"/>
              <a:pPr/>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E24D-7DD7-4BF6-A350-C71530AC5CB9}" type="datetime1">
              <a:rPr lang="en-US" smtClean="0"/>
              <a:pPr/>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DD4BE-6ED8-4371-A88E-21ED0B8BD298}" type="datetime1">
              <a:rPr lang="en-US" smtClean="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8B184-342D-47D7-B8CB-E691371E8C9B}" type="datetime1">
              <a:rPr lang="en-US" smtClean="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E40D-2BFC-40CA-B588-343EF5AAF5D8}" type="datetime1">
              <a:rPr lang="en-US" smtClean="0"/>
              <a:pPr/>
              <a:t>3/12/2022</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599" y="834886"/>
            <a:ext cx="11480800" cy="1626368"/>
          </a:xfrm>
        </p:spPr>
        <p:txBody>
          <a:bodyPr>
            <a:normAutofit fontScale="90000"/>
          </a:bodyPr>
          <a:lstStyle/>
          <a:p>
            <a:br>
              <a:rPr lang="en-US" dirty="0"/>
            </a:br>
            <a:r>
              <a:rPr lang="en-US" sz="2700" dirty="0"/>
              <a:t> IBM Project Presentation </a:t>
            </a:r>
            <a:br>
              <a:rPr lang="en-US" sz="2700" dirty="0"/>
            </a:br>
            <a:r>
              <a:rPr lang="en-US" sz="2700" dirty="0"/>
              <a:t>on </a:t>
            </a:r>
            <a:br>
              <a:rPr lang="en-US" sz="2700" dirty="0"/>
            </a:br>
            <a:r>
              <a:rPr lang="en-US" sz="2700" dirty="0"/>
              <a:t>“Detecting Malware Infection on Infrastructure Hosted in IaaS Cloud using Cloud Visibility and Forensics”</a:t>
            </a:r>
            <a:br>
              <a:rPr lang="en-US" sz="3300" dirty="0"/>
            </a:br>
            <a:endParaRPr lang="en-US" sz="3300" dirty="0"/>
          </a:p>
        </p:txBody>
      </p:sp>
      <p:sp>
        <p:nvSpPr>
          <p:cNvPr id="3" name="Subtitle 2"/>
          <p:cNvSpPr>
            <a:spLocks noGrp="1"/>
          </p:cNvSpPr>
          <p:nvPr>
            <p:ph type="subTitle" idx="1"/>
          </p:nvPr>
        </p:nvSpPr>
        <p:spPr>
          <a:xfrm>
            <a:off x="1059831" y="2783580"/>
            <a:ext cx="10072337" cy="3855760"/>
          </a:xfrm>
        </p:spPr>
        <p:txBody>
          <a:bodyPr>
            <a:noAutofit/>
          </a:bodyPr>
          <a:lstStyle/>
          <a:p>
            <a:pPr lvl="0">
              <a:spcBef>
                <a:spcPts val="0"/>
              </a:spcBef>
              <a:buClr>
                <a:schemeClr val="dk1"/>
              </a:buClr>
              <a:buSzPts val="2400"/>
            </a:pPr>
            <a:r>
              <a:rPr lang="en-US" sz="2400" dirty="0">
                <a:solidFill>
                  <a:schemeClr val="dk1"/>
                </a:solidFill>
                <a:ea typeface="Calibri"/>
                <a:cs typeface="Calibri"/>
                <a:sym typeface="Calibri"/>
              </a:rPr>
              <a:t>By</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Group ID: G20</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Jainam Shah (18162121033)</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Het Patel (18162171018)</a:t>
            </a:r>
            <a:endParaRPr lang="en-US" sz="2400" dirty="0"/>
          </a:p>
          <a:p>
            <a:pPr lvl="0">
              <a:spcBef>
                <a:spcPts val="480"/>
              </a:spcBef>
              <a:buClr>
                <a:schemeClr val="dk1"/>
              </a:buClr>
              <a:buSzPts val="2400"/>
            </a:pPr>
            <a:r>
              <a:rPr lang="en-US" sz="2400" dirty="0" err="1">
                <a:solidFill>
                  <a:schemeClr val="dk1"/>
                </a:solidFill>
                <a:ea typeface="Calibri"/>
                <a:cs typeface="Calibri"/>
                <a:sym typeface="Calibri"/>
              </a:rPr>
              <a:t>Harshvardhansinh</a:t>
            </a:r>
            <a:r>
              <a:rPr lang="en-US" sz="2400" dirty="0">
                <a:solidFill>
                  <a:schemeClr val="dk1"/>
                </a:solidFill>
                <a:ea typeface="Calibri"/>
                <a:cs typeface="Calibri"/>
                <a:sym typeface="Calibri"/>
              </a:rPr>
              <a:t> </a:t>
            </a:r>
            <a:r>
              <a:rPr lang="en-US" sz="2400" dirty="0" err="1">
                <a:solidFill>
                  <a:schemeClr val="dk1"/>
                </a:solidFill>
                <a:ea typeface="Calibri"/>
                <a:cs typeface="Calibri"/>
                <a:sym typeface="Calibri"/>
              </a:rPr>
              <a:t>Rahevar</a:t>
            </a:r>
            <a:r>
              <a:rPr lang="en-US" sz="2400" dirty="0">
                <a:solidFill>
                  <a:schemeClr val="dk1"/>
                </a:solidFill>
                <a:ea typeface="Calibri"/>
                <a:cs typeface="Calibri"/>
                <a:sym typeface="Calibri"/>
              </a:rPr>
              <a:t> (18162101028)</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Under the guidance of</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Mr. </a:t>
            </a:r>
            <a:r>
              <a:rPr lang="en-US" sz="2400" dirty="0" err="1">
                <a:solidFill>
                  <a:schemeClr val="dk1"/>
                </a:solidFill>
                <a:ea typeface="Calibri"/>
                <a:cs typeface="Calibri"/>
                <a:sym typeface="Calibri"/>
              </a:rPr>
              <a:t>Anoj</a:t>
            </a:r>
            <a:r>
              <a:rPr lang="en-US" sz="2400" dirty="0">
                <a:solidFill>
                  <a:schemeClr val="dk1"/>
                </a:solidFill>
                <a:ea typeface="Calibri"/>
                <a:cs typeface="Calibri"/>
                <a:sym typeface="Calibri"/>
              </a:rPr>
              <a:t> Dixit</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Institute of Computer Technology, Ganpat University</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Date: 12th March 2022</a:t>
            </a:r>
            <a:endParaRPr lang="en-US" sz="2400" dirty="0"/>
          </a:p>
          <a:p>
            <a:endParaRPr lang="en-US" sz="2800" dirty="0">
              <a:solidFill>
                <a:schemeClr val="tx1"/>
              </a:solidFill>
              <a:latin typeface="+mj-lt"/>
              <a:ea typeface="+mj-ea"/>
              <a:cs typeface="+mj-cs"/>
            </a:endParaRPr>
          </a:p>
          <a:p>
            <a:endParaRPr lang="en-US" sz="2800" b="1" dirty="0">
              <a:solidFill>
                <a:schemeClr val="tx1"/>
              </a:solidFill>
              <a:latin typeface="+mj-lt"/>
              <a:ea typeface="+mj-ea"/>
              <a:cs typeface="+mj-cs"/>
            </a:endParaRPr>
          </a:p>
        </p:txBody>
      </p:sp>
      <p:pic>
        <p:nvPicPr>
          <p:cNvPr id="6" name="Picture 5" descr="ICT NEW LOGO.jpg"/>
          <p:cNvPicPr>
            <a:picLocks noChangeAspect="1"/>
          </p:cNvPicPr>
          <p:nvPr/>
        </p:nvPicPr>
        <p:blipFill>
          <a:blip r:embed="rId2"/>
          <a:stretch>
            <a:fillRect/>
          </a:stretch>
        </p:blipFill>
        <p:spPr>
          <a:xfrm>
            <a:off x="8310102" y="1"/>
            <a:ext cx="3881898" cy="1007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1B5C-931A-47DF-A558-8DCDAEBCF072}"/>
              </a:ext>
            </a:extLst>
          </p:cNvPr>
          <p:cNvSpPr>
            <a:spLocks noGrp="1"/>
          </p:cNvSpPr>
          <p:nvPr>
            <p:ph type="title"/>
          </p:nvPr>
        </p:nvSpPr>
        <p:spPr/>
        <p:txBody>
          <a:bodyPr/>
          <a:lstStyle/>
          <a:p>
            <a:r>
              <a:rPr lang="en-US" dirty="0"/>
              <a:t>Flowchart</a:t>
            </a:r>
            <a:endParaRPr lang="en-IN" dirty="0"/>
          </a:p>
        </p:txBody>
      </p:sp>
      <p:sp>
        <p:nvSpPr>
          <p:cNvPr id="4" name="Date Placeholder 3">
            <a:extLst>
              <a:ext uri="{FF2B5EF4-FFF2-40B4-BE49-F238E27FC236}">
                <a16:creationId xmlns:a16="http://schemas.microsoft.com/office/drawing/2014/main" id="{5723BA4C-17D4-414B-AD8B-4D122CE74933}"/>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028C5CBE-8DB3-46F6-A6CB-7F17E10A3FD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Picture 6">
            <a:extLst>
              <a:ext uri="{FF2B5EF4-FFF2-40B4-BE49-F238E27FC236}">
                <a16:creationId xmlns:a16="http://schemas.microsoft.com/office/drawing/2014/main" id="{2AB973AF-D9A5-414B-961E-B0EFF5E87DE3}"/>
              </a:ext>
            </a:extLst>
          </p:cNvPr>
          <p:cNvPicPr/>
          <p:nvPr/>
        </p:nvPicPr>
        <p:blipFill>
          <a:blip r:embed="rId2"/>
          <a:stretch>
            <a:fillRect/>
          </a:stretch>
        </p:blipFill>
        <p:spPr>
          <a:xfrm>
            <a:off x="4002157" y="1417638"/>
            <a:ext cx="4541768" cy="4983162"/>
          </a:xfrm>
          <a:prstGeom prst="rect">
            <a:avLst/>
          </a:prstGeom>
        </p:spPr>
      </p:pic>
    </p:spTree>
    <p:extLst>
      <p:ext uri="{BB962C8B-B14F-4D97-AF65-F5344CB8AC3E}">
        <p14:creationId xmlns:p14="http://schemas.microsoft.com/office/powerpoint/2010/main" val="127035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BD43-AC60-4DFE-8C4E-67D87AE3EE87}"/>
              </a:ext>
            </a:extLst>
          </p:cNvPr>
          <p:cNvSpPr>
            <a:spLocks noGrp="1"/>
          </p:cNvSpPr>
          <p:nvPr>
            <p:ph type="title"/>
          </p:nvPr>
        </p:nvSpPr>
        <p:spPr/>
        <p:txBody>
          <a:bodyPr/>
          <a:lstStyle/>
          <a:p>
            <a:r>
              <a:rPr lang="en-US" dirty="0"/>
              <a:t>Implementation Details</a:t>
            </a:r>
            <a:endParaRPr lang="en-IN" dirty="0"/>
          </a:p>
        </p:txBody>
      </p:sp>
      <p:sp>
        <p:nvSpPr>
          <p:cNvPr id="3" name="Content Placeholder 2">
            <a:extLst>
              <a:ext uri="{FF2B5EF4-FFF2-40B4-BE49-F238E27FC236}">
                <a16:creationId xmlns:a16="http://schemas.microsoft.com/office/drawing/2014/main" id="{ED972526-42E6-4082-9287-56C88AFAA231}"/>
              </a:ext>
            </a:extLst>
          </p:cNvPr>
          <p:cNvSpPr>
            <a:spLocks noGrp="1"/>
          </p:cNvSpPr>
          <p:nvPr>
            <p:ph idx="1"/>
          </p:nvPr>
        </p:nvSpPr>
        <p:spPr/>
        <p:txBody>
          <a:bodyPr>
            <a:normAutofit fontScale="85000" lnSpcReduction="10000"/>
          </a:bodyPr>
          <a:lstStyle/>
          <a:p>
            <a:pPr marL="0" indent="0">
              <a:buNone/>
            </a:pPr>
            <a:r>
              <a:rPr lang="en-US" sz="3300" dirty="0"/>
              <a:t>Implementation till first phase has been divided into four parts:</a:t>
            </a:r>
          </a:p>
          <a:p>
            <a:r>
              <a:rPr lang="en-US" sz="3300" dirty="0"/>
              <a:t>Test Environment - The tests were performed on Amazon Web services (AWS) hosted infrastructure.</a:t>
            </a:r>
          </a:p>
          <a:p>
            <a:r>
              <a:rPr lang="en-US" sz="3300" dirty="0"/>
              <a:t>Data Set - Any data can be considered by a user for testing this module, for the sake of testing we have selected data which provided by NIST and MITRE ATT&amp;CK frameworks from their websites.</a:t>
            </a:r>
          </a:p>
          <a:p>
            <a:r>
              <a:rPr lang="en-US" sz="3300" dirty="0"/>
              <a:t>Testing And Analysis – Multiples AWS tools were utilized for this phase.</a:t>
            </a:r>
          </a:p>
          <a:p>
            <a:r>
              <a:rPr lang="en-US" sz="3300" dirty="0"/>
              <a:t>Testing Phases – for testing around 3 phases were considered like creating billing alarm, perform continuous monitoring and executing malware attack.</a:t>
            </a:r>
          </a:p>
          <a:p>
            <a:endParaRPr lang="en-IN" dirty="0"/>
          </a:p>
        </p:txBody>
      </p:sp>
      <p:sp>
        <p:nvSpPr>
          <p:cNvPr id="4" name="Date Placeholder 3">
            <a:extLst>
              <a:ext uri="{FF2B5EF4-FFF2-40B4-BE49-F238E27FC236}">
                <a16:creationId xmlns:a16="http://schemas.microsoft.com/office/drawing/2014/main" id="{77C95F89-890B-4A63-9F2C-4AECCC6DBC43}"/>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54C01C3E-1649-47E9-ADFC-332589C7A40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95995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12A6-346A-41D7-9B96-C9EEE11DA2A6}"/>
              </a:ext>
            </a:extLst>
          </p:cNvPr>
          <p:cNvSpPr>
            <a:spLocks noGrp="1"/>
          </p:cNvSpPr>
          <p:nvPr>
            <p:ph type="title"/>
          </p:nvPr>
        </p:nvSpPr>
        <p:spPr/>
        <p:txBody>
          <a:bodyPr/>
          <a:lstStyle/>
          <a:p>
            <a:r>
              <a:rPr lang="en-US" dirty="0"/>
              <a:t>Results (CloudWatch Alarm)</a:t>
            </a:r>
            <a:endParaRPr lang="en-IN" dirty="0"/>
          </a:p>
        </p:txBody>
      </p:sp>
      <p:sp>
        <p:nvSpPr>
          <p:cNvPr id="3" name="Content Placeholder 2">
            <a:extLst>
              <a:ext uri="{FF2B5EF4-FFF2-40B4-BE49-F238E27FC236}">
                <a16:creationId xmlns:a16="http://schemas.microsoft.com/office/drawing/2014/main" id="{8FAA09FD-F862-4D8E-B724-89CF26D288CC}"/>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DBC14865-C1B0-4B9C-A9D0-95A2ED98D17F}"/>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F2DAA52B-A329-49AD-ACAC-E28D66288A4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Picture 5">
            <a:extLst>
              <a:ext uri="{FF2B5EF4-FFF2-40B4-BE49-F238E27FC236}">
                <a16:creationId xmlns:a16="http://schemas.microsoft.com/office/drawing/2014/main" id="{720F3289-89E3-4A2A-9C0D-E3A747755AD9}"/>
              </a:ext>
            </a:extLst>
          </p:cNvPr>
          <p:cNvPicPr/>
          <p:nvPr/>
        </p:nvPicPr>
        <p:blipFill>
          <a:blip r:embed="rId2"/>
          <a:stretch>
            <a:fillRect/>
          </a:stretch>
        </p:blipFill>
        <p:spPr>
          <a:xfrm>
            <a:off x="609599" y="1600203"/>
            <a:ext cx="10972799" cy="4525963"/>
          </a:xfrm>
          <a:prstGeom prst="rect">
            <a:avLst/>
          </a:prstGeom>
        </p:spPr>
      </p:pic>
    </p:spTree>
    <p:extLst>
      <p:ext uri="{BB962C8B-B14F-4D97-AF65-F5344CB8AC3E}">
        <p14:creationId xmlns:p14="http://schemas.microsoft.com/office/powerpoint/2010/main" val="359219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4FAF-FC49-4F85-8C80-EA1BA3F3CEF6}"/>
              </a:ext>
            </a:extLst>
          </p:cNvPr>
          <p:cNvSpPr>
            <a:spLocks noGrp="1"/>
          </p:cNvSpPr>
          <p:nvPr>
            <p:ph type="title"/>
          </p:nvPr>
        </p:nvSpPr>
        <p:spPr/>
        <p:txBody>
          <a:bodyPr/>
          <a:lstStyle/>
          <a:p>
            <a:r>
              <a:rPr lang="en-US" dirty="0"/>
              <a:t>Results (Splunk)</a:t>
            </a:r>
            <a:endParaRPr lang="en-IN" dirty="0"/>
          </a:p>
        </p:txBody>
      </p:sp>
      <p:sp>
        <p:nvSpPr>
          <p:cNvPr id="3" name="Content Placeholder 2">
            <a:extLst>
              <a:ext uri="{FF2B5EF4-FFF2-40B4-BE49-F238E27FC236}">
                <a16:creationId xmlns:a16="http://schemas.microsoft.com/office/drawing/2014/main" id="{0D2F4096-0422-43A2-AA84-1C027FDABAF3}"/>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5A82100-35E2-4856-B616-417AAE89B72A}"/>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AFC58545-EFC2-4BCD-BCCE-1BBBACEFF03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Picture 5">
            <a:extLst>
              <a:ext uri="{FF2B5EF4-FFF2-40B4-BE49-F238E27FC236}">
                <a16:creationId xmlns:a16="http://schemas.microsoft.com/office/drawing/2014/main" id="{1502ADF2-0FF4-4394-932D-DC345F5F8FC3}"/>
              </a:ext>
            </a:extLst>
          </p:cNvPr>
          <p:cNvPicPr/>
          <p:nvPr/>
        </p:nvPicPr>
        <p:blipFill rotWithShape="1">
          <a:blip r:embed="rId2">
            <a:extLst>
              <a:ext uri="{28A0092B-C50C-407E-A947-70E740481C1C}">
                <a14:useLocalDpi xmlns:a14="http://schemas.microsoft.com/office/drawing/2010/main" val="0"/>
              </a:ext>
            </a:extLst>
          </a:blip>
          <a:srcRect t="8634" r="-811"/>
          <a:stretch/>
        </p:blipFill>
        <p:spPr bwMode="auto">
          <a:xfrm>
            <a:off x="609600" y="1647824"/>
            <a:ext cx="10972800" cy="447834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382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3432-8927-42DC-9F51-8F7D10C02740}"/>
              </a:ext>
            </a:extLst>
          </p:cNvPr>
          <p:cNvSpPr>
            <a:spLocks noGrp="1"/>
          </p:cNvSpPr>
          <p:nvPr>
            <p:ph type="title"/>
          </p:nvPr>
        </p:nvSpPr>
        <p:spPr/>
        <p:txBody>
          <a:bodyPr/>
          <a:lstStyle/>
          <a:p>
            <a:r>
              <a:rPr lang="en-US" dirty="0"/>
              <a:t>Results (Splunk)</a:t>
            </a:r>
            <a:endParaRPr lang="en-IN" dirty="0"/>
          </a:p>
        </p:txBody>
      </p:sp>
      <p:sp>
        <p:nvSpPr>
          <p:cNvPr id="4" name="Date Placeholder 3">
            <a:extLst>
              <a:ext uri="{FF2B5EF4-FFF2-40B4-BE49-F238E27FC236}">
                <a16:creationId xmlns:a16="http://schemas.microsoft.com/office/drawing/2014/main" id="{AA179415-0B8C-4B51-B956-36AE24826A08}"/>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BB6F0AF4-64C7-4FDC-9882-79931B65C2A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Content Placeholder 5">
            <a:extLst>
              <a:ext uri="{FF2B5EF4-FFF2-40B4-BE49-F238E27FC236}">
                <a16:creationId xmlns:a16="http://schemas.microsoft.com/office/drawing/2014/main" id="{676792E6-5CF7-47A9-AEC9-9D1E08B6DB39}"/>
              </a:ext>
            </a:extLst>
          </p:cNvPr>
          <p:cNvPicPr>
            <a:picLocks noGrp="1"/>
          </p:cNvPicPr>
          <p:nvPr>
            <p:ph idx="1"/>
          </p:nvPr>
        </p:nvPicPr>
        <p:blipFill>
          <a:blip r:embed="rId2"/>
          <a:stretch>
            <a:fillRect/>
          </a:stretch>
        </p:blipFill>
        <p:spPr>
          <a:xfrm>
            <a:off x="609600" y="1600200"/>
            <a:ext cx="10972800" cy="4525963"/>
          </a:xfrm>
          <a:prstGeom prst="rect">
            <a:avLst/>
          </a:prstGeom>
        </p:spPr>
      </p:pic>
    </p:spTree>
    <p:extLst>
      <p:ext uri="{BB962C8B-B14F-4D97-AF65-F5344CB8AC3E}">
        <p14:creationId xmlns:p14="http://schemas.microsoft.com/office/powerpoint/2010/main" val="308432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9980-0197-4EF6-9440-0BD0C6ABBC24}"/>
              </a:ext>
            </a:extLst>
          </p:cNvPr>
          <p:cNvSpPr>
            <a:spLocks noGrp="1"/>
          </p:cNvSpPr>
          <p:nvPr>
            <p:ph type="title"/>
          </p:nvPr>
        </p:nvSpPr>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30078CAF-1A1F-4900-B00C-27DCE09BDF1A}"/>
              </a:ext>
            </a:extLst>
          </p:cNvPr>
          <p:cNvSpPr>
            <a:spLocks noGrp="1"/>
          </p:cNvSpPr>
          <p:nvPr>
            <p:ph idx="1"/>
          </p:nvPr>
        </p:nvSpPr>
        <p:spPr/>
        <p:txBody>
          <a:bodyPr>
            <a:normAutofit fontScale="40000" lnSpcReduction="20000"/>
          </a:bodyPr>
          <a:lstStyle/>
          <a:p>
            <a:pPr marL="0" indent="0">
              <a:buNone/>
            </a:pPr>
            <a:r>
              <a:rPr lang="en-US" sz="6000" b="1" dirty="0"/>
              <a:t>Conclusion</a:t>
            </a:r>
            <a:endParaRPr lang="en-IN" sz="6000" dirty="0"/>
          </a:p>
          <a:p>
            <a:pPr marL="0" indent="0">
              <a:buNone/>
            </a:pPr>
            <a:endParaRPr lang="en-US" sz="3600" dirty="0"/>
          </a:p>
          <a:p>
            <a:pPr marL="0" indent="0">
              <a:buNone/>
            </a:pPr>
            <a:r>
              <a:rPr lang="en-US" sz="5000" dirty="0"/>
              <a:t>Hence we can conclude that we have successfully established a solution on how a user can monitor his/her data if it uploaded on cloud premises using Billing preferences alarm and CloudWatch Alarm. Any type of malicious activity which might takes place on the cloud account can be mitigated if the data is monitored properly. Another Service called AWS CloudTrail has been utilized which generated logs of activities taking place within S3. These logs are integrated with Splunk (SIEM Tool) which provides proper analysis and insights of activities and also if any malicious activity has taken place within S3.</a:t>
            </a:r>
            <a:endParaRPr lang="en-IN" sz="5000" dirty="0"/>
          </a:p>
          <a:p>
            <a:pPr marL="0" indent="0">
              <a:buNone/>
            </a:pPr>
            <a:endParaRPr lang="en-US" b="1" dirty="0"/>
          </a:p>
          <a:p>
            <a:pPr marL="0" indent="0">
              <a:buNone/>
            </a:pPr>
            <a:r>
              <a:rPr lang="en-US" sz="6000" b="1" dirty="0"/>
              <a:t>Future Work</a:t>
            </a:r>
            <a:endParaRPr lang="en-IN" sz="6000" dirty="0"/>
          </a:p>
          <a:p>
            <a:pPr marL="0" indent="0">
              <a:buNone/>
            </a:pPr>
            <a:endParaRPr lang="en-US" dirty="0"/>
          </a:p>
          <a:p>
            <a:pPr marL="0" indent="0">
              <a:buNone/>
            </a:pPr>
            <a:r>
              <a:rPr lang="en-US" sz="5000" dirty="0"/>
              <a:t>For the remaining part of work, we intend to dive deep into the concept of evidence capturing and forensic evidence gathering of a malware attack which might or could take place on data uploaded on IaaS. A forensic investigation machine could be developed which  is called a SIFT tool to prepare a proper report and provide necessary investigation tools if a malware attack takes place or not.</a:t>
            </a:r>
            <a:endParaRPr lang="en-IN" sz="5000" dirty="0"/>
          </a:p>
          <a:p>
            <a:pPr marL="0" indent="0">
              <a:buNone/>
            </a:pPr>
            <a:br>
              <a:rPr lang="en-US" dirty="0"/>
            </a:br>
            <a:br>
              <a:rPr lang="en-US" dirty="0"/>
            </a:br>
            <a:endParaRPr lang="en-IN" dirty="0"/>
          </a:p>
        </p:txBody>
      </p:sp>
      <p:sp>
        <p:nvSpPr>
          <p:cNvPr id="4" name="Date Placeholder 3">
            <a:extLst>
              <a:ext uri="{FF2B5EF4-FFF2-40B4-BE49-F238E27FC236}">
                <a16:creationId xmlns:a16="http://schemas.microsoft.com/office/drawing/2014/main" id="{B9B9103B-7887-4045-A36A-3387A2B61618}"/>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8300B9AE-84B4-4168-AB73-863BC66ED36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73597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sz="2900" dirty="0"/>
              <a:t>[1] </a:t>
            </a:r>
            <a:r>
              <a:rPr lang="en-US" sz="2900" u="sng" dirty="0"/>
              <a:t>B. Varghese and R. </a:t>
            </a:r>
            <a:r>
              <a:rPr lang="en-US" sz="2900" u="sng" dirty="0" err="1"/>
              <a:t>Buyya</a:t>
            </a:r>
            <a:r>
              <a:rPr lang="en-US" sz="2900" u="sng" dirty="0"/>
              <a:t>, "Next Generation Cloud Computing: New Trends and Research      Directions," </a:t>
            </a:r>
            <a:r>
              <a:rPr lang="en-US" sz="2900" u="sng" dirty="0" err="1"/>
              <a:t>Elsevie</a:t>
            </a:r>
            <a:r>
              <a:rPr lang="en-US" sz="2900" u="sng" dirty="0"/>
              <a:t> :Future Generation Computer Systems, Vol. 79, pp. 1-22, September 2017.</a:t>
            </a:r>
            <a:endParaRPr lang="en-IN" sz="2900" dirty="0"/>
          </a:p>
          <a:p>
            <a:pPr marL="0" indent="0">
              <a:buNone/>
            </a:pPr>
            <a:endParaRPr lang="en-US" sz="2900" u="sng" dirty="0"/>
          </a:p>
          <a:p>
            <a:pPr marL="0" indent="0">
              <a:buNone/>
            </a:pPr>
            <a:r>
              <a:rPr lang="en-US" sz="2900" u="sng" dirty="0"/>
              <a:t>[2] https://towardsdatascience.com/malware-detection-using-deep-learning-6c95dd235432</a:t>
            </a:r>
            <a:endParaRPr lang="en-IN" sz="2900" dirty="0"/>
          </a:p>
          <a:p>
            <a:pPr marL="0" indent="0">
              <a:buNone/>
            </a:pPr>
            <a:endParaRPr lang="en-US" sz="2900" u="sng" dirty="0"/>
          </a:p>
          <a:p>
            <a:pPr marL="0" indent="0">
              <a:buNone/>
            </a:pPr>
            <a:r>
              <a:rPr lang="en-US" sz="2900" u="sng" dirty="0"/>
              <a:t>[3] www.youtube.com</a:t>
            </a:r>
            <a:endParaRPr lang="en-IN" sz="2900" dirty="0"/>
          </a:p>
          <a:p>
            <a:pPr marL="0" indent="0">
              <a:buNone/>
            </a:pPr>
            <a:endParaRPr lang="en-US" sz="2900" u="sng" dirty="0"/>
          </a:p>
          <a:p>
            <a:pPr marL="0" indent="0">
              <a:buNone/>
            </a:pPr>
            <a:r>
              <a:rPr lang="en-US" sz="2900" u="sng" dirty="0"/>
              <a:t>[4] Malware Detection in Cloud Computing Infrastructures By Michael R. Watson, Noor-ul-Hassan Shirazi</a:t>
            </a:r>
            <a:endParaRPr lang="en-IN" sz="2900" dirty="0"/>
          </a:p>
          <a:p>
            <a:pPr marL="0" indent="0">
              <a:buNone/>
            </a:pPr>
            <a:endParaRPr lang="en-US" sz="2900" u="sng" dirty="0"/>
          </a:p>
          <a:p>
            <a:pPr marL="0" indent="0">
              <a:buNone/>
            </a:pPr>
            <a:r>
              <a:rPr lang="en-US" sz="2900" u="sng" dirty="0"/>
              <a:t>[5] </a:t>
            </a:r>
            <a:r>
              <a:rPr lang="en-IN" sz="2900" dirty="0"/>
              <a:t>A. Amazon Web Services, </a:t>
            </a:r>
            <a:r>
              <a:rPr lang="en-IN" sz="2900" i="1" dirty="0"/>
              <a:t>Amazon CloudWatch Developer Guide</a:t>
            </a:r>
            <a:r>
              <a:rPr lang="en-IN" sz="2900" dirty="0"/>
              <a:t>, 2010.</a:t>
            </a:r>
          </a:p>
          <a:p>
            <a:pPr marL="0" indent="0">
              <a:buNone/>
            </a:pPr>
            <a:endParaRPr lang="en-US" sz="2900" u="sng" dirty="0"/>
          </a:p>
          <a:p>
            <a:pPr marL="0" indent="0">
              <a:buNone/>
            </a:pPr>
            <a:r>
              <a:rPr lang="en-US" sz="2900" u="sng" dirty="0"/>
              <a:t>[6]https://www.researchgate.net/publication/304452598_Comparitive_Study_of_Cloud_Forensics_Tools</a:t>
            </a:r>
          </a:p>
          <a:p>
            <a:pPr marL="0" indent="0">
              <a:buNone/>
            </a:pPr>
            <a:r>
              <a:rPr lang="en-US" sz="2900" u="sng" dirty="0"/>
              <a:t>[7] https://docs.splunk.com/Documentation</a:t>
            </a:r>
          </a:p>
          <a:p>
            <a:pPr marL="0" indent="0">
              <a:buNone/>
            </a:pPr>
            <a:endParaRPr lang="en-IN" dirty="0"/>
          </a:p>
          <a:p>
            <a:endParaRPr lang="en-IN" dirty="0"/>
          </a:p>
        </p:txBody>
      </p:sp>
      <p:sp>
        <p:nvSpPr>
          <p:cNvPr id="4" name="Date Placeholder 3"/>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8788" y="2429691"/>
            <a:ext cx="10972800" cy="2181183"/>
          </a:xfrm>
        </p:spPr>
        <p:txBody>
          <a:bodyPr>
            <a:normAutofit fontScale="62500" lnSpcReduction="20000"/>
          </a:bodyPr>
          <a:lstStyle/>
          <a:p>
            <a:pPr algn="ctr">
              <a:buNone/>
            </a:pPr>
            <a:endParaRPr lang="en-US" sz="11500" dirty="0">
              <a:latin typeface="+mj-lt"/>
            </a:endParaRPr>
          </a:p>
          <a:p>
            <a:pPr algn="ctr">
              <a:buNone/>
            </a:pPr>
            <a:r>
              <a:rPr lang="en-US" sz="11500" dirty="0">
                <a:latin typeface="+mj-lt"/>
              </a:rPr>
              <a:t>Thank You !!</a:t>
            </a:r>
            <a:endParaRPr lang="en-IN" dirty="0">
              <a:latin typeface="+mj-lt"/>
            </a:endParaRPr>
          </a:p>
        </p:txBody>
      </p:sp>
      <p:sp>
        <p:nvSpPr>
          <p:cNvPr id="4" name="Date Placeholder 3"/>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83771"/>
          </a:xfrm>
        </p:spPr>
        <p:txBody>
          <a:bodyPr/>
          <a:lstStyle/>
          <a:p>
            <a:r>
              <a:rPr lang="en-US" dirty="0"/>
              <a:t>Table of Contents</a:t>
            </a:r>
            <a:endParaRPr lang="en-IN" dirty="0"/>
          </a:p>
        </p:txBody>
      </p:sp>
      <p:sp>
        <p:nvSpPr>
          <p:cNvPr id="3" name="Content Placeholder 2"/>
          <p:cNvSpPr>
            <a:spLocks noGrp="1"/>
          </p:cNvSpPr>
          <p:nvPr>
            <p:ph idx="1"/>
          </p:nvPr>
        </p:nvSpPr>
        <p:spPr>
          <a:xfrm>
            <a:off x="635726" y="751117"/>
            <a:ext cx="10972800" cy="5453740"/>
          </a:xfrm>
        </p:spPr>
        <p:txBody>
          <a:bodyPr>
            <a:noAutofit/>
          </a:bodyPr>
          <a:lstStyle/>
          <a:p>
            <a:r>
              <a:rPr lang="en-IN" sz="2500" dirty="0"/>
              <a:t>Introduction</a:t>
            </a:r>
          </a:p>
          <a:p>
            <a:r>
              <a:rPr lang="en-IN" sz="2500" dirty="0"/>
              <a:t>Objectives</a:t>
            </a:r>
          </a:p>
          <a:p>
            <a:r>
              <a:rPr lang="en-IN" sz="2500" dirty="0"/>
              <a:t>Related Background</a:t>
            </a:r>
          </a:p>
          <a:p>
            <a:r>
              <a:rPr lang="en-IN" sz="2500" dirty="0"/>
              <a:t>Expected Outcome</a:t>
            </a:r>
          </a:p>
          <a:p>
            <a:r>
              <a:rPr lang="en-IN" sz="2500" dirty="0"/>
              <a:t>Tools &amp; Technology</a:t>
            </a:r>
          </a:p>
          <a:p>
            <a:r>
              <a:rPr lang="en-IN" sz="2500" dirty="0"/>
              <a:t>Methodology (Modules)</a:t>
            </a:r>
          </a:p>
          <a:p>
            <a:r>
              <a:rPr lang="en-IN" sz="2500" dirty="0"/>
              <a:t>TimeLine Charts with Milestones</a:t>
            </a:r>
          </a:p>
          <a:p>
            <a:r>
              <a:rPr lang="en-IN" sz="2500" dirty="0"/>
              <a:t>Flowchart </a:t>
            </a:r>
          </a:p>
          <a:p>
            <a:r>
              <a:rPr lang="en-IN" sz="2500" dirty="0"/>
              <a:t>Implementation Details</a:t>
            </a:r>
          </a:p>
          <a:p>
            <a:r>
              <a:rPr lang="en-US" sz="2500" dirty="0"/>
              <a:t>R</a:t>
            </a:r>
            <a:r>
              <a:rPr lang="en-IN" sz="2500" dirty="0" err="1"/>
              <a:t>esults</a:t>
            </a:r>
            <a:endParaRPr lang="en-IN" sz="2500" dirty="0"/>
          </a:p>
          <a:p>
            <a:r>
              <a:rPr lang="en-IN" sz="2500" dirty="0"/>
              <a:t>Conclusion And Future Work</a:t>
            </a:r>
          </a:p>
          <a:p>
            <a:r>
              <a:rPr lang="en-US" sz="2500" dirty="0"/>
              <a:t>References</a:t>
            </a:r>
            <a:endParaRPr lang="en-IN" sz="2500" dirty="0"/>
          </a:p>
        </p:txBody>
      </p:sp>
      <p:sp>
        <p:nvSpPr>
          <p:cNvPr id="4" name="Date Placeholder 3"/>
          <p:cNvSpPr>
            <a:spLocks noGrp="1"/>
          </p:cNvSpPr>
          <p:nvPr>
            <p:ph type="dt" sz="half" idx="10"/>
          </p:nvPr>
        </p:nvSpPr>
        <p:spPr/>
        <p:txBody>
          <a:bodyPr/>
          <a:lstStyle/>
          <a:p>
            <a:fld id="{F1B82CC3-839A-4CF4-843A-7DCB85BB12E8}" type="datetime1">
              <a:rPr lang="en-US" smtClean="0"/>
              <a:pPr/>
              <a:t>3/12/2022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A37C-6F8A-4995-A255-A54DA033C53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74EB3CC-C640-435B-A427-1222881F8F77}"/>
              </a:ext>
            </a:extLst>
          </p:cNvPr>
          <p:cNvSpPr>
            <a:spLocks noGrp="1"/>
          </p:cNvSpPr>
          <p:nvPr>
            <p:ph idx="1"/>
          </p:nvPr>
        </p:nvSpPr>
        <p:spPr/>
        <p:txBody>
          <a:bodyPr>
            <a:normAutofit fontScale="25000" lnSpcReduction="20000"/>
          </a:bodyPr>
          <a:lstStyle/>
          <a:p>
            <a:pPr lvl="0">
              <a:spcBef>
                <a:spcPts val="0"/>
              </a:spcBef>
              <a:buClr>
                <a:schemeClr val="dk1"/>
              </a:buClr>
              <a:buSzPts val="2400"/>
            </a:pPr>
            <a:r>
              <a:rPr lang="en-US" sz="11200" dirty="0"/>
              <a:t>Cloud computing has been adopted very rapidly by organizations with different businesses and sizes, the use of cloud services is rising at an unparalleled rate these days especially IaaS services as cloud providers offer more powerful resources with flexible offerings and models.</a:t>
            </a:r>
          </a:p>
          <a:p>
            <a:pPr lvl="0" indent="-190500">
              <a:spcBef>
                <a:spcPts val="480"/>
              </a:spcBef>
              <a:buClr>
                <a:schemeClr val="dk1"/>
              </a:buClr>
              <a:buSzPts val="2400"/>
              <a:buNone/>
            </a:pPr>
            <a:endParaRPr lang="en-US" sz="11200" dirty="0"/>
          </a:p>
          <a:p>
            <a:pPr lvl="0">
              <a:spcBef>
                <a:spcPts val="480"/>
              </a:spcBef>
              <a:buClr>
                <a:schemeClr val="dk1"/>
              </a:buClr>
              <a:buSzPts val="2400"/>
            </a:pPr>
            <a:r>
              <a:rPr lang="en-US" sz="11200" dirty="0"/>
              <a:t>This rapid adoption opens new surface attacks to the organizations that attackers abuse with their malware to take advantage of these powerful resources and the valuable data that exist on them.</a:t>
            </a:r>
          </a:p>
          <a:p>
            <a:pPr marL="0" lvl="0" indent="0">
              <a:spcBef>
                <a:spcPts val="480"/>
              </a:spcBef>
              <a:buClr>
                <a:schemeClr val="dk1"/>
              </a:buClr>
              <a:buSzPts val="2400"/>
              <a:buNone/>
            </a:pPr>
            <a:endParaRPr lang="en-US" sz="11200" dirty="0"/>
          </a:p>
          <a:p>
            <a:pPr lvl="0">
              <a:spcBef>
                <a:spcPts val="480"/>
              </a:spcBef>
              <a:buClr>
                <a:schemeClr val="dk1"/>
              </a:buClr>
              <a:buSzPts val="2400"/>
            </a:pPr>
            <a:r>
              <a:rPr lang="en-US" sz="11200" dirty="0"/>
              <a:t>Therefore for organizations to well defend against malware attacks they need to have full visibility not only on their data centers but also on their resources hosted on the cloud and don't take their security for granted. </a:t>
            </a:r>
          </a:p>
          <a:p>
            <a:endParaRPr lang="en-IN" dirty="0"/>
          </a:p>
        </p:txBody>
      </p:sp>
      <p:sp>
        <p:nvSpPr>
          <p:cNvPr id="4" name="Date Placeholder 3">
            <a:extLst>
              <a:ext uri="{FF2B5EF4-FFF2-40B4-BE49-F238E27FC236}">
                <a16:creationId xmlns:a16="http://schemas.microsoft.com/office/drawing/2014/main" id="{BA26F29B-7836-40AF-AD71-2CC824EF4F0E}"/>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CDC051BC-57A3-4A99-9802-B33E6CAECF3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7443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1781-5571-40D4-BE19-01B54EDB7B8E}"/>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950C1E3-867C-4A27-B67F-7F9FD2B843E6}"/>
              </a:ext>
            </a:extLst>
          </p:cNvPr>
          <p:cNvSpPr>
            <a:spLocks noGrp="1"/>
          </p:cNvSpPr>
          <p:nvPr>
            <p:ph idx="1"/>
          </p:nvPr>
        </p:nvSpPr>
        <p:spPr/>
        <p:txBody>
          <a:bodyPr>
            <a:normAutofit fontScale="77500" lnSpcReduction="20000"/>
          </a:bodyPr>
          <a:lstStyle/>
          <a:p>
            <a:pPr marL="0" lvl="0" indent="0">
              <a:spcBef>
                <a:spcPts val="0"/>
              </a:spcBef>
              <a:buClr>
                <a:schemeClr val="dk1"/>
              </a:buClr>
              <a:buSzPts val="2400"/>
              <a:buNone/>
            </a:pPr>
            <a:r>
              <a:rPr lang="en-US" sz="3600" dirty="0"/>
              <a:t>The main objectives of this project are as follows: -</a:t>
            </a:r>
          </a:p>
          <a:p>
            <a:pPr marL="0" lvl="0" indent="0">
              <a:spcBef>
                <a:spcPts val="0"/>
              </a:spcBef>
              <a:buClr>
                <a:schemeClr val="dk1"/>
              </a:buClr>
              <a:buSzPts val="2400"/>
              <a:buNone/>
            </a:pPr>
            <a:endParaRPr lang="en-US" sz="3600" dirty="0"/>
          </a:p>
          <a:p>
            <a:pPr lvl="0">
              <a:spcBef>
                <a:spcPts val="0"/>
              </a:spcBef>
              <a:buClr>
                <a:schemeClr val="dk1"/>
              </a:buClr>
              <a:buSzPts val="2400"/>
            </a:pPr>
            <a:r>
              <a:rPr lang="en-US" sz="3600" dirty="0"/>
              <a:t>It aims to provide the best approaches to achieve continuous monitoring of malware attacks on the cloud along with their phases (before, during, and after).</a:t>
            </a:r>
          </a:p>
          <a:p>
            <a:pPr lvl="0">
              <a:spcBef>
                <a:spcPts val="480"/>
              </a:spcBef>
              <a:buClr>
                <a:schemeClr val="dk1"/>
              </a:buClr>
              <a:buSzPts val="2400"/>
            </a:pPr>
            <a:r>
              <a:rPr lang="en-US" sz="3600" dirty="0"/>
              <a:t>Logging and forensics techniques have always been the cornerstone of achieving continuous monitoring and detection of malware attacks on-premises.</a:t>
            </a:r>
          </a:p>
          <a:p>
            <a:pPr lvl="0">
              <a:spcBef>
                <a:spcPts val="480"/>
              </a:spcBef>
              <a:buClr>
                <a:schemeClr val="dk1"/>
              </a:buClr>
              <a:buSzPts val="2400"/>
            </a:pPr>
            <a:r>
              <a:rPr lang="en-US" sz="3600" dirty="0"/>
              <a:t>To adopt the best methods to bring loggings and forensics to the cloud and integrate them with on-premises visibility.</a:t>
            </a:r>
          </a:p>
          <a:p>
            <a:pPr lvl="0">
              <a:spcBef>
                <a:spcPts val="480"/>
              </a:spcBef>
              <a:buClr>
                <a:schemeClr val="dk1"/>
              </a:buClr>
              <a:buSzPts val="2400"/>
            </a:pPr>
            <a:r>
              <a:rPr lang="en-US" sz="3600" dirty="0"/>
              <a:t>Achieving the full monitoring over the whole security posture of the organization assets whether they are on-premises or on the cloud.</a:t>
            </a:r>
          </a:p>
          <a:p>
            <a:endParaRPr lang="en-IN" dirty="0"/>
          </a:p>
        </p:txBody>
      </p:sp>
      <p:sp>
        <p:nvSpPr>
          <p:cNvPr id="4" name="Date Placeholder 3">
            <a:extLst>
              <a:ext uri="{FF2B5EF4-FFF2-40B4-BE49-F238E27FC236}">
                <a16:creationId xmlns:a16="http://schemas.microsoft.com/office/drawing/2014/main" id="{C3CD2E33-411B-4B05-BD45-88BA88365A57}"/>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2D302D92-BF89-4E19-AC90-B4CFF2BA642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3604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3096-C252-45E6-98F7-AE14FE52BC62}"/>
              </a:ext>
            </a:extLst>
          </p:cNvPr>
          <p:cNvSpPr>
            <a:spLocks noGrp="1"/>
          </p:cNvSpPr>
          <p:nvPr>
            <p:ph type="title"/>
          </p:nvPr>
        </p:nvSpPr>
        <p:spPr/>
        <p:txBody>
          <a:bodyPr/>
          <a:lstStyle/>
          <a:p>
            <a:r>
              <a:rPr lang="en-US" dirty="0"/>
              <a:t>Related Background</a:t>
            </a:r>
            <a:endParaRPr lang="en-IN" dirty="0"/>
          </a:p>
        </p:txBody>
      </p:sp>
      <p:sp>
        <p:nvSpPr>
          <p:cNvPr id="3" name="Content Placeholder 2">
            <a:extLst>
              <a:ext uri="{FF2B5EF4-FFF2-40B4-BE49-F238E27FC236}">
                <a16:creationId xmlns:a16="http://schemas.microsoft.com/office/drawing/2014/main" id="{EFA077F1-FB01-4C49-A133-E89C1741D19A}"/>
              </a:ext>
            </a:extLst>
          </p:cNvPr>
          <p:cNvSpPr>
            <a:spLocks noGrp="1"/>
          </p:cNvSpPr>
          <p:nvPr>
            <p:ph idx="1"/>
          </p:nvPr>
        </p:nvSpPr>
        <p:spPr/>
        <p:txBody>
          <a:bodyPr>
            <a:normAutofit fontScale="62500" lnSpcReduction="20000"/>
          </a:bodyPr>
          <a:lstStyle/>
          <a:p>
            <a:pPr marL="514350" lvl="0" indent="-514350">
              <a:spcBef>
                <a:spcPts val="0"/>
              </a:spcBef>
              <a:buClr>
                <a:schemeClr val="dk1"/>
              </a:buClr>
              <a:buSzPts val="2400"/>
              <a:buFont typeface="Calibri"/>
              <a:buAutoNum type="arabicPeriod"/>
            </a:pPr>
            <a:r>
              <a:rPr lang="en-US" sz="4000" dirty="0"/>
              <a:t>Infrastructure as a Service (IaaS) Cloud </a:t>
            </a:r>
            <a:r>
              <a:rPr lang="en-US" dirty="0"/>
              <a:t>- It is the most fundamental and critical service, offering basic computing services such as servers, networking, and storage. This service enhances system availability while also lowering costs and offering a more flexible system.</a:t>
            </a:r>
            <a:endParaRPr lang="en-US" sz="3600" dirty="0"/>
          </a:p>
          <a:p>
            <a:pPr marL="514350" lvl="0" indent="-514350">
              <a:spcBef>
                <a:spcPts val="640"/>
              </a:spcBef>
              <a:buClr>
                <a:schemeClr val="dk1"/>
              </a:buClr>
              <a:buSzPts val="2400"/>
              <a:buFont typeface="Calibri"/>
              <a:buAutoNum type="arabicPeriod"/>
            </a:pPr>
            <a:r>
              <a:rPr lang="en-US" sz="4000" dirty="0"/>
              <a:t>Malware Attacks </a:t>
            </a:r>
            <a:r>
              <a:rPr lang="en-US" dirty="0"/>
              <a:t>- Malware is a term that means malicious and harmful, it has similar effect on networks, software, operating systems, or other components. One of the biggest challenges in the IaaS cloud world is malware attacks; it is a major concern to home and business devices, as well as cloud virtual machines.</a:t>
            </a:r>
            <a:endParaRPr lang="en-US" sz="3600" dirty="0"/>
          </a:p>
          <a:p>
            <a:pPr marL="514350" lvl="0" indent="-514350">
              <a:spcBef>
                <a:spcPts val="480"/>
              </a:spcBef>
              <a:buClr>
                <a:schemeClr val="dk1"/>
              </a:buClr>
              <a:buSzPts val="2400"/>
              <a:buFont typeface="Calibri"/>
              <a:buAutoNum type="arabicPeriod"/>
            </a:pPr>
            <a:r>
              <a:rPr lang="en-US" sz="4000" dirty="0"/>
              <a:t>Malware Detection Methods – </a:t>
            </a:r>
            <a:r>
              <a:rPr lang="en-US" dirty="0"/>
              <a:t>In order to prevent malware from hampering networks malware detections methods are necessary to implement in order for its proper functioning, a number of malware detection methods can be applied for e.g.:- Signature/Behavior based techniques for malware detection malware detection, Machine Learning Based malware detection methods etc.</a:t>
            </a:r>
            <a:endParaRPr lang="en-US" sz="4000" dirty="0"/>
          </a:p>
          <a:p>
            <a:pPr marL="514350" lvl="0" indent="-514350">
              <a:spcBef>
                <a:spcPts val="480"/>
              </a:spcBef>
              <a:buClr>
                <a:schemeClr val="dk1"/>
              </a:buClr>
              <a:buSzPts val="2400"/>
              <a:buFont typeface="Calibri"/>
              <a:buAutoNum type="arabicPeriod"/>
            </a:pPr>
            <a:r>
              <a:rPr lang="en-US" sz="4000" dirty="0"/>
              <a:t>Cloud Forensics - </a:t>
            </a:r>
            <a:r>
              <a:rPr lang="en-US" dirty="0"/>
              <a:t>Cloud Digital Forensic techniques are typically used to gathering and preserving evidence, reconstructing incidents, deciding how, where, and where an incident happening, and producing threat information.</a:t>
            </a:r>
            <a:endParaRPr lang="en-US" sz="4000" dirty="0"/>
          </a:p>
        </p:txBody>
      </p:sp>
      <p:sp>
        <p:nvSpPr>
          <p:cNvPr id="4" name="Date Placeholder 3">
            <a:extLst>
              <a:ext uri="{FF2B5EF4-FFF2-40B4-BE49-F238E27FC236}">
                <a16:creationId xmlns:a16="http://schemas.microsoft.com/office/drawing/2014/main" id="{C8A32A43-EF17-499F-A445-A0FE748A3175}"/>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E007A560-66F5-413D-B11D-31FDD476BD0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8253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84F9-E326-43CB-A303-CA180E7569AA}"/>
              </a:ext>
            </a:extLst>
          </p:cNvPr>
          <p:cNvSpPr>
            <a:spLocks noGrp="1"/>
          </p:cNvSpPr>
          <p:nvPr>
            <p:ph type="title"/>
          </p:nvPr>
        </p:nvSpPr>
        <p:spPr/>
        <p:txBody>
          <a:bodyPr/>
          <a:lstStyle/>
          <a:p>
            <a:r>
              <a:rPr lang="en-US" dirty="0"/>
              <a:t>Expected Outcome</a:t>
            </a:r>
            <a:endParaRPr lang="en-IN" dirty="0"/>
          </a:p>
        </p:txBody>
      </p:sp>
      <p:sp>
        <p:nvSpPr>
          <p:cNvPr id="3" name="Content Placeholder 2">
            <a:extLst>
              <a:ext uri="{FF2B5EF4-FFF2-40B4-BE49-F238E27FC236}">
                <a16:creationId xmlns:a16="http://schemas.microsoft.com/office/drawing/2014/main" id="{A50B9B6C-E638-4283-AACB-0F3B2AD4BE93}"/>
              </a:ext>
            </a:extLst>
          </p:cNvPr>
          <p:cNvSpPr>
            <a:spLocks noGrp="1"/>
          </p:cNvSpPr>
          <p:nvPr>
            <p:ph idx="1"/>
          </p:nvPr>
        </p:nvSpPr>
        <p:spPr/>
        <p:txBody>
          <a:bodyPr/>
          <a:lstStyle/>
          <a:p>
            <a:pPr marL="0" indent="0">
              <a:buNone/>
            </a:pPr>
            <a:r>
              <a:rPr lang="en-US" dirty="0"/>
              <a:t>This project aims to defines the best methods to bring loggings and forensics to the cloud and integrate them with on-premises visibility, thus achieving the full monitoring over the whole security posture of the organization assets when uploaded on the cloud.</a:t>
            </a:r>
            <a:endParaRPr lang="en-IN" dirty="0"/>
          </a:p>
        </p:txBody>
      </p:sp>
      <p:sp>
        <p:nvSpPr>
          <p:cNvPr id="4" name="Date Placeholder 3">
            <a:extLst>
              <a:ext uri="{FF2B5EF4-FFF2-40B4-BE49-F238E27FC236}">
                <a16:creationId xmlns:a16="http://schemas.microsoft.com/office/drawing/2014/main" id="{69B06BE7-2619-40B9-8F96-BE3AC2731ABF}"/>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0CE25632-66A9-4945-8CCB-429635A5A002}"/>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2810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02DB-7FE8-4BED-8807-58C9F02350C3}"/>
              </a:ext>
            </a:extLst>
          </p:cNvPr>
          <p:cNvSpPr>
            <a:spLocks noGrp="1"/>
          </p:cNvSpPr>
          <p:nvPr>
            <p:ph type="title"/>
          </p:nvPr>
        </p:nvSpPr>
        <p:spPr/>
        <p:txBody>
          <a:bodyPr/>
          <a:lstStyle/>
          <a:p>
            <a:r>
              <a:rPr lang="en-US" dirty="0"/>
              <a:t>Tools And Technologies</a:t>
            </a:r>
            <a:endParaRPr lang="en-IN" dirty="0"/>
          </a:p>
        </p:txBody>
      </p:sp>
      <p:sp>
        <p:nvSpPr>
          <p:cNvPr id="4" name="Date Placeholder 3">
            <a:extLst>
              <a:ext uri="{FF2B5EF4-FFF2-40B4-BE49-F238E27FC236}">
                <a16:creationId xmlns:a16="http://schemas.microsoft.com/office/drawing/2014/main" id="{48319EAE-541B-4929-850A-2146AD47DD18}"/>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B72E83D8-E796-4E12-ABF7-44E8DF827B4A}"/>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26" name="Picture 2" descr="Amazon Web Services (@awscloud) / Twitter">
            <a:extLst>
              <a:ext uri="{FF2B5EF4-FFF2-40B4-BE49-F238E27FC236}">
                <a16:creationId xmlns:a16="http://schemas.microsoft.com/office/drawing/2014/main" id="{0E7AE364-10A4-4CD0-81E6-5F2C8783D6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2011018" cy="20110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3B495B7-3DD3-494E-8170-04211DDEDF20}"/>
              </a:ext>
            </a:extLst>
          </p:cNvPr>
          <p:cNvPicPr>
            <a:picLocks noChangeAspect="1"/>
          </p:cNvPicPr>
          <p:nvPr/>
        </p:nvPicPr>
        <p:blipFill>
          <a:blip r:embed="rId3"/>
          <a:stretch>
            <a:fillRect/>
          </a:stretch>
        </p:blipFill>
        <p:spPr>
          <a:xfrm>
            <a:off x="2555000" y="3790122"/>
            <a:ext cx="3002041" cy="1876276"/>
          </a:xfrm>
          <a:prstGeom prst="rect">
            <a:avLst/>
          </a:prstGeom>
        </p:spPr>
      </p:pic>
      <p:pic>
        <p:nvPicPr>
          <p:cNvPr id="9" name="Picture 8">
            <a:extLst>
              <a:ext uri="{FF2B5EF4-FFF2-40B4-BE49-F238E27FC236}">
                <a16:creationId xmlns:a16="http://schemas.microsoft.com/office/drawing/2014/main" id="{F748CAEB-5229-45FD-8AE8-1DFB390790A6}"/>
              </a:ext>
            </a:extLst>
          </p:cNvPr>
          <p:cNvPicPr>
            <a:picLocks noChangeAspect="1"/>
          </p:cNvPicPr>
          <p:nvPr/>
        </p:nvPicPr>
        <p:blipFill>
          <a:blip r:embed="rId4"/>
          <a:stretch>
            <a:fillRect/>
          </a:stretch>
        </p:blipFill>
        <p:spPr>
          <a:xfrm>
            <a:off x="4290653" y="1598370"/>
            <a:ext cx="3610693" cy="2011019"/>
          </a:xfrm>
          <a:prstGeom prst="rect">
            <a:avLst/>
          </a:prstGeom>
        </p:spPr>
      </p:pic>
      <p:pic>
        <p:nvPicPr>
          <p:cNvPr id="1030" name="Picture 6" descr="Kali Linux gets a GUI desktop in Windows Subsystem for Linux">
            <a:extLst>
              <a:ext uri="{FF2B5EF4-FFF2-40B4-BE49-F238E27FC236}">
                <a16:creationId xmlns:a16="http://schemas.microsoft.com/office/drawing/2014/main" id="{51E48DCF-145A-44D3-97D7-F0C5529C9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4961" y="4033067"/>
            <a:ext cx="3120886" cy="15604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logowik.com/content/uploads/images/splunk4305.jpg">
            <a:extLst>
              <a:ext uri="{FF2B5EF4-FFF2-40B4-BE49-F238E27FC236}">
                <a16:creationId xmlns:a16="http://schemas.microsoft.com/office/drawing/2014/main" id="{B1D105BB-9650-487E-A5EF-77864E474C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2913" y="1417638"/>
            <a:ext cx="3120887" cy="234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4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F159-E6E5-4D3B-8025-FE7ECC8057FD}"/>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45348C98-69E1-4EE3-9EB4-C835F7304D64}"/>
              </a:ext>
            </a:extLst>
          </p:cNvPr>
          <p:cNvSpPr>
            <a:spLocks noGrp="1"/>
          </p:cNvSpPr>
          <p:nvPr>
            <p:ph idx="1"/>
          </p:nvPr>
        </p:nvSpPr>
        <p:spPr/>
        <p:txBody>
          <a:bodyPr>
            <a:normAutofit/>
          </a:bodyPr>
          <a:lstStyle/>
          <a:p>
            <a:pPr marL="0" indent="0">
              <a:buNone/>
            </a:pPr>
            <a:r>
              <a:rPr lang="en-US" sz="2800" dirty="0"/>
              <a:t>The methodology has been divided into two practical parts: </a:t>
            </a:r>
          </a:p>
          <a:p>
            <a:r>
              <a:rPr lang="en-US" sz="2800" b="1" dirty="0"/>
              <a:t>The First: </a:t>
            </a:r>
            <a:r>
              <a:rPr lang="en-US" sz="2800" dirty="0"/>
              <a:t>when the malware attack happened, make cloud analysis for malware detection. </a:t>
            </a:r>
          </a:p>
          <a:p>
            <a:r>
              <a:rPr lang="en-US" sz="2800" b="1" dirty="0"/>
              <a:t>The Second: </a:t>
            </a:r>
            <a:r>
              <a:rPr lang="en-US" sz="2800" dirty="0"/>
              <a:t>is Forensics Analysis in the IaaS Cloud after the malware attack happens. </a:t>
            </a:r>
            <a:endParaRPr lang="en-IN" sz="2800" dirty="0"/>
          </a:p>
        </p:txBody>
      </p:sp>
      <p:sp>
        <p:nvSpPr>
          <p:cNvPr id="4" name="Date Placeholder 3">
            <a:extLst>
              <a:ext uri="{FF2B5EF4-FFF2-40B4-BE49-F238E27FC236}">
                <a16:creationId xmlns:a16="http://schemas.microsoft.com/office/drawing/2014/main" id="{A97E6F15-0FB7-466B-BECD-510BD2AFF212}"/>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7DEC833B-332D-40A8-9C9F-23115D05E69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53807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62AA-6787-4BB1-A6C0-B0F18983EB4E}"/>
              </a:ext>
            </a:extLst>
          </p:cNvPr>
          <p:cNvSpPr>
            <a:spLocks noGrp="1"/>
          </p:cNvSpPr>
          <p:nvPr>
            <p:ph type="title"/>
          </p:nvPr>
        </p:nvSpPr>
        <p:spPr/>
        <p:txBody>
          <a:bodyPr/>
          <a:lstStyle/>
          <a:p>
            <a:r>
              <a:rPr lang="en-US" dirty="0"/>
              <a:t>Timeline Chart With Milestones</a:t>
            </a:r>
            <a:endParaRPr lang="en-IN" dirty="0"/>
          </a:p>
        </p:txBody>
      </p:sp>
      <p:sp>
        <p:nvSpPr>
          <p:cNvPr id="4" name="Date Placeholder 3">
            <a:extLst>
              <a:ext uri="{FF2B5EF4-FFF2-40B4-BE49-F238E27FC236}">
                <a16:creationId xmlns:a16="http://schemas.microsoft.com/office/drawing/2014/main" id="{2EC92253-1105-4B4A-840D-C54A1CDAA965}"/>
              </a:ext>
            </a:extLst>
          </p:cNvPr>
          <p:cNvSpPr>
            <a:spLocks noGrp="1"/>
          </p:cNvSpPr>
          <p:nvPr>
            <p:ph type="dt" sz="half" idx="10"/>
          </p:nvPr>
        </p:nvSpPr>
        <p:spPr/>
        <p:txBody>
          <a:bodyPr/>
          <a:lstStyle/>
          <a:p>
            <a:fld id="{D475C98E-8DF6-40FE-826F-CB1B1EDB4BCF}" type="datetime1">
              <a:rPr lang="en-US" smtClean="0"/>
              <a:pPr/>
              <a:t>3/12/2022</a:t>
            </a:fld>
            <a:endParaRPr lang="en-US" dirty="0"/>
          </a:p>
        </p:txBody>
      </p:sp>
      <p:sp>
        <p:nvSpPr>
          <p:cNvPr id="5" name="Slide Number Placeholder 4">
            <a:extLst>
              <a:ext uri="{FF2B5EF4-FFF2-40B4-BE49-F238E27FC236}">
                <a16:creationId xmlns:a16="http://schemas.microsoft.com/office/drawing/2014/main" id="{48B54063-6CD3-4693-95C7-98C5EAFA48C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Content Placeholder 6">
            <a:extLst>
              <a:ext uri="{FF2B5EF4-FFF2-40B4-BE49-F238E27FC236}">
                <a16:creationId xmlns:a16="http://schemas.microsoft.com/office/drawing/2014/main" id="{76B02C73-40B8-49E1-9942-CFF309E3F666}"/>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8214043B-4940-434E-B818-948D55EDB706}"/>
              </a:ext>
            </a:extLst>
          </p:cNvPr>
          <p:cNvPicPr/>
          <p:nvPr/>
        </p:nvPicPr>
        <p:blipFill>
          <a:blip r:embed="rId2"/>
          <a:stretch>
            <a:fillRect/>
          </a:stretch>
        </p:blipFill>
        <p:spPr>
          <a:xfrm>
            <a:off x="609599" y="1600204"/>
            <a:ext cx="10972799" cy="4525962"/>
          </a:xfrm>
          <a:prstGeom prst="rect">
            <a:avLst/>
          </a:prstGeom>
        </p:spPr>
      </p:pic>
    </p:spTree>
    <p:extLst>
      <p:ext uri="{BB962C8B-B14F-4D97-AF65-F5344CB8AC3E}">
        <p14:creationId xmlns:p14="http://schemas.microsoft.com/office/powerpoint/2010/main" val="2579356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TotalTime>
  <Words>1082</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  IBM Project Presentation  on  “Detecting Malware Infection on Infrastructure Hosted in IaaS Cloud using Cloud Visibility and Forensics” </vt:lpstr>
      <vt:lpstr>Table of Contents</vt:lpstr>
      <vt:lpstr>Introduction</vt:lpstr>
      <vt:lpstr>Objectives</vt:lpstr>
      <vt:lpstr>Related Background</vt:lpstr>
      <vt:lpstr>Expected Outcome</vt:lpstr>
      <vt:lpstr>Tools And Technologies</vt:lpstr>
      <vt:lpstr>Methodology</vt:lpstr>
      <vt:lpstr>Timeline Chart With Milestones</vt:lpstr>
      <vt:lpstr>Flowchart</vt:lpstr>
      <vt:lpstr>Implementation Details</vt:lpstr>
      <vt:lpstr>Results (CloudWatch Alarm)</vt:lpstr>
      <vt:lpstr>Results (Splunk)</vt:lpstr>
      <vt:lpstr>Results (Splunk)</vt:lpstr>
      <vt:lpstr>Conclusion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 Panwar</dc:creator>
  <cp:lastModifiedBy>Jainam Shah</cp:lastModifiedBy>
  <cp:revision>84</cp:revision>
  <dcterms:created xsi:type="dcterms:W3CDTF">2017-12-29T08:33:53Z</dcterms:created>
  <dcterms:modified xsi:type="dcterms:W3CDTF">2022-03-12T06:45:12Z</dcterms:modified>
</cp:coreProperties>
</file>