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258" r:id="rId4"/>
    <p:sldId id="322" r:id="rId5"/>
    <p:sldId id="323" r:id="rId6"/>
    <p:sldId id="324" r:id="rId7"/>
    <p:sldId id="320" r:id="rId8"/>
    <p:sldId id="259" r:id="rId9"/>
    <p:sldId id="261" r:id="rId10"/>
    <p:sldId id="307" r:id="rId11"/>
    <p:sldId id="309" r:id="rId12"/>
    <p:sldId id="318" r:id="rId13"/>
    <p:sldId id="310" r:id="rId14"/>
    <p:sldId id="312" r:id="rId15"/>
    <p:sldId id="313" r:id="rId16"/>
    <p:sldId id="315" r:id="rId17"/>
    <p:sldId id="319" r:id="rId18"/>
    <p:sldId id="317" r:id="rId19"/>
    <p:sldId id="285" r:id="rId2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SimSun" panose="02010600030101010101" pitchFamily="2" charset="-122"/>
      <p:regular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65"/>
    <a:srgbClr val="FFEA54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A0955-5542-4B4F-AD55-DE3B9AD498BE}">
  <a:tblStyle styleId="{A9CA0955-5542-4B4F-AD55-DE3B9AD49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5" autoAdjust="0"/>
  </p:normalViewPr>
  <p:slideViewPr>
    <p:cSldViewPr snapToGrid="0">
      <p:cViewPr varScale="1">
        <p:scale>
          <a:sx n="102" d="100"/>
          <a:sy n="102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5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4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0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32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1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0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4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9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2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1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3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5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slide" Target="slide19.xml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Mehraj Ud Din Shah Peerzada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59549" y="816324"/>
            <a:ext cx="7012001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More about Rust</a:t>
            </a:r>
            <a:r>
              <a:rPr lang="en" dirty="0"/>
              <a:t> </a:t>
            </a:r>
            <a:br>
              <a:rPr lang="en" dirty="0"/>
            </a:b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94426" y="995128"/>
            <a:ext cx="4987480" cy="407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Allocate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memory at runtime.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Slower in speed.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Fight with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borrow checker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Assignee is moved and 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invalidated.</a:t>
            </a: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Assigned container is made the new owner.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Resides on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heap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Objects, Vectors, Box, </a:t>
            </a:r>
            <a:r>
              <a:rPr lang="en-GB" sz="16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Arc.</a:t>
            </a: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dynamic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</a:rPr>
              <a:t> memory allocation</a:t>
            </a:r>
            <a:endParaRPr lang="en-IN" sz="3200" dirty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</a:endParaRP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59733" y="4687289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0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94426" y="995129"/>
            <a:ext cx="5549096" cy="35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UTF-8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encoded.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String literals are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immutable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String 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bjects can be mutable.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 are heap allocated.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GB" sz="1600" b="1" i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</a:t>
            </a:r>
            <a:r>
              <a:rPr lang="en-GB" sz="1600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method returns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number of bytes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 not the number of characters.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Cannot be indexed using </a:t>
            </a:r>
            <a:r>
              <a:rPr lang="en-GB" sz="1600" b="1" i="0" dirty="0">
                <a:solidFill>
                  <a:srgbClr val="7030A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strings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35010" y="4262194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29FF18-7991-2A8E-2A17-C68A8FE6C483}"/>
              </a:ext>
            </a:extLst>
          </p:cNvPr>
          <p:cNvSpPr/>
          <p:nvPr/>
        </p:nvSpPr>
        <p:spPr>
          <a:xfrm>
            <a:off x="5878401" y="1035437"/>
            <a:ext cx="2446534" cy="2072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822705" y="10411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..Strings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F1C1E5E-C5C5-470A-88AA-BC03BD20B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1" t="7349" r="3052" b="3987"/>
          <a:stretch/>
        </p:blipFill>
        <p:spPr>
          <a:xfrm>
            <a:off x="275073" y="706967"/>
            <a:ext cx="5278656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EB781C-F1DD-F9AA-C419-1AC80E2131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7" t="6162" r="3246" b="3515"/>
          <a:stretch/>
        </p:blipFill>
        <p:spPr>
          <a:xfrm>
            <a:off x="287664" y="706967"/>
            <a:ext cx="5281876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23D6B3-8BB7-87E4-62A3-6F77FAF90D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6" t="5691" r="2552" b="5807"/>
          <a:stretch/>
        </p:blipFill>
        <p:spPr>
          <a:xfrm>
            <a:off x="257447" y="711524"/>
            <a:ext cx="5301471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95FBBF-35CD-002C-4DA4-47EF1CC26B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79" t="4368" r="3983" b="4532"/>
          <a:stretch/>
        </p:blipFill>
        <p:spPr>
          <a:xfrm>
            <a:off x="261263" y="722046"/>
            <a:ext cx="5275770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84DB606-015B-7ADA-D7AD-582C5CD177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07" t="5218" r="3093" b="4900"/>
          <a:stretch/>
        </p:blipFill>
        <p:spPr>
          <a:xfrm>
            <a:off x="270452" y="694346"/>
            <a:ext cx="5329470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99B9A0-E4FB-8642-C8E7-56F3730F5692}"/>
              </a:ext>
            </a:extLst>
          </p:cNvPr>
          <p:cNvSpPr/>
          <p:nvPr/>
        </p:nvSpPr>
        <p:spPr>
          <a:xfrm>
            <a:off x="5723562" y="756141"/>
            <a:ext cx="2978228" cy="2115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to_owned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409612" y="1357017"/>
            <a:ext cx="5549096" cy="301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esizable arrays.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Accessing invalid indices caught during compile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Metadata stored on stack.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Traversed using loop or debug trait.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Resizing is </a:t>
            </a:r>
            <a:r>
              <a:rPr lang="en-GB" sz="16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costly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vectors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401388-CFB5-DB01-34BD-52212B781B52}"/>
              </a:ext>
            </a:extLst>
          </p:cNvPr>
          <p:cNvSpPr/>
          <p:nvPr/>
        </p:nvSpPr>
        <p:spPr>
          <a:xfrm>
            <a:off x="5985234" y="1189940"/>
            <a:ext cx="2480269" cy="1558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memory optimization is priority!</a:t>
            </a:r>
          </a:p>
        </p:txBody>
      </p:sp>
    </p:spTree>
    <p:extLst>
      <p:ext uri="{BB962C8B-B14F-4D97-AF65-F5344CB8AC3E}">
        <p14:creationId xmlns:p14="http://schemas.microsoft.com/office/powerpoint/2010/main" val="12650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..vectors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68120" y="4500966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0A7D6-B67B-29C0-4775-AAF0AE63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40" y="1003729"/>
            <a:ext cx="5710500" cy="3481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B20D4C-C97E-AEFD-30C2-7ED2D5735A28}"/>
              </a:ext>
            </a:extLst>
          </p:cNvPr>
          <p:cNvSpPr/>
          <p:nvPr/>
        </p:nvSpPr>
        <p:spPr>
          <a:xfrm>
            <a:off x="6449435" y="1456437"/>
            <a:ext cx="2480269" cy="1558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get(index)</a:t>
            </a:r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to check if index is valid! </a:t>
            </a:r>
          </a:p>
        </p:txBody>
      </p:sp>
    </p:spTree>
    <p:extLst>
      <p:ext uri="{BB962C8B-B14F-4D97-AF65-F5344CB8AC3E}">
        <p14:creationId xmlns:p14="http://schemas.microsoft.com/office/powerpoint/2010/main" val="1409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56389" y="1298448"/>
            <a:ext cx="5257791" cy="3333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Data structures that act like a pointer.</a:t>
            </a: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Have additional metadata and capabilities.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Automatic memory management, overloaded operators, and destructors.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 the </a:t>
            </a:r>
            <a:r>
              <a:rPr lang="en-GB" sz="16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Deref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and </a:t>
            </a:r>
            <a:r>
              <a:rPr lang="en-GB" sz="16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Drop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traits.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Have ownership capabilities.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Box&lt;T&gt;,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&lt;T&gt;, Ref&lt;t&gt;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smart pointers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D561EB-A62E-B94F-CB44-B11F29F845B6}"/>
              </a:ext>
            </a:extLst>
          </p:cNvPr>
          <p:cNvSpPr/>
          <p:nvPr/>
        </p:nvSpPr>
        <p:spPr>
          <a:xfrm>
            <a:off x="5144588" y="1526065"/>
            <a:ext cx="3228481" cy="27197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!("x = {}", x);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0B2A3-3242-9494-EE46-97548A031203}"/>
              </a:ext>
            </a:extLst>
          </p:cNvPr>
          <p:cNvSpPr/>
          <p:nvPr/>
        </p:nvSpPr>
        <p:spPr>
          <a:xfrm>
            <a:off x="6122354" y="1081283"/>
            <a:ext cx="1216454" cy="371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 Case</a:t>
            </a:r>
            <a:endParaRPr lang="en-IN" sz="1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6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8880" y="140435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Box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BC7D9A-0C86-C63B-87F0-C23FAD7685A3}"/>
              </a:ext>
            </a:extLst>
          </p:cNvPr>
          <p:cNvSpPr/>
          <p:nvPr/>
        </p:nvSpPr>
        <p:spPr>
          <a:xfrm>
            <a:off x="5370737" y="838223"/>
            <a:ext cx="3327586" cy="39171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“Empty"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"{:?}"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7D7B3-F343-B01D-1EF3-4740613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7" y="792260"/>
            <a:ext cx="5086110" cy="3925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00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ref. counting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63EF01-8D0A-5E2B-62A3-FF721A64C175}"/>
              </a:ext>
            </a:extLst>
          </p:cNvPr>
          <p:cNvSpPr txBox="1"/>
          <p:nvPr/>
        </p:nvSpPr>
        <p:spPr>
          <a:xfrm>
            <a:off x="221894" y="706966"/>
            <a:ext cx="7727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Multiple ownership of a value on the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Non-atomic reference counting, not thread safe.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Share value between multiple functions without copying.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Keeps track of the number of references to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Drops the value when there are no more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Cannot detect cycles, use weak pointers to beak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Implements the </a:t>
            </a:r>
            <a:r>
              <a:rPr lang="en-GB" sz="1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Deref</a:t>
            </a: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 trait.</a:t>
            </a:r>
          </a:p>
        </p:txBody>
      </p:sp>
    </p:spTree>
    <p:extLst>
      <p:ext uri="{BB962C8B-B14F-4D97-AF65-F5344CB8AC3E}">
        <p14:creationId xmlns:p14="http://schemas.microsoft.com/office/powerpoint/2010/main" val="332906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906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ref. counting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" name="Picture 6" descr="Media">
            <a:extLst>
              <a:ext uri="{FF2B5EF4-FFF2-40B4-BE49-F238E27FC236}">
                <a16:creationId xmlns:a16="http://schemas.microsoft.com/office/drawing/2014/main" id="{71015F31-19FD-FC64-DC23-B60184A5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9" y="730103"/>
            <a:ext cx="5152893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" name="Picture 8" descr="Media">
            <a:extLst>
              <a:ext uri="{FF2B5EF4-FFF2-40B4-BE49-F238E27FC236}">
                <a16:creationId xmlns:a16="http://schemas.microsoft.com/office/drawing/2014/main" id="{3F5CAE97-6684-B30A-7D07-5348E4B4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5" y="745027"/>
            <a:ext cx="5156556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Picture 10" descr="Media">
            <a:extLst>
              <a:ext uri="{FF2B5EF4-FFF2-40B4-BE49-F238E27FC236}">
                <a16:creationId xmlns:a16="http://schemas.microsoft.com/office/drawing/2014/main" id="{D8A42AB1-83A6-C778-4518-1CC69D87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7" y="747841"/>
            <a:ext cx="5119889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Picture 16" descr="Media">
            <a:extLst>
              <a:ext uri="{FF2B5EF4-FFF2-40B4-BE49-F238E27FC236}">
                <a16:creationId xmlns:a16="http://schemas.microsoft.com/office/drawing/2014/main" id="{C018A343-248C-6887-A5A2-A9B25CD1D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737565"/>
            <a:ext cx="5133333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19B86C-3A08-AECF-4054-0352B129A2C5}"/>
              </a:ext>
            </a:extLst>
          </p:cNvPr>
          <p:cNvSpPr/>
          <p:nvPr/>
        </p:nvSpPr>
        <p:spPr>
          <a:xfrm>
            <a:off x="5679254" y="635409"/>
            <a:ext cx="3077645" cy="2496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"Odin"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"Thor"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"Loki"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       ]);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"{:?}{:?}"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{:?}"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415" name="Google Shape;2415;p64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16" name="Google Shape;2416;p64"/>
          <p:cNvGrpSpPr/>
          <p:nvPr/>
        </p:nvGrpSpPr>
        <p:grpSpPr>
          <a:xfrm>
            <a:off x="5361478" y="2513937"/>
            <a:ext cx="597900" cy="385800"/>
            <a:chOff x="2289878" y="3082512"/>
            <a:chExt cx="597900" cy="385800"/>
          </a:xfrm>
        </p:grpSpPr>
        <p:sp>
          <p:nvSpPr>
            <p:cNvPr id="2417" name="Google Shape;2417;p64"/>
            <p:cNvSpPr/>
            <p:nvPr/>
          </p:nvSpPr>
          <p:spPr>
            <a:xfrm>
              <a:off x="2447030" y="3130409"/>
              <a:ext cx="282876" cy="28321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64"/>
          <p:cNvGrpSpPr/>
          <p:nvPr/>
        </p:nvGrpSpPr>
        <p:grpSpPr>
          <a:xfrm>
            <a:off x="4573177" y="2513937"/>
            <a:ext cx="597900" cy="385800"/>
            <a:chOff x="1501577" y="3082512"/>
            <a:chExt cx="597900" cy="385800"/>
          </a:xfrm>
        </p:grpSpPr>
        <p:grpSp>
          <p:nvGrpSpPr>
            <p:cNvPr id="2420" name="Google Shape;2420;p64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2421" name="Google Shape;2421;p64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5" name="Google Shape;2425;p64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64"/>
          <p:cNvGrpSpPr/>
          <p:nvPr/>
        </p:nvGrpSpPr>
        <p:grpSpPr>
          <a:xfrm>
            <a:off x="3784875" y="2513937"/>
            <a:ext cx="597900" cy="385800"/>
            <a:chOff x="713275" y="3082512"/>
            <a:chExt cx="597900" cy="385800"/>
          </a:xfrm>
        </p:grpSpPr>
        <p:grpSp>
          <p:nvGrpSpPr>
            <p:cNvPr id="2427" name="Google Shape;2427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8" name="Google Shape;2428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2" name="Google Shape;2432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0" name="Google Shape;1460;p36"/>
          <p:cNvGraphicFramePr/>
          <p:nvPr/>
        </p:nvGraphicFramePr>
        <p:xfrm>
          <a:off x="720000" y="1614825"/>
          <a:ext cx="7704000" cy="2429550"/>
        </p:xfrm>
        <a:graphic>
          <a:graphicData uri="http://schemas.openxmlformats.org/drawingml/2006/table">
            <a:tbl>
              <a:tblPr>
                <a:noFill/>
                <a:tableStyleId>{A9CA0955-5542-4B4F-AD55-DE3B9AD498BE}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/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 the colors used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Editable presentation theme </a:t>
                      </a:r>
                      <a:endParaRPr sz="1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can edit the master slides easily. For more info, click </a:t>
                      </a:r>
                      <a:r>
                        <a:rPr lang="en" sz="900" b="1" u="sng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1" name="Google Shape;1461;p36"/>
          <p:cNvSpPr txBox="1"/>
          <p:nvPr/>
        </p:nvSpPr>
        <p:spPr>
          <a:xfrm>
            <a:off x="713222" y="4133675"/>
            <a:ext cx="38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more info: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AQs</a:t>
            </a:r>
            <a:endParaRPr sz="1000" b="1" u="sng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2" name="Google Shape;1462;p36"/>
          <p:cNvSpPr txBox="1"/>
          <p:nvPr/>
        </p:nvSpPr>
        <p:spPr>
          <a:xfrm>
            <a:off x="4369000" y="4133675"/>
            <a:ext cx="40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visit our sister projects: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02120" y="4874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0" y="1304634"/>
            <a:ext cx="548361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0" y="2291391"/>
            <a:ext cx="69323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720000" y="1798810"/>
            <a:ext cx="624178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719999" y="2785567"/>
            <a:ext cx="686091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1310438" y="197114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Heap and Stack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1344178" y="2425395"/>
            <a:ext cx="309716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Structurs and Unions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1347906" y="2931591"/>
            <a:ext cx="409459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Pre-processors</a:t>
            </a:r>
            <a:endParaRPr dirty="0"/>
          </a:p>
        </p:txBody>
      </p:sp>
      <p:sp>
        <p:nvSpPr>
          <p:cNvPr id="8" name="Google Shape;1479;p37">
            <a:extLst>
              <a:ext uri="{FF2B5EF4-FFF2-40B4-BE49-F238E27FC236}">
                <a16:creationId xmlns:a16="http://schemas.microsoft.com/office/drawing/2014/main" id="{B52D419B-3E83-D324-9532-1724535AAF86}"/>
              </a:ext>
            </a:extLst>
          </p:cNvPr>
          <p:cNvSpPr txBox="1">
            <a:spLocks/>
          </p:cNvSpPr>
          <p:nvPr/>
        </p:nvSpPr>
        <p:spPr>
          <a:xfrm>
            <a:off x="1344178" y="3449111"/>
            <a:ext cx="540190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String Arrays of variable sizes</a:t>
            </a:r>
          </a:p>
        </p:txBody>
      </p:sp>
      <p:sp>
        <p:nvSpPr>
          <p:cNvPr id="9" name="Google Shape;1476;p37">
            <a:extLst>
              <a:ext uri="{FF2B5EF4-FFF2-40B4-BE49-F238E27FC236}">
                <a16:creationId xmlns:a16="http://schemas.microsoft.com/office/drawing/2014/main" id="{F78DD319-73FD-F8B2-9C5E-D0A934A54916}"/>
              </a:ext>
            </a:extLst>
          </p:cNvPr>
          <p:cNvSpPr txBox="1">
            <a:spLocks/>
          </p:cNvSpPr>
          <p:nvPr/>
        </p:nvSpPr>
        <p:spPr>
          <a:xfrm>
            <a:off x="720000" y="3283051"/>
            <a:ext cx="754838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10" name="Google Shape;1476;p37">
            <a:extLst>
              <a:ext uri="{FF2B5EF4-FFF2-40B4-BE49-F238E27FC236}">
                <a16:creationId xmlns:a16="http://schemas.microsoft.com/office/drawing/2014/main" id="{A7B96E8F-203C-766B-7152-70461C093EDC}"/>
              </a:ext>
            </a:extLst>
          </p:cNvPr>
          <p:cNvSpPr txBox="1">
            <a:spLocks/>
          </p:cNvSpPr>
          <p:nvPr/>
        </p:nvSpPr>
        <p:spPr>
          <a:xfrm>
            <a:off x="727144" y="3728666"/>
            <a:ext cx="686091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11" name="Google Shape;1479;p37">
            <a:extLst>
              <a:ext uri="{FF2B5EF4-FFF2-40B4-BE49-F238E27FC236}">
                <a16:creationId xmlns:a16="http://schemas.microsoft.com/office/drawing/2014/main" id="{08E387B0-AD58-F7F8-A3DC-09568D662830}"/>
              </a:ext>
            </a:extLst>
          </p:cNvPr>
          <p:cNvSpPr txBox="1">
            <a:spLocks/>
          </p:cNvSpPr>
          <p:nvPr/>
        </p:nvSpPr>
        <p:spPr>
          <a:xfrm>
            <a:off x="1344179" y="3872411"/>
            <a:ext cx="409459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Scratch Memory</a:t>
            </a:r>
          </a:p>
        </p:txBody>
      </p:sp>
      <p:sp>
        <p:nvSpPr>
          <p:cNvPr id="25" name="Google Shape;1476;p37">
            <a:extLst>
              <a:ext uri="{FF2B5EF4-FFF2-40B4-BE49-F238E27FC236}">
                <a16:creationId xmlns:a16="http://schemas.microsoft.com/office/drawing/2014/main" id="{7DF1EBB6-3267-E6F7-E76C-E87F0055509A}"/>
              </a:ext>
            </a:extLst>
          </p:cNvPr>
          <p:cNvSpPr txBox="1">
            <a:spLocks/>
          </p:cNvSpPr>
          <p:nvPr/>
        </p:nvSpPr>
        <p:spPr>
          <a:xfrm>
            <a:off x="720000" y="4239621"/>
            <a:ext cx="68609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07</a:t>
            </a:r>
          </a:p>
        </p:txBody>
      </p:sp>
      <p:sp>
        <p:nvSpPr>
          <p:cNvPr id="26" name="Google Shape;1479;p37">
            <a:extLst>
              <a:ext uri="{FF2B5EF4-FFF2-40B4-BE49-F238E27FC236}">
                <a16:creationId xmlns:a16="http://schemas.microsoft.com/office/drawing/2014/main" id="{8701790C-4CF6-4888-E87D-3D62BCF24FC6}"/>
              </a:ext>
            </a:extLst>
          </p:cNvPr>
          <p:cNvSpPr txBox="1">
            <a:spLocks/>
          </p:cNvSpPr>
          <p:nvPr/>
        </p:nvSpPr>
        <p:spPr>
          <a:xfrm>
            <a:off x="1344178" y="4370489"/>
            <a:ext cx="409459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Variable Shadowing</a:t>
            </a:r>
          </a:p>
        </p:txBody>
      </p:sp>
      <p:sp>
        <p:nvSpPr>
          <p:cNvPr id="6" name="Google Shape;1477;p37">
            <a:extLst>
              <a:ext uri="{FF2B5EF4-FFF2-40B4-BE49-F238E27FC236}">
                <a16:creationId xmlns:a16="http://schemas.microsoft.com/office/drawing/2014/main" id="{211791EF-605A-2FD5-6F9B-D1EB307F3350}"/>
              </a:ext>
            </a:extLst>
          </p:cNvPr>
          <p:cNvSpPr txBox="1">
            <a:spLocks/>
          </p:cNvSpPr>
          <p:nvPr/>
        </p:nvSpPr>
        <p:spPr>
          <a:xfrm>
            <a:off x="1314595" y="1461815"/>
            <a:ext cx="409459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IN" dirty="0"/>
              <a:t>Dynamic Memory Allocation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485269" y="1152756"/>
            <a:ext cx="1882404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Accessing memory on heap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40096" y="2107568"/>
            <a:ext cx="71381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Stack and Heap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3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stack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533;p39">
            <a:extLst>
              <a:ext uri="{FF2B5EF4-FFF2-40B4-BE49-F238E27FC236}">
                <a16:creationId xmlns:a16="http://schemas.microsoft.com/office/drawing/2014/main" id="{6E3FFFC9-72DA-C27B-917A-9DA96D675019}"/>
              </a:ext>
            </a:extLst>
          </p:cNvPr>
          <p:cNvSpPr txBox="1">
            <a:spLocks/>
          </p:cNvSpPr>
          <p:nvPr/>
        </p:nvSpPr>
        <p:spPr>
          <a:xfrm>
            <a:off x="321974" y="777623"/>
            <a:ext cx="5521547" cy="3961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Stores local variables and function call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Each thread has its own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Standard library supports specifying stack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Grows downwards.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for which stack size of any thread exceeds the maximum stack size are terminated by Kernel.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Automatically managed by the Rust compiler.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allocation is very fast, only involves moving the stack pointer.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Suitable for storing fixed-size and simple data types.</a:t>
            </a:r>
          </a:p>
        </p:txBody>
      </p:sp>
    </p:spTree>
    <p:extLst>
      <p:ext uri="{BB962C8B-B14F-4D97-AF65-F5344CB8AC3E}">
        <p14:creationId xmlns:p14="http://schemas.microsoft.com/office/powerpoint/2010/main" val="1284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stack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6066D-5518-AF82-F419-0E18FB411A7A}"/>
              </a:ext>
            </a:extLst>
          </p:cNvPr>
          <p:cNvSpPr/>
          <p:nvPr/>
        </p:nvSpPr>
        <p:spPr>
          <a:xfrm>
            <a:off x="426749" y="620373"/>
            <a:ext cx="2381839" cy="4103650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5E8FB-4120-3E96-10D4-F98CFBE101DE}"/>
              </a:ext>
            </a:extLst>
          </p:cNvPr>
          <p:cNvSpPr/>
          <p:nvPr/>
        </p:nvSpPr>
        <p:spPr>
          <a:xfrm>
            <a:off x="436418" y="621682"/>
            <a:ext cx="2362200" cy="147728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496D3-43A9-9FBE-76AF-68A0CB0B5DC6}"/>
              </a:ext>
            </a:extLst>
          </p:cNvPr>
          <p:cNvSpPr txBox="1"/>
          <p:nvPr/>
        </p:nvSpPr>
        <p:spPr>
          <a:xfrm>
            <a:off x="498763" y="699250"/>
            <a:ext cx="762001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C8FAD0-3354-0042-AEAB-03958F6F4A0D}"/>
              </a:ext>
            </a:extLst>
          </p:cNvPr>
          <p:cNvSpPr/>
          <p:nvPr/>
        </p:nvSpPr>
        <p:spPr>
          <a:xfrm>
            <a:off x="796636" y="1087582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344E9-1AA0-AB1B-85E5-D32B490FC306}"/>
              </a:ext>
            </a:extLst>
          </p:cNvPr>
          <p:cNvSpPr/>
          <p:nvPr/>
        </p:nvSpPr>
        <p:spPr>
          <a:xfrm>
            <a:off x="1946564" y="1087582"/>
            <a:ext cx="43641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844E2-F039-7D5D-E3E6-F99CEFF685FF}"/>
              </a:ext>
            </a:extLst>
          </p:cNvPr>
          <p:cNvSpPr/>
          <p:nvPr/>
        </p:nvSpPr>
        <p:spPr>
          <a:xfrm>
            <a:off x="796636" y="1393295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5C33F-09FE-F80F-3B17-AE5DEBCA3206}"/>
              </a:ext>
            </a:extLst>
          </p:cNvPr>
          <p:cNvSpPr/>
          <p:nvPr/>
        </p:nvSpPr>
        <p:spPr>
          <a:xfrm>
            <a:off x="1946564" y="1393295"/>
            <a:ext cx="43641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9E0036-3649-EDD9-6A5E-2DA3B4FC5ADF}"/>
              </a:ext>
            </a:extLst>
          </p:cNvPr>
          <p:cNvSpPr/>
          <p:nvPr/>
        </p:nvSpPr>
        <p:spPr>
          <a:xfrm>
            <a:off x="441403" y="2098964"/>
            <a:ext cx="2362200" cy="1477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15B0E-EA8B-46BD-E710-8C8FFB4FB9BD}"/>
              </a:ext>
            </a:extLst>
          </p:cNvPr>
          <p:cNvSpPr txBox="1"/>
          <p:nvPr/>
        </p:nvSpPr>
        <p:spPr>
          <a:xfrm>
            <a:off x="513417" y="2142651"/>
            <a:ext cx="8797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add_1()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ADAC2-FC28-23FA-45B8-DCC95DDB0660}"/>
              </a:ext>
            </a:extLst>
          </p:cNvPr>
          <p:cNvSpPr/>
          <p:nvPr/>
        </p:nvSpPr>
        <p:spPr>
          <a:xfrm>
            <a:off x="798691" y="2754749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67D83-704A-51AC-8DDF-23F7B9D1EC4C}"/>
              </a:ext>
            </a:extLst>
          </p:cNvPr>
          <p:cNvSpPr/>
          <p:nvPr/>
        </p:nvSpPr>
        <p:spPr>
          <a:xfrm>
            <a:off x="1817357" y="2754749"/>
            <a:ext cx="740249" cy="193964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0B91F-9BD1-CA9E-5BDC-E44CCC3E4D95}"/>
              </a:ext>
            </a:extLst>
          </p:cNvPr>
          <p:cNvSpPr/>
          <p:nvPr/>
        </p:nvSpPr>
        <p:spPr>
          <a:xfrm>
            <a:off x="811290" y="2470205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IN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C3B58-9ADC-4430-69D6-21124538DD36}"/>
              </a:ext>
            </a:extLst>
          </p:cNvPr>
          <p:cNvSpPr/>
          <p:nvPr/>
        </p:nvSpPr>
        <p:spPr>
          <a:xfrm>
            <a:off x="1829956" y="2470205"/>
            <a:ext cx="740249" cy="193964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CAF71-6DA2-26C4-2ACE-56839B2BA0BE}"/>
              </a:ext>
            </a:extLst>
          </p:cNvPr>
          <p:cNvSpPr/>
          <p:nvPr/>
        </p:nvSpPr>
        <p:spPr>
          <a:xfrm>
            <a:off x="439787" y="2104345"/>
            <a:ext cx="2362200" cy="147728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A9CDF-4BF4-E7FC-2A14-515C9B0AAF76}"/>
              </a:ext>
            </a:extLst>
          </p:cNvPr>
          <p:cNvSpPr txBox="1"/>
          <p:nvPr/>
        </p:nvSpPr>
        <p:spPr>
          <a:xfrm>
            <a:off x="520071" y="2140497"/>
            <a:ext cx="8797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add_1()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4D2395-B02C-CD9C-BFF3-F677CCA68BF4}"/>
              </a:ext>
            </a:extLst>
          </p:cNvPr>
          <p:cNvSpPr/>
          <p:nvPr/>
        </p:nvSpPr>
        <p:spPr>
          <a:xfrm>
            <a:off x="805345" y="2752595"/>
            <a:ext cx="1149928" cy="193963"/>
          </a:xfrm>
          <a:prstGeom prst="rect">
            <a:avLst/>
          </a:prstGeom>
          <a:gradFill flip="none" rotWithShape="1">
            <a:gsLst>
              <a:gs pos="0">
                <a:srgbClr val="FFEA54">
                  <a:tint val="66000"/>
                  <a:satMod val="160000"/>
                </a:srgbClr>
              </a:gs>
              <a:gs pos="50000">
                <a:srgbClr val="FFEA54">
                  <a:tint val="44500"/>
                  <a:satMod val="160000"/>
                </a:srgbClr>
              </a:gs>
              <a:gs pos="100000">
                <a:srgbClr val="FFEA54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 address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036ADB-B45B-46AD-6707-EC1E79D63999}"/>
              </a:ext>
            </a:extLst>
          </p:cNvPr>
          <p:cNvSpPr/>
          <p:nvPr/>
        </p:nvSpPr>
        <p:spPr>
          <a:xfrm>
            <a:off x="1824011" y="2752595"/>
            <a:ext cx="740249" cy="193964"/>
          </a:xfrm>
          <a:prstGeom prst="rect">
            <a:avLst/>
          </a:prstGeom>
          <a:gradFill flip="none" rotWithShape="1">
            <a:gsLst>
              <a:gs pos="0">
                <a:srgbClr val="FFEA54">
                  <a:tint val="66000"/>
                  <a:satMod val="160000"/>
                </a:srgbClr>
              </a:gs>
              <a:gs pos="50000">
                <a:srgbClr val="FFEA54">
                  <a:tint val="44500"/>
                  <a:satMod val="160000"/>
                </a:srgbClr>
              </a:gs>
              <a:gs pos="100000">
                <a:srgbClr val="FFEA54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0x12f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1AB73-93FF-22AD-9BC4-3E22FECFD043}"/>
              </a:ext>
            </a:extLst>
          </p:cNvPr>
          <p:cNvSpPr/>
          <p:nvPr/>
        </p:nvSpPr>
        <p:spPr>
          <a:xfrm>
            <a:off x="817944" y="2468051"/>
            <a:ext cx="1149928" cy="193963"/>
          </a:xfrm>
          <a:prstGeom prst="rect">
            <a:avLst/>
          </a:prstGeom>
          <a:gradFill flip="none" rotWithShape="1">
            <a:gsLst>
              <a:gs pos="0">
                <a:srgbClr val="FFEA54">
                  <a:tint val="66000"/>
                  <a:satMod val="160000"/>
                </a:srgbClr>
              </a:gs>
              <a:gs pos="50000">
                <a:srgbClr val="FFEA54">
                  <a:tint val="44500"/>
                  <a:satMod val="160000"/>
                </a:srgbClr>
              </a:gs>
              <a:gs pos="100000">
                <a:srgbClr val="FFEA54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IN" sz="10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29F24-ECF5-B316-DB3E-4F881822F219}"/>
              </a:ext>
            </a:extLst>
          </p:cNvPr>
          <p:cNvSpPr/>
          <p:nvPr/>
        </p:nvSpPr>
        <p:spPr>
          <a:xfrm>
            <a:off x="1836610" y="2468051"/>
            <a:ext cx="740249" cy="193964"/>
          </a:xfrm>
          <a:prstGeom prst="rect">
            <a:avLst/>
          </a:prstGeom>
          <a:gradFill flip="none" rotWithShape="1">
            <a:gsLst>
              <a:gs pos="0">
                <a:srgbClr val="FFEA54">
                  <a:tint val="66000"/>
                  <a:satMod val="160000"/>
                </a:srgbClr>
              </a:gs>
              <a:gs pos="50000">
                <a:srgbClr val="FFEA54">
                  <a:tint val="44500"/>
                  <a:satMod val="160000"/>
                </a:srgbClr>
              </a:gs>
              <a:gs pos="100000">
                <a:srgbClr val="FFEA54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22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7F5DD4-CFBD-D4F6-7493-C10D76A15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168" y="2634055"/>
            <a:ext cx="4922947" cy="1661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F84D2B-EA8A-1EA1-B05D-C3BFA4025460}"/>
              </a:ext>
            </a:extLst>
          </p:cNvPr>
          <p:cNvSpPr/>
          <p:nvPr/>
        </p:nvSpPr>
        <p:spPr>
          <a:xfrm>
            <a:off x="3532910" y="479877"/>
            <a:ext cx="2625072" cy="17608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BC6FCE-E7AF-931C-82F7-BB213ECFDF26}"/>
              </a:ext>
            </a:extLst>
          </p:cNvPr>
          <p:cNvSpPr/>
          <p:nvPr/>
        </p:nvSpPr>
        <p:spPr>
          <a:xfrm>
            <a:off x="6309724" y="484197"/>
            <a:ext cx="2625072" cy="17608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add_1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da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8315F3-FA08-90CF-A997-B24EF6E043E2}"/>
              </a:ext>
            </a:extLst>
          </p:cNvPr>
          <p:cNvCxnSpPr/>
          <p:nvPr/>
        </p:nvCxnSpPr>
        <p:spPr>
          <a:xfrm flipH="1">
            <a:off x="2808588" y="2098964"/>
            <a:ext cx="226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F59EEC-6365-5337-8AB3-FD94A15565C7}"/>
              </a:ext>
            </a:extLst>
          </p:cNvPr>
          <p:cNvSpPr txBox="1"/>
          <p:nvPr/>
        </p:nvSpPr>
        <p:spPr>
          <a:xfrm>
            <a:off x="2859352" y="1860278"/>
            <a:ext cx="34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latin typeface="Consolas" panose="020B0609020204030204" pitchFamily="49" charset="0"/>
              </a:rPr>
              <a:t>sp</a:t>
            </a:r>
            <a:endParaRPr lang="en-IN" sz="1000" dirty="0"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BD5FB9-9AB2-10D0-079B-95EC24B8B949}"/>
              </a:ext>
            </a:extLst>
          </p:cNvPr>
          <p:cNvCxnSpPr/>
          <p:nvPr/>
        </p:nvCxnSpPr>
        <p:spPr>
          <a:xfrm flipH="1">
            <a:off x="2833629" y="3568711"/>
            <a:ext cx="226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E1944-9936-E51A-C5F8-37C28438B56A}"/>
              </a:ext>
            </a:extLst>
          </p:cNvPr>
          <p:cNvSpPr txBox="1"/>
          <p:nvPr/>
        </p:nvSpPr>
        <p:spPr>
          <a:xfrm>
            <a:off x="2884393" y="3330025"/>
            <a:ext cx="34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latin typeface="Consolas" panose="020B0609020204030204" pitchFamily="49" charset="0"/>
              </a:rPr>
              <a:t>sp</a:t>
            </a:r>
            <a:endParaRPr lang="en-IN" sz="1000" dirty="0">
              <a:latin typeface="Consolas" panose="020B0609020204030204" pitchFamily="49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80A3C6-0B6D-281B-A410-3ECD4C01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079" y="1867812"/>
            <a:ext cx="541067" cy="43285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91FAE5-B5C0-25D3-EBC5-1CB295C91123}"/>
              </a:ext>
            </a:extLst>
          </p:cNvPr>
          <p:cNvCxnSpPr/>
          <p:nvPr/>
        </p:nvCxnSpPr>
        <p:spPr>
          <a:xfrm flipH="1">
            <a:off x="2818714" y="2096810"/>
            <a:ext cx="226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03F7F-00DD-4B5A-7A92-E74F6F16BE49}"/>
              </a:ext>
            </a:extLst>
          </p:cNvPr>
          <p:cNvSpPr txBox="1"/>
          <p:nvPr/>
        </p:nvSpPr>
        <p:spPr>
          <a:xfrm>
            <a:off x="2869478" y="1858124"/>
            <a:ext cx="34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latin typeface="Consolas" panose="020B0609020204030204" pitchFamily="49" charset="0"/>
              </a:rPr>
              <a:t>sp</a:t>
            </a:r>
            <a:endParaRPr lang="en-IN" sz="1000" dirty="0">
              <a:latin typeface="Consolas" panose="020B0609020204030204" pitchFamily="49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ABCEFED-9266-3B68-C18C-C6915A538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255" y="1711544"/>
            <a:ext cx="541067" cy="8535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9679C3-10FE-860E-431D-060F0583F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627" y="3087936"/>
            <a:ext cx="541067" cy="85351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83D462-FE65-AD0D-A1A1-FFAC2CB41F23}"/>
              </a:ext>
            </a:extLst>
          </p:cNvPr>
          <p:cNvCxnSpPr/>
          <p:nvPr/>
        </p:nvCxnSpPr>
        <p:spPr>
          <a:xfrm flipH="1">
            <a:off x="2815953" y="2090033"/>
            <a:ext cx="226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67B821-486D-B235-2E01-9F37B01DB257}"/>
              </a:ext>
            </a:extLst>
          </p:cNvPr>
          <p:cNvSpPr txBox="1"/>
          <p:nvPr/>
        </p:nvSpPr>
        <p:spPr>
          <a:xfrm>
            <a:off x="2855501" y="1827515"/>
            <a:ext cx="342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>
                <a:latin typeface="Consolas" panose="020B0609020204030204" pitchFamily="49" charset="0"/>
              </a:rPr>
              <a:t>sp</a:t>
            </a:r>
            <a:endParaRPr lang="en-IN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11" grpId="0" animBg="1"/>
      <p:bldP spid="12" grpId="0" animBg="1"/>
      <p:bldP spid="18" grpId="0" animBg="1"/>
      <p:bldP spid="26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40" grpId="0" animBg="1"/>
      <p:bldP spid="45" grpId="0"/>
      <p:bldP spid="50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Heap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533;p39">
            <a:extLst>
              <a:ext uri="{FF2B5EF4-FFF2-40B4-BE49-F238E27FC236}">
                <a16:creationId xmlns:a16="http://schemas.microsoft.com/office/drawing/2014/main" id="{6E3FFFC9-72DA-C27B-917A-9DA96D675019}"/>
              </a:ext>
            </a:extLst>
          </p:cNvPr>
          <p:cNvSpPr txBox="1">
            <a:spLocks/>
          </p:cNvSpPr>
          <p:nvPr/>
        </p:nvSpPr>
        <p:spPr>
          <a:xfrm>
            <a:off x="321974" y="592699"/>
            <a:ext cx="8731795" cy="451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Unlike stack, heap is not per thread, all threads of a process share a common heap.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Allocated at runtime, slower in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manager requests the OS for more memory using a system call after heap is filled.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manager uses </a:t>
            </a:r>
            <a:r>
              <a:rPr lang="en-GB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malloc()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provided by C for memory allocation.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allocator requests memory in chunks to reduce the number of system calls.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To reduce the intervention of OS, freed memory is not immediately returned to 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allocator keeps track of memory pages(used / freed).</a:t>
            </a:r>
          </a:p>
          <a:p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Fight with </a:t>
            </a:r>
            <a:r>
              <a:rPr lang="en-GB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borrow checker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Assignee is moved and invalidated and assigned container is made the new owner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Objects, Vectors, Box, </a:t>
            </a:r>
            <a:r>
              <a:rPr lang="en-GB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Arc.</a:t>
            </a:r>
          </a:p>
        </p:txBody>
      </p:sp>
    </p:spTree>
    <p:extLst>
      <p:ext uri="{BB962C8B-B14F-4D97-AF65-F5344CB8AC3E}">
        <p14:creationId xmlns:p14="http://schemas.microsoft.com/office/powerpoint/2010/main" val="348419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485269" y="1152756"/>
            <a:ext cx="1882404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Accessing memory on heap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40096" y="2107568"/>
            <a:ext cx="71381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Dynamic Memory Allocation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111985" y="433511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87871" y="944765"/>
            <a:ext cx="5208180" cy="3153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Text segment (read only) contains instruction of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Data segment includes variables with defined values before the execution of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BSS contains zero or NULL initialized global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Stack stores </a:t>
            </a:r>
            <a:r>
              <a:rPr lang="en-US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local variables, function call information, and managing function calls and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Heap is mostly used for offline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429803-8924-A3C9-C1AD-9D7FDABB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555" y="389744"/>
            <a:ext cx="3131358" cy="407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889707" y="212918"/>
            <a:ext cx="406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</a:rPr>
              <a:t>Memory Layout</a:t>
            </a:r>
            <a:endParaRPr lang="en-IN" sz="3200" dirty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1151</Words>
  <Application>Microsoft Office PowerPoint</Application>
  <PresentationFormat>On-screen Show (16:9)</PresentationFormat>
  <Paragraphs>241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Consolas</vt:lpstr>
      <vt:lpstr>Poppins</vt:lpstr>
      <vt:lpstr>Source Code Pro</vt:lpstr>
      <vt:lpstr>Wingdings</vt:lpstr>
      <vt:lpstr>Arial</vt:lpstr>
      <vt:lpstr>IBM Plex Mono</vt:lpstr>
      <vt:lpstr>Roboto Condensed Light</vt:lpstr>
      <vt:lpstr>Courier New</vt:lpstr>
      <vt:lpstr>SimSun</vt:lpstr>
      <vt:lpstr>Algerian</vt:lpstr>
      <vt:lpstr>Introduction to Coding Workshop by Slidesgo</vt:lpstr>
      <vt:lpstr>More about Rust  </vt:lpstr>
      <vt:lpstr>Contents of this template</vt:lpstr>
      <vt:lpstr>Table of contents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Rust  by: Mehraj Ud Din Shah Peerzada</dc:title>
  <cp:lastModifiedBy>shah meraj</cp:lastModifiedBy>
  <cp:revision>55</cp:revision>
  <dcterms:modified xsi:type="dcterms:W3CDTF">2023-07-13T03:01:01Z</dcterms:modified>
</cp:coreProperties>
</file>