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9" r:id="rId10"/>
    <p:sldId id="264" r:id="rId11"/>
    <p:sldId id="265" r:id="rId12"/>
    <p:sldId id="266" r:id="rId13"/>
    <p:sldId id="267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70C"/>
    <a:srgbClr val="003635"/>
    <a:srgbClr val="9EFF29"/>
    <a:srgbClr val="C80064"/>
    <a:srgbClr val="C33A1F"/>
    <a:srgbClr val="0000CC"/>
    <a:srgbClr val="FF2549"/>
    <a:srgbClr val="007033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726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272" y="1943659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 smtClean="0"/>
              <a:t>Attendance System </a:t>
            </a:r>
            <a:br>
              <a:rPr lang="en-US" dirty="0" smtClean="0"/>
            </a:br>
            <a:r>
              <a:rPr lang="en-US" dirty="0" smtClean="0"/>
              <a:t>using One-Shot Learning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1272" y="3760385"/>
            <a:ext cx="8192728" cy="730043"/>
          </a:xfrm>
        </p:spPr>
        <p:txBody>
          <a:bodyPr/>
          <a:lstStyle/>
          <a:p>
            <a:r>
              <a:rPr lang="en-US" dirty="0" smtClean="0"/>
              <a:t>Subject: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010" y="1058238"/>
            <a:ext cx="6976152" cy="40069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 we are using one-shot learning approach, so the dataset will not be as huge as we need for the traditional machine learning algorithms</a:t>
            </a:r>
            <a:endParaRPr lang="en-US" sz="2000" dirty="0"/>
          </a:p>
          <a:p>
            <a:r>
              <a:rPr lang="en-US" sz="2000" dirty="0" smtClean="0"/>
              <a:t>We will make our own dataset </a:t>
            </a:r>
            <a:r>
              <a:rPr lang="en-US" sz="2000" dirty="0" smtClean="0"/>
              <a:t>for the proposed system.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Firstly to gather data from students of our class.</a:t>
            </a:r>
            <a:endParaRPr lang="en-US" sz="2000" dirty="0"/>
          </a:p>
          <a:p>
            <a:r>
              <a:rPr lang="en-US" sz="2000" dirty="0" smtClean="0"/>
              <a:t>Will convert each student’s picture </a:t>
            </a:r>
            <a:r>
              <a:rPr lang="en-US" sz="2000" dirty="0" smtClean="0"/>
              <a:t>to </a:t>
            </a:r>
            <a:r>
              <a:rPr lang="en-US" sz="2000" dirty="0" smtClean="0"/>
              <a:t>28x28</a:t>
            </a:r>
          </a:p>
          <a:p>
            <a:r>
              <a:rPr lang="en-US" sz="2000" dirty="0" smtClean="0"/>
              <a:t>Will use python tools and libraries like OpenCV to make our own </a:t>
            </a:r>
            <a:r>
              <a:rPr lang="en-US" sz="2000" dirty="0" smtClean="0"/>
              <a:t>dataset from the data provided</a:t>
            </a:r>
            <a:endParaRPr lang="en-US" sz="2000" dirty="0" smtClean="0"/>
          </a:p>
          <a:p>
            <a:r>
              <a:rPr lang="en-US" sz="2000" dirty="0" smtClean="0"/>
              <a:t>At last we will test our project on this dataset and will fine tune the model if there is need to.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7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000" dirty="0"/>
              <a:t>The proposed system will not require huge data for the person identification and verification rather it would take one sample for the training and the recognition of the person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The proposed system will be a web application which can be accessed from anywhere on web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The final system will be working on real time, which means that it will take the real time pictures from the webcam and will be used to recognize 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525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758173"/>
              </p:ext>
            </p:extLst>
          </p:nvPr>
        </p:nvGraphicFramePr>
        <p:xfrm>
          <a:off x="2184621" y="1450385"/>
          <a:ext cx="6698751" cy="3205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056">
                  <a:extLst>
                    <a:ext uri="{9D8B030D-6E8A-4147-A177-3AD203B41FA5}">
                      <a16:colId xmlns:a16="http://schemas.microsoft.com/office/drawing/2014/main" val="3534344341"/>
                    </a:ext>
                  </a:extLst>
                </a:gridCol>
                <a:gridCol w="1112037">
                  <a:extLst>
                    <a:ext uri="{9D8B030D-6E8A-4147-A177-3AD203B41FA5}">
                      <a16:colId xmlns:a16="http://schemas.microsoft.com/office/drawing/2014/main" val="548526984"/>
                    </a:ext>
                  </a:extLst>
                </a:gridCol>
                <a:gridCol w="1102717">
                  <a:extLst>
                    <a:ext uri="{9D8B030D-6E8A-4147-A177-3AD203B41FA5}">
                      <a16:colId xmlns:a16="http://schemas.microsoft.com/office/drawing/2014/main" val="1274582973"/>
                    </a:ext>
                  </a:extLst>
                </a:gridCol>
                <a:gridCol w="1176566">
                  <a:extLst>
                    <a:ext uri="{9D8B030D-6E8A-4147-A177-3AD203B41FA5}">
                      <a16:colId xmlns:a16="http://schemas.microsoft.com/office/drawing/2014/main" val="1399939911"/>
                    </a:ext>
                  </a:extLst>
                </a:gridCol>
                <a:gridCol w="957886">
                  <a:extLst>
                    <a:ext uri="{9D8B030D-6E8A-4147-A177-3AD203B41FA5}">
                      <a16:colId xmlns:a16="http://schemas.microsoft.com/office/drawing/2014/main" val="3794227028"/>
                    </a:ext>
                  </a:extLst>
                </a:gridCol>
                <a:gridCol w="1270489">
                  <a:extLst>
                    <a:ext uri="{9D8B030D-6E8A-4147-A177-3AD203B41FA5}">
                      <a16:colId xmlns:a16="http://schemas.microsoft.com/office/drawing/2014/main" val="4021358405"/>
                    </a:ext>
                  </a:extLst>
                </a:gridCol>
              </a:tblGrid>
              <a:tr h="6147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Months / Phases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 April-10 May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11 May - 20 May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21 May - 20 June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21 June - 25 June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26 June – 30 June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839881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Planning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38659"/>
                  </a:ext>
                </a:extLst>
              </a:tr>
              <a:tr h="550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D637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2057822"/>
                  </a:ext>
                </a:extLst>
              </a:tr>
              <a:tr h="4766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Coding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254293"/>
                  </a:ext>
                </a:extLst>
              </a:tr>
              <a:tr h="522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263139"/>
                  </a:ext>
                </a:extLst>
              </a:tr>
              <a:tr h="4766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Delivery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4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34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To reiterate all of the above discussion, we can say that we have reached the point where the technology does everything we need it to </a:t>
            </a:r>
            <a:r>
              <a:rPr lang="en-US" sz="1800" dirty="0" smtClean="0"/>
              <a:t>do.</a:t>
            </a:r>
          </a:p>
          <a:p>
            <a:endParaRPr lang="en-US" sz="1800" dirty="0" smtClean="0"/>
          </a:p>
          <a:p>
            <a:r>
              <a:rPr lang="en-US" sz="1800" dirty="0" smtClean="0"/>
              <a:t>We will use one-shot learning approach for the attendance system that would be more scalable, flexible and intelligent. </a:t>
            </a:r>
          </a:p>
          <a:p>
            <a:endParaRPr lang="en-US" sz="1800" dirty="0" smtClean="0"/>
          </a:p>
          <a:p>
            <a:r>
              <a:rPr lang="en-US" sz="1800" dirty="0" smtClean="0"/>
              <a:t>Siamese network will be used for greater accuracy and less data requirements.  </a:t>
            </a:r>
          </a:p>
          <a:p>
            <a:endParaRPr lang="en-US" sz="1800" dirty="0" smtClean="0"/>
          </a:p>
          <a:p>
            <a:r>
              <a:rPr lang="en-US" sz="1800" dirty="0" smtClean="0"/>
              <a:t>We will be having a web application (using flask) which will capture the user from </a:t>
            </a:r>
            <a:r>
              <a:rPr lang="en-US" sz="2000" dirty="0" smtClean="0"/>
              <a:t>webcam</a:t>
            </a:r>
            <a:r>
              <a:rPr lang="en-US" sz="1800" dirty="0" smtClean="0"/>
              <a:t> real-time and will give the result.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243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9" y="5704256"/>
            <a:ext cx="3055323" cy="778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656" y="1076978"/>
            <a:ext cx="3032685" cy="30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405" y="1677630"/>
            <a:ext cx="3990739" cy="243002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Shah Muahmmad</a:t>
            </a:r>
          </a:p>
          <a:p>
            <a:r>
              <a:rPr lang="en-US" sz="3200" b="1" dirty="0" smtClean="0"/>
              <a:t>Anusha</a:t>
            </a:r>
            <a:endParaRPr lang="en-US" sz="3200" b="1" dirty="0" smtClean="0"/>
          </a:p>
          <a:p>
            <a:r>
              <a:rPr lang="en-US" sz="3200" b="1" dirty="0" smtClean="0"/>
              <a:t>Farhana Noor</a:t>
            </a:r>
          </a:p>
          <a:p>
            <a:endParaRPr lang="en-US" sz="4000" b="1" dirty="0" smtClean="0"/>
          </a:p>
          <a:p>
            <a:endParaRPr lang="en-US" sz="4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5604" y="274031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Agenda of the 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164471" y="2169853"/>
            <a:ext cx="4041775" cy="2276294"/>
          </a:xfrm>
        </p:spPr>
        <p:txBody>
          <a:bodyPr/>
          <a:lstStyle/>
          <a:p>
            <a:pPr algn="l"/>
            <a:r>
              <a:rPr lang="en-US" dirty="0" smtClean="0"/>
              <a:t>Dataset Discussion</a:t>
            </a:r>
          </a:p>
          <a:p>
            <a:pPr algn="l"/>
            <a:r>
              <a:rPr lang="en-US" dirty="0" smtClean="0"/>
              <a:t>Major Outcomes</a:t>
            </a:r>
          </a:p>
          <a:p>
            <a:pPr algn="l"/>
            <a:r>
              <a:rPr lang="en-US" dirty="0" smtClean="0"/>
              <a:t>Project Timeline</a:t>
            </a:r>
          </a:p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43650" y="2085052"/>
            <a:ext cx="4040188" cy="2276294"/>
          </a:xfrm>
        </p:spPr>
        <p:txBody>
          <a:bodyPr/>
          <a:lstStyle/>
          <a:p>
            <a:pPr algn="l"/>
            <a:r>
              <a:rPr lang="en-US" dirty="0" smtClean="0"/>
              <a:t>Abstract</a:t>
            </a:r>
            <a:endParaRPr lang="en-US" dirty="0"/>
          </a:p>
          <a:p>
            <a:pPr algn="l"/>
            <a:r>
              <a:rPr lang="en-US" dirty="0" smtClean="0"/>
              <a:t>Introduction</a:t>
            </a:r>
            <a:endParaRPr lang="en-US" dirty="0"/>
          </a:p>
          <a:p>
            <a:pPr algn="l"/>
            <a:r>
              <a:rPr lang="en-US" dirty="0" smtClean="0"/>
              <a:t>Problem Statement</a:t>
            </a:r>
          </a:p>
          <a:p>
            <a:pPr algn="l"/>
            <a:r>
              <a:rPr lang="en-US" dirty="0" smtClean="0"/>
              <a:t>Proposed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Technology: to make things quicker and easy</a:t>
            </a:r>
            <a:r>
              <a:rPr lang="en-US" sz="2000" dirty="0"/>
              <a:t> </a:t>
            </a:r>
            <a:r>
              <a:rPr lang="en-US" sz="2000" dirty="0" smtClean="0"/>
              <a:t>and save time in every sector </a:t>
            </a:r>
            <a:r>
              <a:rPr lang="en-US" sz="2000" dirty="0" smtClean="0"/>
              <a:t>of </a:t>
            </a:r>
            <a:r>
              <a:rPr lang="en-US" sz="2000" dirty="0" smtClean="0"/>
              <a:t>life</a:t>
            </a:r>
          </a:p>
          <a:p>
            <a:r>
              <a:rPr lang="en-US" sz="2000" dirty="0" smtClean="0"/>
              <a:t>Same for the attendance system</a:t>
            </a:r>
          </a:p>
          <a:p>
            <a:r>
              <a:rPr lang="en-US" sz="2000" dirty="0" smtClean="0"/>
              <a:t>Paper based, Biometric attendance systems are common, but time consuming</a:t>
            </a:r>
          </a:p>
          <a:p>
            <a:r>
              <a:rPr lang="en-US" sz="2000" dirty="0" smtClean="0"/>
              <a:t>Can be rectified using facial recognition</a:t>
            </a:r>
          </a:p>
          <a:p>
            <a:r>
              <a:rPr lang="en-US" sz="2000" dirty="0" smtClean="0"/>
              <a:t>But the problem is DATA.</a:t>
            </a:r>
          </a:p>
          <a:p>
            <a:r>
              <a:rPr lang="en-US" sz="2000" dirty="0" smtClean="0"/>
              <a:t>So, we use One-Shot Learning Siamese Model to tackle this problem. 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 Identification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Attendance is the essential activity for any educational institution</a:t>
            </a:r>
          </a:p>
          <a:p>
            <a:r>
              <a:rPr lang="en-US" sz="2000" dirty="0" smtClean="0"/>
              <a:t>Advance systems, biometric and face recognition</a:t>
            </a:r>
          </a:p>
          <a:p>
            <a:r>
              <a:rPr lang="en-US" sz="2000" dirty="0" smtClean="0"/>
              <a:t>But the problem is, Machine learning algorithms needs a lot of data for acceptable accuracy</a:t>
            </a:r>
          </a:p>
          <a:p>
            <a:r>
              <a:rPr lang="en-US" sz="2000" dirty="0" smtClean="0"/>
              <a:t>So, our proposed system will use One-Shot Learning with Siamese Model</a:t>
            </a:r>
          </a:p>
          <a:p>
            <a:endParaRPr lang="en-US" sz="2000" dirty="0"/>
          </a:p>
          <a:p>
            <a:r>
              <a:rPr lang="en-US" sz="2000" dirty="0" smtClean="0"/>
              <a:t>Why One-Shot Learning Approach?</a:t>
            </a:r>
          </a:p>
        </p:txBody>
      </p:sp>
    </p:spTree>
    <p:extLst>
      <p:ext uri="{BB962C8B-B14F-4D97-AF65-F5344CB8AC3E}">
        <p14:creationId xmlns:p14="http://schemas.microsoft.com/office/powerpoint/2010/main" val="37612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propose system will use One-Shot Learning approach Siamese Network.</a:t>
            </a:r>
          </a:p>
          <a:p>
            <a:endParaRPr lang="en-US" sz="2000" dirty="0" smtClean="0"/>
          </a:p>
          <a:p>
            <a:r>
              <a:rPr lang="en-US" sz="2000" dirty="0" smtClean="0"/>
              <a:t>Traditional CNN model working flow diagram</a:t>
            </a:r>
            <a:endParaRPr lang="en-US" sz="2000" dirty="0"/>
          </a:p>
        </p:txBody>
      </p:sp>
      <p:pic>
        <p:nvPicPr>
          <p:cNvPr id="4" name="Picture 3" descr="https://miro.medium.com/max/1400/1*A49puFRGzvHjRJJBHTxryg.jpeg"/>
          <p:cNvPicPr/>
          <p:nvPr/>
        </p:nvPicPr>
        <p:blipFill rotWithShape="1">
          <a:blip r:embed="rId2"/>
          <a:srcRect l="9412" t="8872" r="3984" b="24362"/>
          <a:stretch/>
        </p:blipFill>
        <p:spPr bwMode="auto">
          <a:xfrm>
            <a:off x="2702103" y="2653673"/>
            <a:ext cx="5476126" cy="24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Methodology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83" y="1131886"/>
            <a:ext cx="6904233" cy="39024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Siamese network help to address the one shot learning problem.</a:t>
            </a:r>
            <a:endParaRPr lang="en-US" sz="2000" dirty="0" smtClean="0"/>
          </a:p>
          <a:p>
            <a:r>
              <a:rPr lang="en-US" sz="2000" dirty="0" smtClean="0"/>
              <a:t>The general work flow of the Siamese network</a:t>
            </a:r>
          </a:p>
          <a:p>
            <a:endParaRPr lang="en-US" sz="2000" dirty="0"/>
          </a:p>
        </p:txBody>
      </p:sp>
      <p:pic>
        <p:nvPicPr>
          <p:cNvPr id="4" name="Picture 3" descr="https://miro.medium.com/max/1400/1*g-561DsAfbU6gcVEk9AC4g.jpeg"/>
          <p:cNvPicPr/>
          <p:nvPr/>
        </p:nvPicPr>
        <p:blipFill rotWithShape="1">
          <a:blip r:embed="rId2"/>
          <a:srcRect l="8859" t="2528" r="9897" b="26890"/>
          <a:stretch/>
        </p:blipFill>
        <p:spPr bwMode="auto">
          <a:xfrm>
            <a:off x="2392106" y="2260315"/>
            <a:ext cx="5447076" cy="27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Siamese Model Works	</a:t>
            </a:r>
            <a:endParaRPr lang="en-US" dirty="0"/>
          </a:p>
        </p:txBody>
      </p:sp>
      <p:pic>
        <p:nvPicPr>
          <p:cNvPr id="4" name="Content Placeholder 3" descr="https://miro.medium.com/max/1400/1*dFY5gx-Vze3micJ0AMVp0A.jpeg"/>
          <p:cNvPicPr>
            <a:picLocks noGrp="1"/>
          </p:cNvPicPr>
          <p:nvPr>
            <p:ph idx="1"/>
          </p:nvPr>
        </p:nvPicPr>
        <p:blipFill rotWithShape="1">
          <a:blip r:embed="rId2"/>
          <a:srcRect l="1729" t="4576" r="3624" b="15496"/>
          <a:stretch/>
        </p:blipFill>
        <p:spPr bwMode="auto">
          <a:xfrm>
            <a:off x="1948316" y="1222625"/>
            <a:ext cx="717136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On-screen Show (16:9)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Attendance System  using One-Shot Learning </vt:lpstr>
      <vt:lpstr>  Presenters</vt:lpstr>
      <vt:lpstr>Agenda of the presentation</vt:lpstr>
      <vt:lpstr>Abstract</vt:lpstr>
      <vt:lpstr>Introduction</vt:lpstr>
      <vt:lpstr>Problem Statement</vt:lpstr>
      <vt:lpstr>Proposed Methodology</vt:lpstr>
      <vt:lpstr>Proposed Methodology </vt:lpstr>
      <vt:lpstr>How Siamese Model Works </vt:lpstr>
      <vt:lpstr>Dataset Discussion</vt:lpstr>
      <vt:lpstr>Major Outcomes</vt:lpstr>
      <vt:lpstr>Project Timeline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2022-05-17T04:37:27Z</dcterms:modified>
</cp:coreProperties>
</file>