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2" r:id="rId8"/>
    <p:sldId id="263" r:id="rId9"/>
    <p:sldId id="264" r:id="rId10"/>
    <p:sldId id="272"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57" autoAdjust="0"/>
  </p:normalViewPr>
  <p:slideViewPr>
    <p:cSldViewPr snapToGrid="0">
      <p:cViewPr varScale="1">
        <p:scale>
          <a:sx n="106" d="100"/>
          <a:sy n="106" d="100"/>
        </p:scale>
        <p:origin x="654" y="10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CBDBC2-FC2C-4918-9BC8-76A7AB1679C2}"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5F4DCB4F-97FC-414D-91D4-1D7CFCA95F82}">
      <dgm:prSet/>
      <dgm:spPr/>
      <dgm:t>
        <a:bodyPr/>
        <a:lstStyle/>
        <a:p>
          <a:r>
            <a:rPr lang="en-GB" b="1">
              <a:solidFill>
                <a:schemeClr val="accent2"/>
              </a:solidFill>
              <a:highlight>
                <a:srgbClr val="000080"/>
              </a:highlight>
            </a:rPr>
            <a:t>Summary of Financial Information</a:t>
          </a:r>
          <a:endParaRPr lang="en-US">
            <a:solidFill>
              <a:schemeClr val="accent2"/>
            </a:solidFill>
            <a:highlight>
              <a:srgbClr val="000080"/>
            </a:highlight>
          </a:endParaRPr>
        </a:p>
      </dgm:t>
    </dgm:pt>
    <dgm:pt modelId="{0E116239-C440-4DD7-B6D8-4C644BB76622}" type="parTrans" cxnId="{4169194D-F897-42C5-8604-0E1E0CE88D9D}">
      <dgm:prSet/>
      <dgm:spPr/>
      <dgm:t>
        <a:bodyPr/>
        <a:lstStyle/>
        <a:p>
          <a:endParaRPr lang="en-US"/>
        </a:p>
      </dgm:t>
    </dgm:pt>
    <dgm:pt modelId="{93CA7909-E9CF-4172-85B7-511B607D6A22}" type="sibTrans" cxnId="{4169194D-F897-42C5-8604-0E1E0CE88D9D}">
      <dgm:prSet/>
      <dgm:spPr/>
      <dgm:t>
        <a:bodyPr/>
        <a:lstStyle/>
        <a:p>
          <a:endParaRPr lang="en-US"/>
        </a:p>
      </dgm:t>
    </dgm:pt>
    <dgm:pt modelId="{4665A9CA-C5FF-4294-A53A-041EFB796EC7}">
      <dgm:prSet/>
      <dgm:spPr/>
      <dgm:t>
        <a:bodyPr/>
        <a:lstStyle/>
        <a:p>
          <a:r>
            <a:rPr lang="en-GB" b="1"/>
            <a:t>Is there a shift towards Digital?</a:t>
          </a:r>
          <a:endParaRPr lang="en-US"/>
        </a:p>
      </dgm:t>
    </dgm:pt>
    <dgm:pt modelId="{C5362315-9932-4C34-A7D7-24D23B10E541}" type="parTrans" cxnId="{D1F517BD-7077-476A-8B38-1501D3247F4E}">
      <dgm:prSet/>
      <dgm:spPr/>
      <dgm:t>
        <a:bodyPr/>
        <a:lstStyle/>
        <a:p>
          <a:endParaRPr lang="en-US"/>
        </a:p>
      </dgm:t>
    </dgm:pt>
    <dgm:pt modelId="{7950CE24-928F-4091-BBB1-F09621E80CA5}" type="sibTrans" cxnId="{D1F517BD-7077-476A-8B38-1501D3247F4E}">
      <dgm:prSet/>
      <dgm:spPr/>
      <dgm:t>
        <a:bodyPr/>
        <a:lstStyle/>
        <a:p>
          <a:endParaRPr lang="en-US"/>
        </a:p>
      </dgm:t>
    </dgm:pt>
    <dgm:pt modelId="{5E4D92AC-B7B8-4638-8E1F-4AD408D1DBBF}">
      <dgm:prSet/>
      <dgm:spPr/>
      <dgm:t>
        <a:bodyPr/>
        <a:lstStyle/>
        <a:p>
          <a:r>
            <a:rPr lang="en-GB" b="1"/>
            <a:t>Is the business making profit?</a:t>
          </a:r>
          <a:endParaRPr lang="en-US"/>
        </a:p>
      </dgm:t>
    </dgm:pt>
    <dgm:pt modelId="{B238E0C9-A085-4451-B191-042795104125}" type="parTrans" cxnId="{E483E149-A02F-4829-A8CC-C7FD2B7429B9}">
      <dgm:prSet/>
      <dgm:spPr/>
      <dgm:t>
        <a:bodyPr/>
        <a:lstStyle/>
        <a:p>
          <a:endParaRPr lang="en-US"/>
        </a:p>
      </dgm:t>
    </dgm:pt>
    <dgm:pt modelId="{549F2A54-7689-434F-8B3A-D43DE2835FD8}" type="sibTrans" cxnId="{E483E149-A02F-4829-A8CC-C7FD2B7429B9}">
      <dgm:prSet/>
      <dgm:spPr/>
      <dgm:t>
        <a:bodyPr/>
        <a:lstStyle/>
        <a:p>
          <a:endParaRPr lang="en-US"/>
        </a:p>
      </dgm:t>
    </dgm:pt>
    <dgm:pt modelId="{F9114625-C8B0-446A-B135-3B409BAA256B}">
      <dgm:prSet/>
      <dgm:spPr/>
      <dgm:t>
        <a:bodyPr/>
        <a:lstStyle/>
        <a:p>
          <a:r>
            <a:rPr lang="en-GB" b="1"/>
            <a:t>Customer Demographics – Online</a:t>
          </a:r>
          <a:endParaRPr lang="en-US"/>
        </a:p>
      </dgm:t>
    </dgm:pt>
    <dgm:pt modelId="{B2B62935-C30A-4141-A70F-C6992043CEC7}" type="parTrans" cxnId="{7C7B0CAA-4C69-4020-9225-5C322B4D1FAD}">
      <dgm:prSet/>
      <dgm:spPr/>
      <dgm:t>
        <a:bodyPr/>
        <a:lstStyle/>
        <a:p>
          <a:endParaRPr lang="en-US"/>
        </a:p>
      </dgm:t>
    </dgm:pt>
    <dgm:pt modelId="{608F4560-4F7C-4D58-9B37-3EB7193692F7}" type="sibTrans" cxnId="{7C7B0CAA-4C69-4020-9225-5C322B4D1FAD}">
      <dgm:prSet/>
      <dgm:spPr/>
      <dgm:t>
        <a:bodyPr/>
        <a:lstStyle/>
        <a:p>
          <a:endParaRPr lang="en-US"/>
        </a:p>
      </dgm:t>
    </dgm:pt>
    <dgm:pt modelId="{115C5E42-C022-4884-B76F-6650677EABDD}">
      <dgm:prSet/>
      <dgm:spPr/>
      <dgm:t>
        <a:bodyPr/>
        <a:lstStyle/>
        <a:p>
          <a:r>
            <a:rPr lang="en-GB" b="1"/>
            <a:t>Which areas AHG should improve?</a:t>
          </a:r>
          <a:endParaRPr lang="en-US"/>
        </a:p>
      </dgm:t>
    </dgm:pt>
    <dgm:pt modelId="{CA4A2922-D68E-4522-B50A-EE585FDD7ED2}" type="parTrans" cxnId="{ED9D9FF3-23C7-47DA-A599-8AC29A9E8C7E}">
      <dgm:prSet/>
      <dgm:spPr/>
      <dgm:t>
        <a:bodyPr/>
        <a:lstStyle/>
        <a:p>
          <a:endParaRPr lang="en-US"/>
        </a:p>
      </dgm:t>
    </dgm:pt>
    <dgm:pt modelId="{60F03FB5-F6A8-4CD3-8714-237A509BDC80}" type="sibTrans" cxnId="{ED9D9FF3-23C7-47DA-A599-8AC29A9E8C7E}">
      <dgm:prSet/>
      <dgm:spPr/>
      <dgm:t>
        <a:bodyPr/>
        <a:lstStyle/>
        <a:p>
          <a:endParaRPr lang="en-US"/>
        </a:p>
      </dgm:t>
    </dgm:pt>
    <dgm:pt modelId="{812F0C42-DC67-4A1B-BA9E-2FB1DA03F324}" type="pres">
      <dgm:prSet presAssocID="{9DCBDBC2-FC2C-4918-9BC8-76A7AB1679C2}" presName="outerComposite" presStyleCnt="0">
        <dgm:presLayoutVars>
          <dgm:chMax val="5"/>
          <dgm:dir/>
          <dgm:resizeHandles val="exact"/>
        </dgm:presLayoutVars>
      </dgm:prSet>
      <dgm:spPr/>
    </dgm:pt>
    <dgm:pt modelId="{F93C63F6-DFFE-4421-9039-F0F69407F3A6}" type="pres">
      <dgm:prSet presAssocID="{9DCBDBC2-FC2C-4918-9BC8-76A7AB1679C2}" presName="dummyMaxCanvas" presStyleCnt="0">
        <dgm:presLayoutVars/>
      </dgm:prSet>
      <dgm:spPr/>
    </dgm:pt>
    <dgm:pt modelId="{F81E7FC1-D176-457E-B78C-8785C6AE4580}" type="pres">
      <dgm:prSet presAssocID="{9DCBDBC2-FC2C-4918-9BC8-76A7AB1679C2}" presName="FiveNodes_1" presStyleLbl="node1" presStyleIdx="0" presStyleCnt="5">
        <dgm:presLayoutVars>
          <dgm:bulletEnabled val="1"/>
        </dgm:presLayoutVars>
      </dgm:prSet>
      <dgm:spPr/>
    </dgm:pt>
    <dgm:pt modelId="{D9443845-4DD7-4DE4-9269-2B3925B45688}" type="pres">
      <dgm:prSet presAssocID="{9DCBDBC2-FC2C-4918-9BC8-76A7AB1679C2}" presName="FiveNodes_2" presStyleLbl="node1" presStyleIdx="1" presStyleCnt="5">
        <dgm:presLayoutVars>
          <dgm:bulletEnabled val="1"/>
        </dgm:presLayoutVars>
      </dgm:prSet>
      <dgm:spPr/>
    </dgm:pt>
    <dgm:pt modelId="{A120F253-BB54-481A-9FAF-318923983ED6}" type="pres">
      <dgm:prSet presAssocID="{9DCBDBC2-FC2C-4918-9BC8-76A7AB1679C2}" presName="FiveNodes_3" presStyleLbl="node1" presStyleIdx="2" presStyleCnt="5">
        <dgm:presLayoutVars>
          <dgm:bulletEnabled val="1"/>
        </dgm:presLayoutVars>
      </dgm:prSet>
      <dgm:spPr/>
    </dgm:pt>
    <dgm:pt modelId="{778D5B94-28FB-46BE-942C-0F384E65E5C7}" type="pres">
      <dgm:prSet presAssocID="{9DCBDBC2-FC2C-4918-9BC8-76A7AB1679C2}" presName="FiveNodes_4" presStyleLbl="node1" presStyleIdx="3" presStyleCnt="5">
        <dgm:presLayoutVars>
          <dgm:bulletEnabled val="1"/>
        </dgm:presLayoutVars>
      </dgm:prSet>
      <dgm:spPr/>
    </dgm:pt>
    <dgm:pt modelId="{10716DEC-FC50-4DE7-B18B-883D04675BD2}" type="pres">
      <dgm:prSet presAssocID="{9DCBDBC2-FC2C-4918-9BC8-76A7AB1679C2}" presName="FiveNodes_5" presStyleLbl="node1" presStyleIdx="4" presStyleCnt="5">
        <dgm:presLayoutVars>
          <dgm:bulletEnabled val="1"/>
        </dgm:presLayoutVars>
      </dgm:prSet>
      <dgm:spPr/>
    </dgm:pt>
    <dgm:pt modelId="{858324C3-1B06-4054-BAB2-0434FE427F72}" type="pres">
      <dgm:prSet presAssocID="{9DCBDBC2-FC2C-4918-9BC8-76A7AB1679C2}" presName="FiveConn_1-2" presStyleLbl="fgAccFollowNode1" presStyleIdx="0" presStyleCnt="4">
        <dgm:presLayoutVars>
          <dgm:bulletEnabled val="1"/>
        </dgm:presLayoutVars>
      </dgm:prSet>
      <dgm:spPr/>
    </dgm:pt>
    <dgm:pt modelId="{9D5CF91B-1B98-46D7-906F-FD9CBC68108E}" type="pres">
      <dgm:prSet presAssocID="{9DCBDBC2-FC2C-4918-9BC8-76A7AB1679C2}" presName="FiveConn_2-3" presStyleLbl="fgAccFollowNode1" presStyleIdx="1" presStyleCnt="4">
        <dgm:presLayoutVars>
          <dgm:bulletEnabled val="1"/>
        </dgm:presLayoutVars>
      </dgm:prSet>
      <dgm:spPr/>
    </dgm:pt>
    <dgm:pt modelId="{82B54553-8DD4-4200-8875-A58B7A65AE10}" type="pres">
      <dgm:prSet presAssocID="{9DCBDBC2-FC2C-4918-9BC8-76A7AB1679C2}" presName="FiveConn_3-4" presStyleLbl="fgAccFollowNode1" presStyleIdx="2" presStyleCnt="4">
        <dgm:presLayoutVars>
          <dgm:bulletEnabled val="1"/>
        </dgm:presLayoutVars>
      </dgm:prSet>
      <dgm:spPr/>
    </dgm:pt>
    <dgm:pt modelId="{C2D12297-4754-42C7-867B-CD7BF00259FD}" type="pres">
      <dgm:prSet presAssocID="{9DCBDBC2-FC2C-4918-9BC8-76A7AB1679C2}" presName="FiveConn_4-5" presStyleLbl="fgAccFollowNode1" presStyleIdx="3" presStyleCnt="4">
        <dgm:presLayoutVars>
          <dgm:bulletEnabled val="1"/>
        </dgm:presLayoutVars>
      </dgm:prSet>
      <dgm:spPr/>
    </dgm:pt>
    <dgm:pt modelId="{EDADEF86-633C-4834-BE16-6F0A86851F50}" type="pres">
      <dgm:prSet presAssocID="{9DCBDBC2-FC2C-4918-9BC8-76A7AB1679C2}" presName="FiveNodes_1_text" presStyleLbl="node1" presStyleIdx="4" presStyleCnt="5">
        <dgm:presLayoutVars>
          <dgm:bulletEnabled val="1"/>
        </dgm:presLayoutVars>
      </dgm:prSet>
      <dgm:spPr/>
    </dgm:pt>
    <dgm:pt modelId="{78090D0C-32E5-49C4-BDBF-2F34649C6BEC}" type="pres">
      <dgm:prSet presAssocID="{9DCBDBC2-FC2C-4918-9BC8-76A7AB1679C2}" presName="FiveNodes_2_text" presStyleLbl="node1" presStyleIdx="4" presStyleCnt="5">
        <dgm:presLayoutVars>
          <dgm:bulletEnabled val="1"/>
        </dgm:presLayoutVars>
      </dgm:prSet>
      <dgm:spPr/>
    </dgm:pt>
    <dgm:pt modelId="{8FCC8D7D-98C5-4EF0-8447-D0A4B6CC4C2E}" type="pres">
      <dgm:prSet presAssocID="{9DCBDBC2-FC2C-4918-9BC8-76A7AB1679C2}" presName="FiveNodes_3_text" presStyleLbl="node1" presStyleIdx="4" presStyleCnt="5">
        <dgm:presLayoutVars>
          <dgm:bulletEnabled val="1"/>
        </dgm:presLayoutVars>
      </dgm:prSet>
      <dgm:spPr/>
    </dgm:pt>
    <dgm:pt modelId="{C821B6E4-D37F-40B7-8018-64E7A473ACED}" type="pres">
      <dgm:prSet presAssocID="{9DCBDBC2-FC2C-4918-9BC8-76A7AB1679C2}" presName="FiveNodes_4_text" presStyleLbl="node1" presStyleIdx="4" presStyleCnt="5">
        <dgm:presLayoutVars>
          <dgm:bulletEnabled val="1"/>
        </dgm:presLayoutVars>
      </dgm:prSet>
      <dgm:spPr/>
    </dgm:pt>
    <dgm:pt modelId="{A2D784D2-E74A-468C-AE94-80E0F9270989}" type="pres">
      <dgm:prSet presAssocID="{9DCBDBC2-FC2C-4918-9BC8-76A7AB1679C2}" presName="FiveNodes_5_text" presStyleLbl="node1" presStyleIdx="4" presStyleCnt="5">
        <dgm:presLayoutVars>
          <dgm:bulletEnabled val="1"/>
        </dgm:presLayoutVars>
      </dgm:prSet>
      <dgm:spPr/>
    </dgm:pt>
  </dgm:ptLst>
  <dgm:cxnLst>
    <dgm:cxn modelId="{530FB006-E56C-4EE2-A1F9-77511DEF3F01}" type="presOf" srcId="{4665A9CA-C5FF-4294-A53A-041EFB796EC7}" destId="{D9443845-4DD7-4DE4-9269-2B3925B45688}" srcOrd="0" destOrd="0" presId="urn:microsoft.com/office/officeart/2005/8/layout/vProcess5"/>
    <dgm:cxn modelId="{06B71E1F-517E-4849-92FA-E80B7668F130}" type="presOf" srcId="{5F4DCB4F-97FC-414D-91D4-1D7CFCA95F82}" destId="{EDADEF86-633C-4834-BE16-6F0A86851F50}" srcOrd="1" destOrd="0" presId="urn:microsoft.com/office/officeart/2005/8/layout/vProcess5"/>
    <dgm:cxn modelId="{6CB5872D-0F9A-4836-8FB8-00B36B19F18D}" type="presOf" srcId="{9DCBDBC2-FC2C-4918-9BC8-76A7AB1679C2}" destId="{812F0C42-DC67-4A1B-BA9E-2FB1DA03F324}" srcOrd="0" destOrd="0" presId="urn:microsoft.com/office/officeart/2005/8/layout/vProcess5"/>
    <dgm:cxn modelId="{5201692E-AC9A-4F9B-B5F0-A145A5C6B350}" type="presOf" srcId="{4665A9CA-C5FF-4294-A53A-041EFB796EC7}" destId="{78090D0C-32E5-49C4-BDBF-2F34649C6BEC}" srcOrd="1" destOrd="0" presId="urn:microsoft.com/office/officeart/2005/8/layout/vProcess5"/>
    <dgm:cxn modelId="{2290DB3B-A9E3-4E64-A5B3-555F1E2579F5}" type="presOf" srcId="{549F2A54-7689-434F-8B3A-D43DE2835FD8}" destId="{82B54553-8DD4-4200-8875-A58B7A65AE10}" srcOrd="0" destOrd="0" presId="urn:microsoft.com/office/officeart/2005/8/layout/vProcess5"/>
    <dgm:cxn modelId="{DB4D045D-6208-4341-B38D-D0087BE6A744}" type="presOf" srcId="{7950CE24-928F-4091-BBB1-F09621E80CA5}" destId="{9D5CF91B-1B98-46D7-906F-FD9CBC68108E}" srcOrd="0" destOrd="0" presId="urn:microsoft.com/office/officeart/2005/8/layout/vProcess5"/>
    <dgm:cxn modelId="{E483E149-A02F-4829-A8CC-C7FD2B7429B9}" srcId="{9DCBDBC2-FC2C-4918-9BC8-76A7AB1679C2}" destId="{5E4D92AC-B7B8-4638-8E1F-4AD408D1DBBF}" srcOrd="2" destOrd="0" parTransId="{B238E0C9-A085-4451-B191-042795104125}" sibTransId="{549F2A54-7689-434F-8B3A-D43DE2835FD8}"/>
    <dgm:cxn modelId="{4169194D-F897-42C5-8604-0E1E0CE88D9D}" srcId="{9DCBDBC2-FC2C-4918-9BC8-76A7AB1679C2}" destId="{5F4DCB4F-97FC-414D-91D4-1D7CFCA95F82}" srcOrd="0" destOrd="0" parTransId="{0E116239-C440-4DD7-B6D8-4C644BB76622}" sibTransId="{93CA7909-E9CF-4172-85B7-511B607D6A22}"/>
    <dgm:cxn modelId="{35FE2F73-5C6B-4A99-AFF9-2BD198D5A07D}" type="presOf" srcId="{5E4D92AC-B7B8-4638-8E1F-4AD408D1DBBF}" destId="{A120F253-BB54-481A-9FAF-318923983ED6}" srcOrd="0" destOrd="0" presId="urn:microsoft.com/office/officeart/2005/8/layout/vProcess5"/>
    <dgm:cxn modelId="{8333387D-69F4-4839-AE11-AD504ADD9D6F}" type="presOf" srcId="{608F4560-4F7C-4D58-9B37-3EB7193692F7}" destId="{C2D12297-4754-42C7-867B-CD7BF00259FD}" srcOrd="0" destOrd="0" presId="urn:microsoft.com/office/officeart/2005/8/layout/vProcess5"/>
    <dgm:cxn modelId="{93C35E7F-F7AF-43C8-80A4-2871270CDA08}" type="presOf" srcId="{F9114625-C8B0-446A-B135-3B409BAA256B}" destId="{778D5B94-28FB-46BE-942C-0F384E65E5C7}" srcOrd="0" destOrd="0" presId="urn:microsoft.com/office/officeart/2005/8/layout/vProcess5"/>
    <dgm:cxn modelId="{0685C082-58C7-4675-B41A-E343C0FADEAF}" type="presOf" srcId="{93CA7909-E9CF-4172-85B7-511B607D6A22}" destId="{858324C3-1B06-4054-BAB2-0434FE427F72}" srcOrd="0" destOrd="0" presId="urn:microsoft.com/office/officeart/2005/8/layout/vProcess5"/>
    <dgm:cxn modelId="{AF0A0099-02D6-4E2F-8BDD-9D43B21098D2}" type="presOf" srcId="{115C5E42-C022-4884-B76F-6650677EABDD}" destId="{10716DEC-FC50-4DE7-B18B-883D04675BD2}" srcOrd="0" destOrd="0" presId="urn:microsoft.com/office/officeart/2005/8/layout/vProcess5"/>
    <dgm:cxn modelId="{7C7B0CAA-4C69-4020-9225-5C322B4D1FAD}" srcId="{9DCBDBC2-FC2C-4918-9BC8-76A7AB1679C2}" destId="{F9114625-C8B0-446A-B135-3B409BAA256B}" srcOrd="3" destOrd="0" parTransId="{B2B62935-C30A-4141-A70F-C6992043CEC7}" sibTransId="{608F4560-4F7C-4D58-9B37-3EB7193692F7}"/>
    <dgm:cxn modelId="{D5AD71B2-655A-40D5-B830-DBDDAACAF88D}" type="presOf" srcId="{F9114625-C8B0-446A-B135-3B409BAA256B}" destId="{C821B6E4-D37F-40B7-8018-64E7A473ACED}" srcOrd="1" destOrd="0" presId="urn:microsoft.com/office/officeart/2005/8/layout/vProcess5"/>
    <dgm:cxn modelId="{D1F517BD-7077-476A-8B38-1501D3247F4E}" srcId="{9DCBDBC2-FC2C-4918-9BC8-76A7AB1679C2}" destId="{4665A9CA-C5FF-4294-A53A-041EFB796EC7}" srcOrd="1" destOrd="0" parTransId="{C5362315-9932-4C34-A7D7-24D23B10E541}" sibTransId="{7950CE24-928F-4091-BBB1-F09621E80CA5}"/>
    <dgm:cxn modelId="{386342DB-F5B7-4E67-B64A-94BF24546897}" type="presOf" srcId="{115C5E42-C022-4884-B76F-6650677EABDD}" destId="{A2D784D2-E74A-468C-AE94-80E0F9270989}" srcOrd="1" destOrd="0" presId="urn:microsoft.com/office/officeart/2005/8/layout/vProcess5"/>
    <dgm:cxn modelId="{5A5F70E9-555A-49F7-9906-EE819E6EA35E}" type="presOf" srcId="{5F4DCB4F-97FC-414D-91D4-1D7CFCA95F82}" destId="{F81E7FC1-D176-457E-B78C-8785C6AE4580}" srcOrd="0" destOrd="0" presId="urn:microsoft.com/office/officeart/2005/8/layout/vProcess5"/>
    <dgm:cxn modelId="{3652E9EF-50A0-49CE-9CCD-C7B7FCFBE2E9}" type="presOf" srcId="{5E4D92AC-B7B8-4638-8E1F-4AD408D1DBBF}" destId="{8FCC8D7D-98C5-4EF0-8447-D0A4B6CC4C2E}" srcOrd="1" destOrd="0" presId="urn:microsoft.com/office/officeart/2005/8/layout/vProcess5"/>
    <dgm:cxn modelId="{ED9D9FF3-23C7-47DA-A599-8AC29A9E8C7E}" srcId="{9DCBDBC2-FC2C-4918-9BC8-76A7AB1679C2}" destId="{115C5E42-C022-4884-B76F-6650677EABDD}" srcOrd="4" destOrd="0" parTransId="{CA4A2922-D68E-4522-B50A-EE585FDD7ED2}" sibTransId="{60F03FB5-F6A8-4CD3-8714-237A509BDC80}"/>
    <dgm:cxn modelId="{F30C2429-1DF6-418D-8F18-2E40175B4EDE}" type="presParOf" srcId="{812F0C42-DC67-4A1B-BA9E-2FB1DA03F324}" destId="{F93C63F6-DFFE-4421-9039-F0F69407F3A6}" srcOrd="0" destOrd="0" presId="urn:microsoft.com/office/officeart/2005/8/layout/vProcess5"/>
    <dgm:cxn modelId="{DE80CFA9-96CB-44DE-BABC-E9C53DF28114}" type="presParOf" srcId="{812F0C42-DC67-4A1B-BA9E-2FB1DA03F324}" destId="{F81E7FC1-D176-457E-B78C-8785C6AE4580}" srcOrd="1" destOrd="0" presId="urn:microsoft.com/office/officeart/2005/8/layout/vProcess5"/>
    <dgm:cxn modelId="{E53F5FF1-EF84-4E89-AF47-15A03B9C93A1}" type="presParOf" srcId="{812F0C42-DC67-4A1B-BA9E-2FB1DA03F324}" destId="{D9443845-4DD7-4DE4-9269-2B3925B45688}" srcOrd="2" destOrd="0" presId="urn:microsoft.com/office/officeart/2005/8/layout/vProcess5"/>
    <dgm:cxn modelId="{EDFF935C-BB00-4DF2-ABA5-15017CA466F0}" type="presParOf" srcId="{812F0C42-DC67-4A1B-BA9E-2FB1DA03F324}" destId="{A120F253-BB54-481A-9FAF-318923983ED6}" srcOrd="3" destOrd="0" presId="urn:microsoft.com/office/officeart/2005/8/layout/vProcess5"/>
    <dgm:cxn modelId="{A6CEBA2F-DE20-4C6F-8D3C-0217D03CAAA1}" type="presParOf" srcId="{812F0C42-DC67-4A1B-BA9E-2FB1DA03F324}" destId="{778D5B94-28FB-46BE-942C-0F384E65E5C7}" srcOrd="4" destOrd="0" presId="urn:microsoft.com/office/officeart/2005/8/layout/vProcess5"/>
    <dgm:cxn modelId="{3F5074C7-C1B7-4EC7-A89A-4D9FE17FE5AF}" type="presParOf" srcId="{812F0C42-DC67-4A1B-BA9E-2FB1DA03F324}" destId="{10716DEC-FC50-4DE7-B18B-883D04675BD2}" srcOrd="5" destOrd="0" presId="urn:microsoft.com/office/officeart/2005/8/layout/vProcess5"/>
    <dgm:cxn modelId="{871D1EB8-3DE4-4710-91A8-502F57B80D51}" type="presParOf" srcId="{812F0C42-DC67-4A1B-BA9E-2FB1DA03F324}" destId="{858324C3-1B06-4054-BAB2-0434FE427F72}" srcOrd="6" destOrd="0" presId="urn:microsoft.com/office/officeart/2005/8/layout/vProcess5"/>
    <dgm:cxn modelId="{A5B08176-FBE8-4A37-985F-5A3599E94656}" type="presParOf" srcId="{812F0C42-DC67-4A1B-BA9E-2FB1DA03F324}" destId="{9D5CF91B-1B98-46D7-906F-FD9CBC68108E}" srcOrd="7" destOrd="0" presId="urn:microsoft.com/office/officeart/2005/8/layout/vProcess5"/>
    <dgm:cxn modelId="{C6F4C433-C394-49DF-813B-F01CC36CB4C3}" type="presParOf" srcId="{812F0C42-DC67-4A1B-BA9E-2FB1DA03F324}" destId="{82B54553-8DD4-4200-8875-A58B7A65AE10}" srcOrd="8" destOrd="0" presId="urn:microsoft.com/office/officeart/2005/8/layout/vProcess5"/>
    <dgm:cxn modelId="{31424AAB-8AD0-4345-9C27-47D4E09D3B3B}" type="presParOf" srcId="{812F0C42-DC67-4A1B-BA9E-2FB1DA03F324}" destId="{C2D12297-4754-42C7-867B-CD7BF00259FD}" srcOrd="9" destOrd="0" presId="urn:microsoft.com/office/officeart/2005/8/layout/vProcess5"/>
    <dgm:cxn modelId="{333DD0D6-7013-4121-B18B-3D79F317EFA4}" type="presParOf" srcId="{812F0C42-DC67-4A1B-BA9E-2FB1DA03F324}" destId="{EDADEF86-633C-4834-BE16-6F0A86851F50}" srcOrd="10" destOrd="0" presId="urn:microsoft.com/office/officeart/2005/8/layout/vProcess5"/>
    <dgm:cxn modelId="{41746EC4-FAC0-4915-8A1B-D1943945D902}" type="presParOf" srcId="{812F0C42-DC67-4A1B-BA9E-2FB1DA03F324}" destId="{78090D0C-32E5-49C4-BDBF-2F34649C6BEC}" srcOrd="11" destOrd="0" presId="urn:microsoft.com/office/officeart/2005/8/layout/vProcess5"/>
    <dgm:cxn modelId="{EBFD42AA-C1D3-498B-A94D-690173CDC7C8}" type="presParOf" srcId="{812F0C42-DC67-4A1B-BA9E-2FB1DA03F324}" destId="{8FCC8D7D-98C5-4EF0-8447-D0A4B6CC4C2E}" srcOrd="12" destOrd="0" presId="urn:microsoft.com/office/officeart/2005/8/layout/vProcess5"/>
    <dgm:cxn modelId="{C6CC30D4-9580-452F-A6DD-20FE1FD9E6F0}" type="presParOf" srcId="{812F0C42-DC67-4A1B-BA9E-2FB1DA03F324}" destId="{C821B6E4-D37F-40B7-8018-64E7A473ACED}" srcOrd="13" destOrd="0" presId="urn:microsoft.com/office/officeart/2005/8/layout/vProcess5"/>
    <dgm:cxn modelId="{1643E1D8-7C22-4E16-A2D4-73C3D3EF494C}" type="presParOf" srcId="{812F0C42-DC67-4A1B-BA9E-2FB1DA03F324}" destId="{A2D784D2-E74A-468C-AE94-80E0F9270989}"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E7FC1-D176-457E-B78C-8785C6AE4580}">
      <dsp:nvSpPr>
        <dsp:cNvPr id="0" name=""/>
        <dsp:cNvSpPr/>
      </dsp:nvSpPr>
      <dsp:spPr>
        <a:xfrm>
          <a:off x="0" y="0"/>
          <a:ext cx="5822740" cy="5152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1" kern="1200">
              <a:solidFill>
                <a:schemeClr val="accent2"/>
              </a:solidFill>
              <a:highlight>
                <a:srgbClr val="000080"/>
              </a:highlight>
            </a:rPr>
            <a:t>Summary of Financial Information</a:t>
          </a:r>
          <a:endParaRPr lang="en-US" sz="2200" kern="1200">
            <a:solidFill>
              <a:schemeClr val="accent2"/>
            </a:solidFill>
            <a:highlight>
              <a:srgbClr val="000080"/>
            </a:highlight>
          </a:endParaRPr>
        </a:p>
      </dsp:txBody>
      <dsp:txXfrm>
        <a:off x="15090" y="15090"/>
        <a:ext cx="5206500" cy="485037"/>
      </dsp:txXfrm>
    </dsp:sp>
    <dsp:sp modelId="{D9443845-4DD7-4DE4-9269-2B3925B45688}">
      <dsp:nvSpPr>
        <dsp:cNvPr id="0" name=""/>
        <dsp:cNvSpPr/>
      </dsp:nvSpPr>
      <dsp:spPr>
        <a:xfrm>
          <a:off x="434815" y="586776"/>
          <a:ext cx="5822740" cy="5152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1" kern="1200"/>
            <a:t>Is there a shift towards Digital?</a:t>
          </a:r>
          <a:endParaRPr lang="en-US" sz="2200" kern="1200"/>
        </a:p>
      </dsp:txBody>
      <dsp:txXfrm>
        <a:off x="449905" y="601866"/>
        <a:ext cx="5022854" cy="485037"/>
      </dsp:txXfrm>
    </dsp:sp>
    <dsp:sp modelId="{A120F253-BB54-481A-9FAF-318923983ED6}">
      <dsp:nvSpPr>
        <dsp:cNvPr id="0" name=""/>
        <dsp:cNvSpPr/>
      </dsp:nvSpPr>
      <dsp:spPr>
        <a:xfrm>
          <a:off x="869630" y="1173552"/>
          <a:ext cx="5822740" cy="5152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1" kern="1200"/>
            <a:t>Is the business making profit?</a:t>
          </a:r>
          <a:endParaRPr lang="en-US" sz="2200" kern="1200"/>
        </a:p>
      </dsp:txBody>
      <dsp:txXfrm>
        <a:off x="884720" y="1188642"/>
        <a:ext cx="5022854" cy="485037"/>
      </dsp:txXfrm>
    </dsp:sp>
    <dsp:sp modelId="{778D5B94-28FB-46BE-942C-0F384E65E5C7}">
      <dsp:nvSpPr>
        <dsp:cNvPr id="0" name=""/>
        <dsp:cNvSpPr/>
      </dsp:nvSpPr>
      <dsp:spPr>
        <a:xfrm>
          <a:off x="1304445" y="1760328"/>
          <a:ext cx="5822740" cy="5152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1" kern="1200"/>
            <a:t>Customer Demographics – Online</a:t>
          </a:r>
          <a:endParaRPr lang="en-US" sz="2200" kern="1200"/>
        </a:p>
      </dsp:txBody>
      <dsp:txXfrm>
        <a:off x="1319535" y="1775418"/>
        <a:ext cx="5022854" cy="485037"/>
      </dsp:txXfrm>
    </dsp:sp>
    <dsp:sp modelId="{10716DEC-FC50-4DE7-B18B-883D04675BD2}">
      <dsp:nvSpPr>
        <dsp:cNvPr id="0" name=""/>
        <dsp:cNvSpPr/>
      </dsp:nvSpPr>
      <dsp:spPr>
        <a:xfrm>
          <a:off x="1739260" y="2347104"/>
          <a:ext cx="5822740" cy="5152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1" kern="1200"/>
            <a:t>Which areas AHG should improve?</a:t>
          </a:r>
          <a:endParaRPr lang="en-US" sz="2200" kern="1200"/>
        </a:p>
      </dsp:txBody>
      <dsp:txXfrm>
        <a:off x="1754350" y="2362194"/>
        <a:ext cx="5022854" cy="485037"/>
      </dsp:txXfrm>
    </dsp:sp>
    <dsp:sp modelId="{858324C3-1B06-4054-BAB2-0434FE427F72}">
      <dsp:nvSpPr>
        <dsp:cNvPr id="0" name=""/>
        <dsp:cNvSpPr/>
      </dsp:nvSpPr>
      <dsp:spPr>
        <a:xfrm>
          <a:off x="5487849" y="376395"/>
          <a:ext cx="334891" cy="33489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563199" y="376395"/>
        <a:ext cx="184191" cy="252005"/>
      </dsp:txXfrm>
    </dsp:sp>
    <dsp:sp modelId="{9D5CF91B-1B98-46D7-906F-FD9CBC68108E}">
      <dsp:nvSpPr>
        <dsp:cNvPr id="0" name=""/>
        <dsp:cNvSpPr/>
      </dsp:nvSpPr>
      <dsp:spPr>
        <a:xfrm>
          <a:off x="5922664" y="963171"/>
          <a:ext cx="334891" cy="33489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998014" y="963171"/>
        <a:ext cx="184191" cy="252005"/>
      </dsp:txXfrm>
    </dsp:sp>
    <dsp:sp modelId="{82B54553-8DD4-4200-8875-A58B7A65AE10}">
      <dsp:nvSpPr>
        <dsp:cNvPr id="0" name=""/>
        <dsp:cNvSpPr/>
      </dsp:nvSpPr>
      <dsp:spPr>
        <a:xfrm>
          <a:off x="6357479" y="1541360"/>
          <a:ext cx="334891" cy="33489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6432829" y="1541360"/>
        <a:ext cx="184191" cy="252005"/>
      </dsp:txXfrm>
    </dsp:sp>
    <dsp:sp modelId="{C2D12297-4754-42C7-867B-CD7BF00259FD}">
      <dsp:nvSpPr>
        <dsp:cNvPr id="0" name=""/>
        <dsp:cNvSpPr/>
      </dsp:nvSpPr>
      <dsp:spPr>
        <a:xfrm>
          <a:off x="6792294" y="2133861"/>
          <a:ext cx="334891" cy="33489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6867644" y="2133861"/>
        <a:ext cx="184191" cy="25200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8T20:06:45.818"/>
    </inkml:context>
    <inkml:brush xml:id="br0">
      <inkml:brushProperty name="width" value="0.05" units="cm"/>
      <inkml:brushProperty name="height" value="0.05" units="cm"/>
      <inkml:brushProperty name="color" value="#FFFFFF"/>
    </inkml:brush>
  </inkml:definitions>
  <inkml:trace contextRef="#ctx0" brushRef="#br0">1996 177 24575,'-252'45'0,"-139"16"0,348-58 0,-1-2 0,1-2 0,0-1 0,0-3 0,0-1 0,-79-23 0,49 0 0,70 28 0,0-1 0,1 1 0,-1 0 0,1-1 0,0 1 0,-1-1 0,1 0 0,0 0 0,0 0 0,0 0 0,0 0 0,0 0 0,1-1 0,-1 1 0,1-1 0,0 1 0,-1-1 0,1 1 0,0-1 0,0 0 0,0-4 0,1 6 0,0-1 0,0 0 0,1 1 0,-1-1 0,1 1 0,-1-1 0,1 0 0,-1 1 0,1-1 0,0 1 0,0-1 0,0 1 0,0 0 0,0-1 0,0 1 0,0 0 0,0 0 0,0 0 0,1 0 0,-1 0 0,0 0 0,1 0 0,1-1 0,39-15 0,-3 9 0,0 2 0,1 2 0,-1 1 0,1 2 0,43 4 0,34-1 0,-100-3 0,-1-2 0,0 0 0,0-1 0,0-1 0,-1 0 0,0-1 0,0 0 0,20-13 0,-17 10 0,0 0 0,1 1 0,40-11 0,-123 22 0,25 4 0,0 2 0,1 2 0,0 1 0,1 2 0,0 2 0,2 1 0,-35 22 0,-225 172 0,151-101 0,108-88 0,16-16 0,20-6 0,0 0 0,0 0 0,-1 0 0,1 0 0,0 0 0,-1 0 0,1 0 0,0 0 0,0 0 0,-1 0 0,1 0 0,0 0 0,0-1 0,-1 1 0,1 0 0,0 0 0,0 0 0,-1 0 0,1 0 0,0-1 0,0 1 0,-1 0 0,1 0 0,0 0 0,0-1 0,0 1 0,0 0 0,-1 0 0,1 0 0,0-1 0,0 1 0,0 0 0,0 0 0,0-1 0,0 1 0,0 0 0,0-1 0,0 1 0,0 0 0,0 0 0,0-1 0,0 1 0,0 0 0,0 0 0,0-1 0,1-3 0,1 0 0,0 0 0,0 1 0,1-1 0,-1 0 0,1 1 0,-1 0 0,1 0 0,0 0 0,0 0 0,0 0 0,1 0 0,5-2 0,-2-2 0,32-21 0,2 2 0,0 1 0,1 3 0,2 1 0,0 2 0,1 2 0,1 2 0,0 1 0,64-8 0,-26 14 0,-60 7 0,0-2 0,43-8 0,-25-1 0,-5 0 0,0 2 0,1 2 0,1 2 0,66-4 0,74 13 0,-393-3 0,473 0 0,-273 1 0,1 1 0,0 0 0,0 1 0,-16 7 0,-32 5 0,87-28 0,48-19 0,-70 31 0,51-10 0,-52 11 0,0-1 0,-1 1 0,1 0 0,-1 0 0,1 0 0,0 0 0,-1 1 0,1-1 0,0 1 0,-1-1 0,1 1 0,-1 0 0,1 0 0,-1 0 0,0 0 0,1 1 0,3 2 0,-6-3 0,1 0 0,-1 0 0,1 1 0,-1-1 0,1 0 0,-1 0 0,0 1 0,1-1 0,-1 0 0,0 1 0,0-1 0,0 0 0,0 1 0,0-1 0,0 0 0,-1 1 0,1-1 0,0 0 0,-1 1 0,1-1 0,-1 0 0,1 0 0,-1 0 0,0 1 0,1-1 0,-1 0 0,-1 1 0,-26 35 0,23-32 0,-32 35 0,-16 22 0,50-53 0,15-12 0,16-14 0,65-51 0,39-26 0,-131 93 0,0 0 0,0 1 0,0-1 0,0 0 0,0 1 0,-1-1 0,1 1 0,0-1 0,0 1 0,0-1 0,0 1 0,1 0 0,-1-1 0,0 1 0,0 0 0,0 0 0,0 0 0,0 0 0,2 0 0,-9 15 0,-25 24 0,17-25 0,0 0 0,-1-2 0,-1 1 0,-24 13 0,30-21 0,0 0 0,0-1 0,-1 0 0,1 0 0,-1-1 0,0-1 0,0 1 0,0-2 0,-15 1 0,12-2 0,0 1 0,0 0 0,0-1 0,0-1 0,0-1 0,-26-5 0,36 5 0,0 1 0,1-1 0,-1 0 0,0 0 0,1 0 0,-1-1 0,1 1 0,0-1 0,0 0 0,0 1 0,0-2 0,0 1 0,1 0 0,0 0 0,-1-1 0,1 1 0,0-1 0,1 0 0,-1 0 0,1 1 0,-1-1 0,1 0 0,0 0 0,0-8 0,0 7 0,0 1 0,0-1 0,0 0 0,1 1 0,0-1 0,0 0 0,0 1 0,1-1 0,0 0 0,0 1 0,0-1 0,0 1 0,0-1 0,1 1 0,4-8 0,-3 9 0,0 0 0,0 0 0,0 0 0,0 1 0,1-1 0,-1 1 0,1 0 0,0 0 0,0 0 0,0 0 0,0 0 0,0 1 0,0 0 0,0 0 0,0 0 0,0 1 0,6-1 0,41-1 0,-31 4 0,-20-2 0,0 0 0,0 0 0,0 0 0,0 0 0,0 0 0,-1 0 0,1 0 0,0 0 0,0 0 0,0 0 0,0 0 0,0 0 0,0 0 0,-1 0 0,1 0 0,0 1 0,0-1 0,0 0 0,0 0 0,0 0 0,0 0 0,0 0 0,0 0 0,0 0 0,-1 0 0,1 1 0,0-1 0,0 0 0,0 0 0,0 0 0,0 0 0,0 0 0,0 0 0,0 1 0,0-1 0,0 0 0,0 0 0,0 0 0,0 0 0,0 0 0,0 1 0,0-1 0,0 0 0,0 0 0,0 0 0,0 0 0,0 0 0,0 0 0,1 1 0,-1-1 0,0 0 0,0 0 0,0 0 0,0 0 0,0 0 0,-450 173 0,317-119 0,-212 97 0,325-139 0,28-13 0,41-16 0,611-218 0,-399 129 0,-169 66 0,-63 30 0,-29 10 0,0 0 0,0 0 0,0 0 0,0 0 0,1 0 0,-1 0 0,0 0 0,0 0 0,0 0 0,0 0 0,0 0 0,1 0 0,-1 0 0,0 0 0,0 0 0,0 0 0,0 1 0,0-1 0,1 0 0,-1 0 0,0 0 0,0 0 0,0 0 0,0 0 0,0 0 0,0 0 0,0 1 0,0-1 0,1 0 0,-1 0 0,0 0 0,0 0 0,0 0 0,0 0 0,0 1 0,0-1 0,0 0 0,0 0 0,0 0 0,0 0 0,0 1 0,0-1 0,0 0 0,0 0 0,0 0 0,0 0 0,0 0 0,0 1 0,0-1 0,0 0 0,0 0 0,0 0 0,0 0 0,0 0 0,0 1 0,-1-1 0,1 0 0,0 0 0,0 0 0,0 0 0,0 0 0,0 0 0,0 0 0,0 0 0,-1 1 0,1-1 0,0 0 0,-7 7 0,1-1 0,-1 0 0,-1 0 0,-11 8 0,-42 25 0,-2-3 0,-1-2 0,-121 44 0,138-62 0,0-1 0,-2-3 0,0-2 0,0-3 0,0-1 0,-76-2 0,119-4 0,-31-4 0,30-4 0,17-7 0,10 2 0,0 1 0,1 0 0,0 2 0,1 0 0,0 1 0,36-8 0,14-7 0,121-43 0,-185 60 0,-22 3 0,-30 3 0,42 1 0,-250 2 0,252-2 0,-11 0 0,0 1 0,1 0 0,-1 1 0,1 0 0,-1 1 0,1 0 0,-12 5 0,-239 99-1130,-416 202-4758,396-176 4715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8T20:07:08.311"/>
    </inkml:context>
    <inkml:brush xml:id="br0">
      <inkml:brushProperty name="width" value="0.35" units="cm"/>
      <inkml:brushProperty name="height" value="0.35" units="cm"/>
      <inkml:brushProperty name="color" value="#FFFFFF"/>
    </inkml:brush>
  </inkml:definitions>
  <inkml:trace contextRef="#ctx0" brushRef="#br0">344 1 24575,'-15'1'0,"0"1"0,-1 1 0,1 1 0,1 0 0,-1 1 0,-27 13 0,-42 12 0,62-26 0,0 0 0,0-2 0,-26 0 0,34-5 0,15-3 0,23-7 0,4 6 0,0 1 0,0 1 0,1 2 0,0 1 0,-1 1 0,1 1 0,0 2 0,33 6 0,233 60 0,-198-41 0,56 13-682,241 31-1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8T20:07:16.942"/>
    </inkml:context>
    <inkml:brush xml:id="br0">
      <inkml:brushProperty name="width" value="0.35" units="cm"/>
      <inkml:brushProperty name="height" value="0.35" units="cm"/>
      <inkml:brushProperty name="color" value="#FFFFFF"/>
    </inkml:brush>
  </inkml:definitions>
  <inkml:trace contextRef="#ctx0" brushRef="#br0">1957 329 24575,'-53'-1'0,"0"-2"0,0-3 0,1-3 0,0-1 0,0-3 0,-71-27 0,106 33 0,1-1 0,0 0 0,0-1 0,0 0 0,1-1 0,1-1 0,0-1 0,0 0 0,1-1 0,1 0 0,0-1 0,1 0 0,0-1 0,-10-19 0,21 33 0,-1 0 0,0 0 0,0 0 0,1-1 0,-1 1 0,1 0 0,-1 0 0,1-1 0,-1 1 0,1 0 0,0-1 0,0 1 0,0 0 0,0-1 0,0 1 0,0 0 0,0-1 0,0 1 0,0 0 0,0-1 0,1 1 0,-1 0 0,1-1 0,-1 1 0,1 0 0,-1 0 0,1 0 0,0-1 0,-1 1 0,1 0 0,0 0 0,0 0 0,0 0 0,0 0 0,0 1 0,0-1 0,0 0 0,0 0 0,1 1 0,-1-1 0,0 0 0,0 1 0,0-1 0,1 1 0,-1 0 0,0-1 0,1 1 0,-1 0 0,2 0 0,11-3 0,-1 1 0,1 0 0,25 1 0,-34 1 0,19 1 0,1 1 0,0 1 0,0 1 0,-1 1 0,32 11 0,114 53 0,-10-3 0,-136-60 0,12 6 0,-35-12 0,-1 0 0,0 0 0,0 1 0,0-1 0,0 0 0,0 1 0,0-1 0,0 0 0,0 0 0,0 1 0,0-1 0,0 0 0,0 0 0,-1 1 0,1-1 0,0 0 0,0 1 0,0-1 0,0 0 0,0 0 0,0 0 0,-1 1 0,1-1 0,0 0 0,0 0 0,0 1 0,-1-1 0,1 0 0,0 0 0,0 0 0,-1 0 0,1 0 0,0 1 0,0-1 0,-1 0 0,1 0 0,0 0 0,0 0 0,-1 0 0,1 0 0,0 0 0,-1 0 0,1 0 0,0 0 0,0 0 0,-1 0 0,1 0 0,0 0 0,-1 0 0,1 0 0,-24 5 0,-804 79 0,883-94 0,43-7 0,-87 16 0,1 0 0,-1 1 0,0 0 0,1 0 0,-1 2 0,0-1 0,0 1 0,0 1 0,0 0 0,0 0 0,0 1 0,-1 1 0,0 0 0,0 0 0,0 1 0,-1 0 0,1 1 0,13 13 0,297 284 0,157 83 0,-471-383 0,23 19 0,-28-23 0,-1 1 0,0-1 0,1 0 0,-1 0 0,0 1 0,1-1 0,-1 0 0,0 1 0,0-1 0,1 1 0,-1-1 0,0 0 0,0 1 0,0-1 0,0 1 0,1-1 0,-1 1 0,0-1 0,0 0 0,0 1 0,0-1 0,0 1 0,0-1 0,0 1 0,0-1 0,0 1 0,0-1 0,0 1 0,-1-1 0,1 0 0,0 1 0,0-1 0,0 1 0,-1-1 0,1 0 0,0 1 0,0-1 0,-1 0 0,1 1 0,0-1 0,-1 0 0,1 1 0,0-1 0,-1 0 0,1 1 0,0-1 0,-1 0 0,1 0 0,-1 0 0,1 0 0,-1 1 0,1-1 0,0 0 0,-1 0 0,1 0 0,-1 0 0,1 0 0,-1 0 0,1 0 0,-1 0 0,1 0 0,0 0 0,-1 0 0,-21 2 0,0 0 0,-36-1 0,23-2 0,-583-3 0,-400 2 0,1014 2 0,-69 1 0,-130 18 0,184-16 0,-1 1 0,2 0 0,-1 2 0,0 0 0,1 1 0,1 1 0,-1 1 0,1 0 0,0 1 0,1 1 0,-28 25 0,42-34 0,1-1 0,-1 0 0,1 1 0,0-1 0,0 1 0,-1-1 0,1 1 0,0 0 0,1 0 0,-1-1 0,0 1 0,0 0 0,1 0 0,-1 0 0,1 0 0,-1 2 0,1-3 0,0 1 0,1-1 0,-1 0 0,0 0 0,1 0 0,-1 1 0,1-1 0,-1 0 0,1 0 0,0 0 0,-1 0 0,1 0 0,0 0 0,0 0 0,0 0 0,-1-1 0,1 1 0,0 0 0,2 1 0,6 3 0,0-1 0,1 0 0,-1-1 0,1 0 0,15 3 0,59 11 0,126 9 0,94-11 0,-249-14 0,10 2 0,415 4 0,-378-11 0,1-5 0,165-35 0,-185 21 0,-2-4 0,0-4 0,-2-3 0,-2-3 0,123-80 0,-148 78 0,-92 79 0,-38 16 0,-2-2 0,-151 74 0,-191 58 0,338-152 0,28-8 0,55-26 0,1 0 0,-1 1 0,1-1 0,-1 0 0,1 0 0,0 0 0,-1 0 0,1 1 0,-1-1 0,1 0 0,-1 0 0,1 1 0,0-1 0,-1 0 0,1 0 0,0 1 0,-1-1 0,1 0 0,0 1 0,-1-1 0,1 1 0,0-1 0,0 0 0,0 1 0,-1-1 0,1 1 0,0-1 0,0 1 0,0-1 0,0 1 0,0-1 0,0 1 0,0-1 0,0 1 0,0-1 0,0 1 0,0-1 0,0 0 0,0 1 0,20 7 0,37-5 0,-56-3 0,33 0 0,1-1 0,-1-1 0,0-3 0,0 0 0,0-2 0,-1-2 0,0 0 0,-1-3 0,0-1 0,0-1 0,-2-1 0,0-2 0,32-23 0,-1-9 0,-38 29 0,1 1 0,1 2 0,0 0 0,37-18 0,-52 32 0,1 0 0,0 0 0,1 1 0,-1 0 0,0 1 0,0 0 0,1 1 0,-1 0 0,12 2 0,2 1 0,-1 1 0,47 14 0,-70-17 0,-1-1 0,1 0 0,-1 0 0,1 0 0,0 0 0,-1 0 0,1 1 0,-1-1 0,1 0 0,-1 0 0,1 1 0,-1-1 0,0 0 0,1 1 0,-1-1 0,1 0 0,-1 1 0,0-1 0,1 1 0,-1-1 0,0 1 0,1-1 0,-1 1 0,0-1 0,0 1 0,1-1 0,-1 1 0,0-1 0,0 1 0,0-1 0,0 1 0,0 0 0,0-1 0,0 1 0,0-1 0,0 1 0,0-1 0,0 2 0,-18 21 0,-33 14 0,22-18 0,0-3 0,-2 0 0,-57 21 0,74-33 0,1-1 0,-1 0 0,0-1 0,1 0 0,-1-1 0,0 0 0,0-1 0,0-1 0,0 0 0,0-1 0,1-1 0,-17-4 0,20 4 0,-1-1 0,1 0 0,0 0 0,0-1 0,1 0 0,-1-1 0,1 0 0,0 0 0,1-1 0,-1 0 0,2 0 0,-1-1 0,1-1 0,0 1 0,0-1 0,1 0 0,-7-15 0,-146-313 0,84 167 0,70 159 0,1 1 0,-2 0 0,0 0 0,0 1 0,0 0 0,-1 0 0,-14-14 0,15 19 0,0-1 0,0 1 0,-1 0 0,0 1 0,1-1 0,-1 1 0,0 0 0,0 1 0,-1 0 0,1 0 0,0 1 0,-13-2 0,-74-1 0,0 5 0,0 3 0,-117 20 0,-119 7 0,181-19 0,-8 1 0,144-11 0,23 2 0,40 6 0,-33-6 0,743 192 0,-235-53 0,7-36 0,-515-104 0,49 6 0,107 29 0,-163-34 0,-11-1 0,-16-2 0,-5-5 0,0 0 0,1-2 0,-1-1 0,1 0 0,-33-18 0,-96-60 0,104 58 0,25 16 0,0-2 0,1 0 0,-30-26 0,50 39 0,-1 0 0,1 0 0,0 0 0,0 0 0,0 0 0,0 0 0,0-1 0,0 1 0,-1 0 0,1 0 0,0 0 0,0 0 0,0 0 0,0-1 0,0 1 0,0 0 0,0 0 0,0 0 0,0-1 0,0 1 0,0 0 0,0 0 0,0 0 0,0 0 0,0-1 0,0 1 0,0 0 0,0 0 0,0 0 0,0-1 0,0 1 0,0 0 0,0 0 0,0 0 0,0 0 0,0-1 0,0 1 0,0 0 0,0 0 0,1 0 0,-1 0 0,0 0 0,0-1 0,0 1 0,0 0 0,0 0 0,1 0 0,-1 0 0,0 0 0,0 0 0,0 0 0,0 0 0,1 0 0,-1-1 0,0 1 0,0 0 0,19-3 0,21 4 0,237 45 0,-273-45 0,-1-1 0,0 1 0,0 0 0,1 0 0,-1 0 0,0 0 0,0 1 0,0-1 0,0 1 0,0 0 0,0 0 0,-1 0 0,1 0 0,-1 0 0,1 1 0,-1-1 0,0 1 0,0-1 0,0 1 0,2 3 0,-3-2 0,0-1 0,-1 0 0,1 0 0,-1 0 0,1 1 0,-1-1 0,0 0 0,0 1 0,-1-1 0,1 0 0,-1 0 0,0 1 0,1-1 0,-1 0 0,-1 0 0,1 0 0,0 0 0,-1 0 0,0 0 0,-2 3 0,-3 3 0,-1 0 0,0 0 0,-1-1 0,0 0 0,0-1 0,0 0 0,-1 0 0,0-1 0,0-1 0,-1 1 0,0-2 0,0 1 0,0-2 0,0 1 0,0-2 0,-1 1 0,0-2 0,1 1 0,-13-1 0,15-1 0,1 0 0,-1 0 0,0-1 0,1-1 0,-1 1 0,1-1 0,-1-1 0,1 1 0,0-1 0,0-1 0,-13-7 0,16 7 0,0 1 0,0-1 0,1 0 0,-1-1 0,1 1 0,0-1 0,0 0 0,1 0 0,0 0 0,0 0 0,0-1 0,0 1 0,1-1 0,0 0 0,0 1 0,0-1 0,1 0 0,-1-7 0,2 7 0,0 0 0,0 0 0,0 0 0,1-1 0,0 1 0,0 0 0,1 0 0,0 0 0,4-10 0,-6 14 0,1 1 0,-1-1 0,1 0 0,0 1 0,0-1 0,0 0 0,0 1 0,0-1 0,0 1 0,0 0 0,0-1 0,1 1 0,-1 0 0,1 0 0,-1-1 0,1 1 0,-1 0 0,1 1 0,-1-1 0,1 0 0,0 0 0,-1 1 0,1-1 0,0 1 0,0-1 0,0 1 0,-1 0 0,1 0 0,0 0 0,0 0 0,0 0 0,0 0 0,-1 0 0,1 1 0,0-1 0,0 0 0,1 2 0,-1-1 0,0 0 0,0 1 0,0-1 0,-1 0 0,1 1 0,-1 0 0,1-1 0,-1 1 0,1 0 0,-1 0 0,0 0 0,0 0 0,0 0 0,0 0 0,0 0 0,0 0 0,-1 0 0,1 3 0,7 46 0,-7-42 0,5 195 0,-6-203 0,0 0 0,0 1 0,0-1 0,0 0 0,0 1 0,0-1 0,1 0 0,-1 1 0,0-1 0,1 0 0,-1 0 0,1 1 0,0-1 0,-1 0 0,1 0 0,0 0 0,0 0 0,0 0 0,1 2 0,-1-3 0,0 0 0,0 0 0,-1 0 0,1 0 0,0 0 0,0 0 0,0 0 0,0 0 0,-1 0 0,1 0 0,0 0 0,0-1 0,0 1 0,-1 0 0,1-1 0,0 1 0,0 0 0,-1-1 0,1 1 0,0-1 0,-1 1 0,1-1 0,0 0 0,9-8 0,-2 0 0,1-1 0,9-14 0,-2 4 0,48-37 0,-64 57 0,-1 0 0,1 0 0,0 0 0,-1 0 0,1 0 0,-1 0 0,1 0 0,-1 0 0,1 0 0,0 0 0,-1-1 0,1 1 0,0 0 0,-1 0 0,1 0 0,-1 0 0,1-1 0,0 1 0,-1 0 0,1 0 0,0-1 0,0 1 0,-1 0 0,1-1 0,0 1 0,0 0 0,-1-1 0,1 1 0,0 0 0,0-1 0,0 1 0,-1-1 0,1 1 0,0 0 0,0-1 0,0 1 0,0-1 0,0 1 0,0-1 0,0 1 0,0 0 0,0-1 0,0 1 0,0-1 0,0 1 0,1 0 0,-1-1 0,0 1 0,0-1 0,0 1 0,0 0 0,1-1 0,-1 1 0,0 0 0,0-1 0,1 1 0,-1 0 0,0-1 0,1 1 0,-1 0 0,0 0 0,1-1 0,-1 1 0,0 0 0,1 0 0,-1 0 0,0 0 0,1-1 0,-41-2 0,37 3 0,-197 13 0,-2-1 0,199-11 0,-1-1 0,1 0 0,-1-1 0,1 1 0,-1 0 0,1-1 0,0 0 0,-1 0 0,1 0 0,0 0 0,-1-1 0,1 1 0,0-1 0,0 0 0,-3-2 0,4 2 0,0-1 0,0 1 0,1-1 0,-1 1 0,1-1 0,0 1 0,-1-1 0,1 0 0,0 1 0,1-1 0,-1 0 0,0 0 0,1 0 0,0 0 0,0 0 0,-1 1 0,2-1 0,-1-4 0,1 0 0,0 0 0,1 0 0,-1 0 0,1 1 0,1-1 0,-1 1 0,1-1 0,0 1 0,1 0 0,-1 0 0,1 0 0,0 1 0,1-1 0,-1 1 0,1 0 0,0 0 0,1 1 0,-1 0 0,1 0 0,0 0 0,0 0 0,8-3 0,10-4 0,1 0 0,-1 2 0,2 1 0,37-7 0,-10 5 0,1 2 0,-1 3 0,61 2 0,-112 2 0,0 1 0,-1 0 0,1 0 0,0 0 0,0 1 0,0-1 0,0 0 0,0 1 0,-1-1 0,1 1 0,0-1 0,0 1 0,1 1 0,-2-1 0,-1-1 0,0 0 0,0 1 0,-1-1 0,1 1 0,0-1 0,0 1 0,0-1 0,0 0 0,0 1 0,0-1 0,-1 1 0,1-1 0,0 0 0,0 1 0,0-1 0,-1 1 0,1-1 0,0 0 0,-1 1 0,1-1 0,0 0 0,-1 0 0,1 1 0,0-1 0,-1 0 0,1 0 0,-1 0 0,1 1 0,0-1 0,-1 0 0,0 0 0,-53 21 0,-49-5-1365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8T20:07:22.995"/>
    </inkml:context>
    <inkml:brush xml:id="br0">
      <inkml:brushProperty name="width" value="0.35" units="cm"/>
      <inkml:brushProperty name="height" value="0.35" units="cm"/>
      <inkml:brushProperty name="color" value="#FFFFFF"/>
    </inkml:brush>
  </inkml:definitions>
  <inkml:trace contextRef="#ctx0" brushRef="#br0">0 1 24575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8A160-258A-46F7-8C0B-9B1A9A553E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175E7D9-191E-49F0-889C-048AE9D0F5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A64D44B-938C-48DC-9566-E0273D034210}"/>
              </a:ext>
            </a:extLst>
          </p:cNvPr>
          <p:cNvSpPr>
            <a:spLocks noGrp="1"/>
          </p:cNvSpPr>
          <p:nvPr>
            <p:ph type="dt" sz="half" idx="10"/>
          </p:nvPr>
        </p:nvSpPr>
        <p:spPr/>
        <p:txBody>
          <a:bodyPr/>
          <a:lstStyle/>
          <a:p>
            <a:fld id="{503DCBF9-1B94-43E8-A256-0424D7C6C1AA}" type="datetimeFigureOut">
              <a:rPr lang="en-GB" smtClean="0"/>
              <a:t>18/10/2021</a:t>
            </a:fld>
            <a:endParaRPr lang="en-GB"/>
          </a:p>
        </p:txBody>
      </p:sp>
      <p:sp>
        <p:nvSpPr>
          <p:cNvPr id="5" name="Footer Placeholder 4">
            <a:extLst>
              <a:ext uri="{FF2B5EF4-FFF2-40B4-BE49-F238E27FC236}">
                <a16:creationId xmlns:a16="http://schemas.microsoft.com/office/drawing/2014/main" id="{563484A5-793D-400C-BCD7-2AB580C90F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872DC8-51C9-4042-87A1-A2D74E3F6A35}"/>
              </a:ext>
            </a:extLst>
          </p:cNvPr>
          <p:cNvSpPr>
            <a:spLocks noGrp="1"/>
          </p:cNvSpPr>
          <p:nvPr>
            <p:ph type="sldNum" sz="quarter" idx="12"/>
          </p:nvPr>
        </p:nvSpPr>
        <p:spPr/>
        <p:txBody>
          <a:bodyPr/>
          <a:lstStyle/>
          <a:p>
            <a:fld id="{47F60494-8E7B-446A-8D3B-78A466EC99AF}" type="slidenum">
              <a:rPr lang="en-GB" smtClean="0"/>
              <a:t>‹#›</a:t>
            </a:fld>
            <a:endParaRPr lang="en-GB"/>
          </a:p>
        </p:txBody>
      </p:sp>
    </p:spTree>
    <p:extLst>
      <p:ext uri="{BB962C8B-B14F-4D97-AF65-F5344CB8AC3E}">
        <p14:creationId xmlns:p14="http://schemas.microsoft.com/office/powerpoint/2010/main" val="4142776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FF6D-903C-4654-9C84-8280B308E6E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5BBDEF6-02CC-4394-9031-A474AA60E7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F7C247C-EDD9-47FE-B7B8-6D2E310506D1}"/>
              </a:ext>
            </a:extLst>
          </p:cNvPr>
          <p:cNvSpPr>
            <a:spLocks noGrp="1"/>
          </p:cNvSpPr>
          <p:nvPr>
            <p:ph type="dt" sz="half" idx="10"/>
          </p:nvPr>
        </p:nvSpPr>
        <p:spPr/>
        <p:txBody>
          <a:bodyPr/>
          <a:lstStyle/>
          <a:p>
            <a:fld id="{503DCBF9-1B94-43E8-A256-0424D7C6C1AA}" type="datetimeFigureOut">
              <a:rPr lang="en-GB" smtClean="0"/>
              <a:t>18/10/2021</a:t>
            </a:fld>
            <a:endParaRPr lang="en-GB"/>
          </a:p>
        </p:txBody>
      </p:sp>
      <p:sp>
        <p:nvSpPr>
          <p:cNvPr id="5" name="Footer Placeholder 4">
            <a:extLst>
              <a:ext uri="{FF2B5EF4-FFF2-40B4-BE49-F238E27FC236}">
                <a16:creationId xmlns:a16="http://schemas.microsoft.com/office/drawing/2014/main" id="{E7A859E9-262F-4D4E-91A6-A16077324F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83C436-F7E1-4801-AA43-9CD01EA5FF48}"/>
              </a:ext>
            </a:extLst>
          </p:cNvPr>
          <p:cNvSpPr>
            <a:spLocks noGrp="1"/>
          </p:cNvSpPr>
          <p:nvPr>
            <p:ph type="sldNum" sz="quarter" idx="12"/>
          </p:nvPr>
        </p:nvSpPr>
        <p:spPr/>
        <p:txBody>
          <a:bodyPr/>
          <a:lstStyle/>
          <a:p>
            <a:fld id="{47F60494-8E7B-446A-8D3B-78A466EC99AF}" type="slidenum">
              <a:rPr lang="en-GB" smtClean="0"/>
              <a:t>‹#›</a:t>
            </a:fld>
            <a:endParaRPr lang="en-GB"/>
          </a:p>
        </p:txBody>
      </p:sp>
    </p:spTree>
    <p:extLst>
      <p:ext uri="{BB962C8B-B14F-4D97-AF65-F5344CB8AC3E}">
        <p14:creationId xmlns:p14="http://schemas.microsoft.com/office/powerpoint/2010/main" val="3648443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F1217-F145-46A6-9295-96FB068411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D07B0E0-0514-4593-A8DF-1F02FE787B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135C02-5E68-4AE5-A81D-48E9DD76FFD1}"/>
              </a:ext>
            </a:extLst>
          </p:cNvPr>
          <p:cNvSpPr>
            <a:spLocks noGrp="1"/>
          </p:cNvSpPr>
          <p:nvPr>
            <p:ph type="dt" sz="half" idx="10"/>
          </p:nvPr>
        </p:nvSpPr>
        <p:spPr/>
        <p:txBody>
          <a:bodyPr/>
          <a:lstStyle/>
          <a:p>
            <a:fld id="{503DCBF9-1B94-43E8-A256-0424D7C6C1AA}" type="datetimeFigureOut">
              <a:rPr lang="en-GB" smtClean="0"/>
              <a:t>18/10/2021</a:t>
            </a:fld>
            <a:endParaRPr lang="en-GB"/>
          </a:p>
        </p:txBody>
      </p:sp>
      <p:sp>
        <p:nvSpPr>
          <p:cNvPr id="5" name="Footer Placeholder 4">
            <a:extLst>
              <a:ext uri="{FF2B5EF4-FFF2-40B4-BE49-F238E27FC236}">
                <a16:creationId xmlns:a16="http://schemas.microsoft.com/office/drawing/2014/main" id="{E524BEE0-83AC-4D79-A14E-CCEE17C7D7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ADB2CC-FB24-46AA-9F5D-2FDCFA4E4303}"/>
              </a:ext>
            </a:extLst>
          </p:cNvPr>
          <p:cNvSpPr>
            <a:spLocks noGrp="1"/>
          </p:cNvSpPr>
          <p:nvPr>
            <p:ph type="sldNum" sz="quarter" idx="12"/>
          </p:nvPr>
        </p:nvSpPr>
        <p:spPr/>
        <p:txBody>
          <a:bodyPr/>
          <a:lstStyle/>
          <a:p>
            <a:fld id="{47F60494-8E7B-446A-8D3B-78A466EC99AF}" type="slidenum">
              <a:rPr lang="en-GB" smtClean="0"/>
              <a:t>‹#›</a:t>
            </a:fld>
            <a:endParaRPr lang="en-GB"/>
          </a:p>
        </p:txBody>
      </p:sp>
    </p:spTree>
    <p:extLst>
      <p:ext uri="{BB962C8B-B14F-4D97-AF65-F5344CB8AC3E}">
        <p14:creationId xmlns:p14="http://schemas.microsoft.com/office/powerpoint/2010/main" val="3946243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59D2-ACF0-492A-A033-32C4BE1C91E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B37778C-27AD-4DD6-91CC-EE43A74B72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589E53-3B27-416F-A9B6-11E30D4FDCCC}"/>
              </a:ext>
            </a:extLst>
          </p:cNvPr>
          <p:cNvSpPr>
            <a:spLocks noGrp="1"/>
          </p:cNvSpPr>
          <p:nvPr>
            <p:ph type="dt" sz="half" idx="10"/>
          </p:nvPr>
        </p:nvSpPr>
        <p:spPr/>
        <p:txBody>
          <a:bodyPr/>
          <a:lstStyle/>
          <a:p>
            <a:fld id="{503DCBF9-1B94-43E8-A256-0424D7C6C1AA}" type="datetimeFigureOut">
              <a:rPr lang="en-GB" smtClean="0"/>
              <a:t>18/10/2021</a:t>
            </a:fld>
            <a:endParaRPr lang="en-GB"/>
          </a:p>
        </p:txBody>
      </p:sp>
      <p:sp>
        <p:nvSpPr>
          <p:cNvPr id="5" name="Footer Placeholder 4">
            <a:extLst>
              <a:ext uri="{FF2B5EF4-FFF2-40B4-BE49-F238E27FC236}">
                <a16:creationId xmlns:a16="http://schemas.microsoft.com/office/drawing/2014/main" id="{94A7C052-B56F-4456-9572-2EDEBC05C1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9AA620-DDCB-4CA8-8154-3E7FFC826F41}"/>
              </a:ext>
            </a:extLst>
          </p:cNvPr>
          <p:cNvSpPr>
            <a:spLocks noGrp="1"/>
          </p:cNvSpPr>
          <p:nvPr>
            <p:ph type="sldNum" sz="quarter" idx="12"/>
          </p:nvPr>
        </p:nvSpPr>
        <p:spPr/>
        <p:txBody>
          <a:bodyPr/>
          <a:lstStyle/>
          <a:p>
            <a:fld id="{47F60494-8E7B-446A-8D3B-78A466EC99AF}" type="slidenum">
              <a:rPr lang="en-GB" smtClean="0"/>
              <a:t>‹#›</a:t>
            </a:fld>
            <a:endParaRPr lang="en-GB"/>
          </a:p>
        </p:txBody>
      </p:sp>
    </p:spTree>
    <p:extLst>
      <p:ext uri="{BB962C8B-B14F-4D97-AF65-F5344CB8AC3E}">
        <p14:creationId xmlns:p14="http://schemas.microsoft.com/office/powerpoint/2010/main" val="3972902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9CB51-EC96-4A44-A199-ED5A09414D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9D08E96-151E-4A0F-831C-23CBE9C5A5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305F51-30A8-4292-9BBE-F14C8932EE1E}"/>
              </a:ext>
            </a:extLst>
          </p:cNvPr>
          <p:cNvSpPr>
            <a:spLocks noGrp="1"/>
          </p:cNvSpPr>
          <p:nvPr>
            <p:ph type="dt" sz="half" idx="10"/>
          </p:nvPr>
        </p:nvSpPr>
        <p:spPr/>
        <p:txBody>
          <a:bodyPr/>
          <a:lstStyle/>
          <a:p>
            <a:fld id="{503DCBF9-1B94-43E8-A256-0424D7C6C1AA}" type="datetimeFigureOut">
              <a:rPr lang="en-GB" smtClean="0"/>
              <a:t>18/10/2021</a:t>
            </a:fld>
            <a:endParaRPr lang="en-GB"/>
          </a:p>
        </p:txBody>
      </p:sp>
      <p:sp>
        <p:nvSpPr>
          <p:cNvPr id="5" name="Footer Placeholder 4">
            <a:extLst>
              <a:ext uri="{FF2B5EF4-FFF2-40B4-BE49-F238E27FC236}">
                <a16:creationId xmlns:a16="http://schemas.microsoft.com/office/drawing/2014/main" id="{AF202D72-D51F-4230-801D-3FF17D0402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7FBF47-D982-4307-A577-E64A5F717D9A}"/>
              </a:ext>
            </a:extLst>
          </p:cNvPr>
          <p:cNvSpPr>
            <a:spLocks noGrp="1"/>
          </p:cNvSpPr>
          <p:nvPr>
            <p:ph type="sldNum" sz="quarter" idx="12"/>
          </p:nvPr>
        </p:nvSpPr>
        <p:spPr/>
        <p:txBody>
          <a:bodyPr/>
          <a:lstStyle/>
          <a:p>
            <a:fld id="{47F60494-8E7B-446A-8D3B-78A466EC99AF}" type="slidenum">
              <a:rPr lang="en-GB" smtClean="0"/>
              <a:t>‹#›</a:t>
            </a:fld>
            <a:endParaRPr lang="en-GB"/>
          </a:p>
        </p:txBody>
      </p:sp>
    </p:spTree>
    <p:extLst>
      <p:ext uri="{BB962C8B-B14F-4D97-AF65-F5344CB8AC3E}">
        <p14:creationId xmlns:p14="http://schemas.microsoft.com/office/powerpoint/2010/main" val="866901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13CC6-774F-4ECE-AE1F-31F098D3066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DB5D190-2410-4FA4-8558-898259D91A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95E3777-EC03-4C94-8B56-8A3192CF31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3776245-308D-4FC0-85FA-E29C8EB33E7C}"/>
              </a:ext>
            </a:extLst>
          </p:cNvPr>
          <p:cNvSpPr>
            <a:spLocks noGrp="1"/>
          </p:cNvSpPr>
          <p:nvPr>
            <p:ph type="dt" sz="half" idx="10"/>
          </p:nvPr>
        </p:nvSpPr>
        <p:spPr/>
        <p:txBody>
          <a:bodyPr/>
          <a:lstStyle/>
          <a:p>
            <a:fld id="{503DCBF9-1B94-43E8-A256-0424D7C6C1AA}" type="datetimeFigureOut">
              <a:rPr lang="en-GB" smtClean="0"/>
              <a:t>18/10/2021</a:t>
            </a:fld>
            <a:endParaRPr lang="en-GB"/>
          </a:p>
        </p:txBody>
      </p:sp>
      <p:sp>
        <p:nvSpPr>
          <p:cNvPr id="6" name="Footer Placeholder 5">
            <a:extLst>
              <a:ext uri="{FF2B5EF4-FFF2-40B4-BE49-F238E27FC236}">
                <a16:creationId xmlns:a16="http://schemas.microsoft.com/office/drawing/2014/main" id="{ECBDDA08-B6C3-472E-8C59-442EB818D8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1C516D-D37F-48A6-A169-46212457283B}"/>
              </a:ext>
            </a:extLst>
          </p:cNvPr>
          <p:cNvSpPr>
            <a:spLocks noGrp="1"/>
          </p:cNvSpPr>
          <p:nvPr>
            <p:ph type="sldNum" sz="quarter" idx="12"/>
          </p:nvPr>
        </p:nvSpPr>
        <p:spPr/>
        <p:txBody>
          <a:bodyPr/>
          <a:lstStyle/>
          <a:p>
            <a:fld id="{47F60494-8E7B-446A-8D3B-78A466EC99AF}" type="slidenum">
              <a:rPr lang="en-GB" smtClean="0"/>
              <a:t>‹#›</a:t>
            </a:fld>
            <a:endParaRPr lang="en-GB"/>
          </a:p>
        </p:txBody>
      </p:sp>
    </p:spTree>
    <p:extLst>
      <p:ext uri="{BB962C8B-B14F-4D97-AF65-F5344CB8AC3E}">
        <p14:creationId xmlns:p14="http://schemas.microsoft.com/office/powerpoint/2010/main" val="2184244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CEF57-D3F1-4F49-9047-E39C003BF54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A0DADC-242D-429D-BAF5-6AB0B599FD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5CEC62-916C-4835-9740-3485AF4708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DF389B7-843A-450F-BAE7-27CB7F572A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76D90E-2741-407B-A895-C6661CE744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9B2F528-962D-4851-8636-8C4468C43C3B}"/>
              </a:ext>
            </a:extLst>
          </p:cNvPr>
          <p:cNvSpPr>
            <a:spLocks noGrp="1"/>
          </p:cNvSpPr>
          <p:nvPr>
            <p:ph type="dt" sz="half" idx="10"/>
          </p:nvPr>
        </p:nvSpPr>
        <p:spPr/>
        <p:txBody>
          <a:bodyPr/>
          <a:lstStyle/>
          <a:p>
            <a:fld id="{503DCBF9-1B94-43E8-A256-0424D7C6C1AA}" type="datetimeFigureOut">
              <a:rPr lang="en-GB" smtClean="0"/>
              <a:t>18/10/2021</a:t>
            </a:fld>
            <a:endParaRPr lang="en-GB"/>
          </a:p>
        </p:txBody>
      </p:sp>
      <p:sp>
        <p:nvSpPr>
          <p:cNvPr id="8" name="Footer Placeholder 7">
            <a:extLst>
              <a:ext uri="{FF2B5EF4-FFF2-40B4-BE49-F238E27FC236}">
                <a16:creationId xmlns:a16="http://schemas.microsoft.com/office/drawing/2014/main" id="{E8800C6F-F9C4-4CA1-9EFC-6D9B74A7351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55FAB3F-43B6-4ECC-ADB3-8FEA47E018E3}"/>
              </a:ext>
            </a:extLst>
          </p:cNvPr>
          <p:cNvSpPr>
            <a:spLocks noGrp="1"/>
          </p:cNvSpPr>
          <p:nvPr>
            <p:ph type="sldNum" sz="quarter" idx="12"/>
          </p:nvPr>
        </p:nvSpPr>
        <p:spPr/>
        <p:txBody>
          <a:bodyPr/>
          <a:lstStyle/>
          <a:p>
            <a:fld id="{47F60494-8E7B-446A-8D3B-78A466EC99AF}" type="slidenum">
              <a:rPr lang="en-GB" smtClean="0"/>
              <a:t>‹#›</a:t>
            </a:fld>
            <a:endParaRPr lang="en-GB"/>
          </a:p>
        </p:txBody>
      </p:sp>
    </p:spTree>
    <p:extLst>
      <p:ext uri="{BB962C8B-B14F-4D97-AF65-F5344CB8AC3E}">
        <p14:creationId xmlns:p14="http://schemas.microsoft.com/office/powerpoint/2010/main" val="1348770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C4E44-8FBB-47D9-97BC-8E8034971CB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4F476D8-606B-4E19-A954-55058AAE41C6}"/>
              </a:ext>
            </a:extLst>
          </p:cNvPr>
          <p:cNvSpPr>
            <a:spLocks noGrp="1"/>
          </p:cNvSpPr>
          <p:nvPr>
            <p:ph type="dt" sz="half" idx="10"/>
          </p:nvPr>
        </p:nvSpPr>
        <p:spPr/>
        <p:txBody>
          <a:bodyPr/>
          <a:lstStyle/>
          <a:p>
            <a:fld id="{503DCBF9-1B94-43E8-A256-0424D7C6C1AA}" type="datetimeFigureOut">
              <a:rPr lang="en-GB" smtClean="0"/>
              <a:t>18/10/2021</a:t>
            </a:fld>
            <a:endParaRPr lang="en-GB"/>
          </a:p>
        </p:txBody>
      </p:sp>
      <p:sp>
        <p:nvSpPr>
          <p:cNvPr id="4" name="Footer Placeholder 3">
            <a:extLst>
              <a:ext uri="{FF2B5EF4-FFF2-40B4-BE49-F238E27FC236}">
                <a16:creationId xmlns:a16="http://schemas.microsoft.com/office/drawing/2014/main" id="{C1A2FB1C-CDCD-47DC-8A35-CF42E244CEA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2AC945-442D-4D29-AF1C-B7C1DE2D4D38}"/>
              </a:ext>
            </a:extLst>
          </p:cNvPr>
          <p:cNvSpPr>
            <a:spLocks noGrp="1"/>
          </p:cNvSpPr>
          <p:nvPr>
            <p:ph type="sldNum" sz="quarter" idx="12"/>
          </p:nvPr>
        </p:nvSpPr>
        <p:spPr/>
        <p:txBody>
          <a:bodyPr/>
          <a:lstStyle/>
          <a:p>
            <a:fld id="{47F60494-8E7B-446A-8D3B-78A466EC99AF}" type="slidenum">
              <a:rPr lang="en-GB" smtClean="0"/>
              <a:t>‹#›</a:t>
            </a:fld>
            <a:endParaRPr lang="en-GB"/>
          </a:p>
        </p:txBody>
      </p:sp>
    </p:spTree>
    <p:extLst>
      <p:ext uri="{BB962C8B-B14F-4D97-AF65-F5344CB8AC3E}">
        <p14:creationId xmlns:p14="http://schemas.microsoft.com/office/powerpoint/2010/main" val="3651881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F534C6-18ED-401E-A318-CBE0C38C1FDF}"/>
              </a:ext>
            </a:extLst>
          </p:cNvPr>
          <p:cNvSpPr>
            <a:spLocks noGrp="1"/>
          </p:cNvSpPr>
          <p:nvPr>
            <p:ph type="dt" sz="half" idx="10"/>
          </p:nvPr>
        </p:nvSpPr>
        <p:spPr/>
        <p:txBody>
          <a:bodyPr/>
          <a:lstStyle/>
          <a:p>
            <a:fld id="{503DCBF9-1B94-43E8-A256-0424D7C6C1AA}" type="datetimeFigureOut">
              <a:rPr lang="en-GB" smtClean="0"/>
              <a:t>18/10/2021</a:t>
            </a:fld>
            <a:endParaRPr lang="en-GB"/>
          </a:p>
        </p:txBody>
      </p:sp>
      <p:sp>
        <p:nvSpPr>
          <p:cNvPr id="3" name="Footer Placeholder 2">
            <a:extLst>
              <a:ext uri="{FF2B5EF4-FFF2-40B4-BE49-F238E27FC236}">
                <a16:creationId xmlns:a16="http://schemas.microsoft.com/office/drawing/2014/main" id="{4C11E8C2-F098-40A7-BB08-C2532B6AFFF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7E21AF3-0851-42BA-9C1C-98282E7F109A}"/>
              </a:ext>
            </a:extLst>
          </p:cNvPr>
          <p:cNvSpPr>
            <a:spLocks noGrp="1"/>
          </p:cNvSpPr>
          <p:nvPr>
            <p:ph type="sldNum" sz="quarter" idx="12"/>
          </p:nvPr>
        </p:nvSpPr>
        <p:spPr/>
        <p:txBody>
          <a:bodyPr/>
          <a:lstStyle/>
          <a:p>
            <a:fld id="{47F60494-8E7B-446A-8D3B-78A466EC99AF}" type="slidenum">
              <a:rPr lang="en-GB" smtClean="0"/>
              <a:t>‹#›</a:t>
            </a:fld>
            <a:endParaRPr lang="en-GB"/>
          </a:p>
        </p:txBody>
      </p:sp>
    </p:spTree>
    <p:extLst>
      <p:ext uri="{BB962C8B-B14F-4D97-AF65-F5344CB8AC3E}">
        <p14:creationId xmlns:p14="http://schemas.microsoft.com/office/powerpoint/2010/main" val="2471903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2253B-CDAD-40D9-B339-3A702D5625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1CC9958-7E07-4D01-81B7-485A71DF83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88DD6EE-3B7A-4575-A328-24FC7C966E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23E6BA-0DB0-4CB7-B27F-01FF9CCF340C}"/>
              </a:ext>
            </a:extLst>
          </p:cNvPr>
          <p:cNvSpPr>
            <a:spLocks noGrp="1"/>
          </p:cNvSpPr>
          <p:nvPr>
            <p:ph type="dt" sz="half" idx="10"/>
          </p:nvPr>
        </p:nvSpPr>
        <p:spPr/>
        <p:txBody>
          <a:bodyPr/>
          <a:lstStyle/>
          <a:p>
            <a:fld id="{503DCBF9-1B94-43E8-A256-0424D7C6C1AA}" type="datetimeFigureOut">
              <a:rPr lang="en-GB" smtClean="0"/>
              <a:t>18/10/2021</a:t>
            </a:fld>
            <a:endParaRPr lang="en-GB"/>
          </a:p>
        </p:txBody>
      </p:sp>
      <p:sp>
        <p:nvSpPr>
          <p:cNvPr id="6" name="Footer Placeholder 5">
            <a:extLst>
              <a:ext uri="{FF2B5EF4-FFF2-40B4-BE49-F238E27FC236}">
                <a16:creationId xmlns:a16="http://schemas.microsoft.com/office/drawing/2014/main" id="{422A12B4-3B85-477C-9E37-08976E06B5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6AEF4BE-40A3-4C59-A8D8-67185483E675}"/>
              </a:ext>
            </a:extLst>
          </p:cNvPr>
          <p:cNvSpPr>
            <a:spLocks noGrp="1"/>
          </p:cNvSpPr>
          <p:nvPr>
            <p:ph type="sldNum" sz="quarter" idx="12"/>
          </p:nvPr>
        </p:nvSpPr>
        <p:spPr/>
        <p:txBody>
          <a:bodyPr/>
          <a:lstStyle/>
          <a:p>
            <a:fld id="{47F60494-8E7B-446A-8D3B-78A466EC99AF}" type="slidenum">
              <a:rPr lang="en-GB" smtClean="0"/>
              <a:t>‹#›</a:t>
            </a:fld>
            <a:endParaRPr lang="en-GB"/>
          </a:p>
        </p:txBody>
      </p:sp>
    </p:spTree>
    <p:extLst>
      <p:ext uri="{BB962C8B-B14F-4D97-AF65-F5344CB8AC3E}">
        <p14:creationId xmlns:p14="http://schemas.microsoft.com/office/powerpoint/2010/main" val="172386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A819-CDE8-483A-BD15-A045A21127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2FE5758-AE17-42BE-ABF9-D9DD4BF4E0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2CBA561-8812-4A02-89F8-E153398BAE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66A630-DAB1-4B07-BC7B-1DB036754266}"/>
              </a:ext>
            </a:extLst>
          </p:cNvPr>
          <p:cNvSpPr>
            <a:spLocks noGrp="1"/>
          </p:cNvSpPr>
          <p:nvPr>
            <p:ph type="dt" sz="half" idx="10"/>
          </p:nvPr>
        </p:nvSpPr>
        <p:spPr/>
        <p:txBody>
          <a:bodyPr/>
          <a:lstStyle/>
          <a:p>
            <a:fld id="{503DCBF9-1B94-43E8-A256-0424D7C6C1AA}" type="datetimeFigureOut">
              <a:rPr lang="en-GB" smtClean="0"/>
              <a:t>18/10/2021</a:t>
            </a:fld>
            <a:endParaRPr lang="en-GB"/>
          </a:p>
        </p:txBody>
      </p:sp>
      <p:sp>
        <p:nvSpPr>
          <p:cNvPr id="6" name="Footer Placeholder 5">
            <a:extLst>
              <a:ext uri="{FF2B5EF4-FFF2-40B4-BE49-F238E27FC236}">
                <a16:creationId xmlns:a16="http://schemas.microsoft.com/office/drawing/2014/main" id="{DC3CEE02-AF64-4701-8D07-4A218FF3B94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A3D1797-4AC5-4880-ADD8-F1B57D299B43}"/>
              </a:ext>
            </a:extLst>
          </p:cNvPr>
          <p:cNvSpPr>
            <a:spLocks noGrp="1"/>
          </p:cNvSpPr>
          <p:nvPr>
            <p:ph type="sldNum" sz="quarter" idx="12"/>
          </p:nvPr>
        </p:nvSpPr>
        <p:spPr/>
        <p:txBody>
          <a:bodyPr/>
          <a:lstStyle/>
          <a:p>
            <a:fld id="{47F60494-8E7B-446A-8D3B-78A466EC99AF}" type="slidenum">
              <a:rPr lang="en-GB" smtClean="0"/>
              <a:t>‹#›</a:t>
            </a:fld>
            <a:endParaRPr lang="en-GB"/>
          </a:p>
        </p:txBody>
      </p:sp>
    </p:spTree>
    <p:extLst>
      <p:ext uri="{BB962C8B-B14F-4D97-AF65-F5344CB8AC3E}">
        <p14:creationId xmlns:p14="http://schemas.microsoft.com/office/powerpoint/2010/main" val="2577779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403181-FACC-432D-94B0-F9357B4351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3142D74-6339-48E0-ADBB-8C5298EB6C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060636-8197-48F3-8926-1609865E82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DCBF9-1B94-43E8-A256-0424D7C6C1AA}" type="datetimeFigureOut">
              <a:rPr lang="en-GB" smtClean="0"/>
              <a:t>18/10/2021</a:t>
            </a:fld>
            <a:endParaRPr lang="en-GB"/>
          </a:p>
        </p:txBody>
      </p:sp>
      <p:sp>
        <p:nvSpPr>
          <p:cNvPr id="5" name="Footer Placeholder 4">
            <a:extLst>
              <a:ext uri="{FF2B5EF4-FFF2-40B4-BE49-F238E27FC236}">
                <a16:creationId xmlns:a16="http://schemas.microsoft.com/office/drawing/2014/main" id="{BDA6988E-648B-442A-BC2A-299B18C7FA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6ED7C1B-553A-4D7C-9E31-95B85030AF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F60494-8E7B-446A-8D3B-78A466EC99AF}" type="slidenum">
              <a:rPr lang="en-GB" smtClean="0"/>
              <a:t>‹#›</a:t>
            </a:fld>
            <a:endParaRPr lang="en-GB"/>
          </a:p>
        </p:txBody>
      </p:sp>
    </p:spTree>
    <p:extLst>
      <p:ext uri="{BB962C8B-B14F-4D97-AF65-F5344CB8AC3E}">
        <p14:creationId xmlns:p14="http://schemas.microsoft.com/office/powerpoint/2010/main" val="2865710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pp.powerbi.com/groups/me/reports/67c144e3-ec7b-4d28-b8c7-0ddff796b3ed/ReportSectione2ba1ab21a8b9869ef78?pbi_source=PowerPoint"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pp.powerbi.com/groups/me/reports/67c144e3-ec7b-4d28-b8c7-0ddff796b3ed/ReportSectionbda0a60311d971e76e1d?pbi_source=PowerPoint"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hyperlink" Target="https://app.powerbi.com/groups/me/reports/67c144e3-ec7b-4d28-b8c7-0ddff796b3ed/ReportSectionc95d6b384ba9ae5127a6?pbi_source=PowerPoint" TargetMode="External"/><Relationship Id="rId1" Type="http://schemas.openxmlformats.org/officeDocument/2006/relationships/slideLayout" Target="../slideLayouts/slideLayout6.xml"/><Relationship Id="rId6" Type="http://schemas.openxmlformats.org/officeDocument/2006/relationships/customXml" Target="../ink/ink2.xm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s://app.powerbi.com/groups/me/reports/67c144e3-ec7b-4d28-b8c7-0ddff796b3ed/ReportSectione7bc9953340793314d0d?pbi_source=PowerPoint" TargetMode="External"/><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pp.powerbi.com/groups/me/reports/67c144e3-ec7b-4d28-b8c7-0ddff796b3ed/ReportSection5ef1cba6bc6f65093eba?pbi_source=PowerPoint"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bicycle, outdoor, sunset, orange&#10;&#10;Description automatically generated">
            <a:extLst>
              <a:ext uri="{FF2B5EF4-FFF2-40B4-BE49-F238E27FC236}">
                <a16:creationId xmlns:a16="http://schemas.microsoft.com/office/drawing/2014/main" id="{6CE30913-FD2D-4329-9C9C-5F48DF81F86C}"/>
              </a:ext>
            </a:extLst>
          </p:cNvPr>
          <p:cNvPicPr>
            <a:picLocks noChangeAspect="1"/>
          </p:cNvPicPr>
          <p:nvPr/>
        </p:nvPicPr>
        <p:blipFill rotWithShape="1">
          <a:blip r:embed="rId2">
            <a:extLst>
              <a:ext uri="{28A0092B-C50C-407E-A947-70E740481C1C}">
                <a14:useLocalDpi xmlns:a14="http://schemas.microsoft.com/office/drawing/2010/main" val="0"/>
              </a:ext>
            </a:extLst>
          </a:blip>
          <a:srcRect t="24155" b="845"/>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3B432D73-5C38-474F-AF96-A3228731B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tx1">
                  <a:lumMod val="95000"/>
                  <a:lumOff val="5000"/>
                </a:schemeClr>
              </a:gs>
              <a:gs pos="45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CB09642-55AE-4FEA-97AB-2D6102A17F03}"/>
              </a:ext>
            </a:extLst>
          </p:cNvPr>
          <p:cNvSpPr txBox="1"/>
          <p:nvPr/>
        </p:nvSpPr>
        <p:spPr>
          <a:xfrm>
            <a:off x="660400" y="742406"/>
            <a:ext cx="2725783" cy="400110"/>
          </a:xfrm>
          <a:prstGeom prst="rect">
            <a:avLst/>
          </a:prstGeom>
          <a:noFill/>
        </p:spPr>
        <p:txBody>
          <a:bodyPr wrap="square" rtlCol="0">
            <a:spAutoFit/>
          </a:bodyPr>
          <a:lstStyle/>
          <a:p>
            <a:r>
              <a:rPr lang="en-GB" sz="2000" b="1" dirty="0">
                <a:solidFill>
                  <a:schemeClr val="bg1"/>
                </a:solidFill>
                <a:latin typeface="Angsana New" panose="020B0502040204020203" pitchFamily="18" charset="-34"/>
                <a:cs typeface="Angsana New" panose="020B0502040204020203" pitchFamily="18" charset="-34"/>
              </a:rPr>
              <a:t>ADVENTURE HARDWARE G.</a:t>
            </a:r>
          </a:p>
        </p:txBody>
      </p:sp>
      <p:sp>
        <p:nvSpPr>
          <p:cNvPr id="8" name="TextBox 7">
            <a:extLst>
              <a:ext uri="{FF2B5EF4-FFF2-40B4-BE49-F238E27FC236}">
                <a16:creationId xmlns:a16="http://schemas.microsoft.com/office/drawing/2014/main" id="{FB237856-0A33-47F6-965F-B9C19B8434B1}"/>
              </a:ext>
            </a:extLst>
          </p:cNvPr>
          <p:cNvSpPr txBox="1"/>
          <p:nvPr/>
        </p:nvSpPr>
        <p:spPr>
          <a:xfrm>
            <a:off x="146593" y="1142516"/>
            <a:ext cx="3746137" cy="369332"/>
          </a:xfrm>
          <a:prstGeom prst="rect">
            <a:avLst/>
          </a:prstGeom>
          <a:noFill/>
        </p:spPr>
        <p:txBody>
          <a:bodyPr wrap="square" rtlCol="0">
            <a:spAutoFit/>
          </a:bodyPr>
          <a:lstStyle/>
          <a:p>
            <a:r>
              <a:rPr lang="en-GB" dirty="0">
                <a:solidFill>
                  <a:schemeClr val="bg1"/>
                </a:solidFill>
              </a:rPr>
              <a:t>DATA VISUALIZATION &amp; FORECASTING</a:t>
            </a:r>
          </a:p>
        </p:txBody>
      </p:sp>
      <p:sp>
        <p:nvSpPr>
          <p:cNvPr id="9" name="TextBox 8">
            <a:extLst>
              <a:ext uri="{FF2B5EF4-FFF2-40B4-BE49-F238E27FC236}">
                <a16:creationId xmlns:a16="http://schemas.microsoft.com/office/drawing/2014/main" id="{C3ECDC8C-7E91-4BA6-BDCC-0A0F6769A8FC}"/>
              </a:ext>
            </a:extLst>
          </p:cNvPr>
          <p:cNvSpPr txBox="1"/>
          <p:nvPr/>
        </p:nvSpPr>
        <p:spPr>
          <a:xfrm>
            <a:off x="146593" y="1496505"/>
            <a:ext cx="9110133" cy="369332"/>
          </a:xfrm>
          <a:prstGeom prst="rect">
            <a:avLst/>
          </a:prstGeom>
          <a:noFill/>
        </p:spPr>
        <p:txBody>
          <a:bodyPr wrap="square" rtlCol="0">
            <a:spAutoFit/>
          </a:bodyPr>
          <a:lstStyle/>
          <a:p>
            <a:r>
              <a:rPr lang="en-GB" dirty="0">
                <a:solidFill>
                  <a:schemeClr val="bg1"/>
                </a:solidFill>
              </a:rPr>
              <a:t>DELIVERED BY ALEJANDRA FERNANDEZ-RICO REINOSO ON BEHALF OF PAIRVIEW LIMITED</a:t>
            </a:r>
          </a:p>
        </p:txBody>
      </p:sp>
    </p:spTree>
    <p:extLst>
      <p:ext uri="{BB962C8B-B14F-4D97-AF65-F5344CB8AC3E}">
        <p14:creationId xmlns:p14="http://schemas.microsoft.com/office/powerpoint/2010/main" val="1998655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56DF5-CE85-4BD7-8B80-7EAD3ED27F26}"/>
              </a:ext>
            </a:extLst>
          </p:cNvPr>
          <p:cNvSpPr>
            <a:spLocks noGrp="1"/>
          </p:cNvSpPr>
          <p:nvPr>
            <p:ph type="title"/>
          </p:nvPr>
        </p:nvSpPr>
        <p:spPr>
          <a:xfrm>
            <a:off x="1059254" y="365125"/>
            <a:ext cx="10618395" cy="473075"/>
          </a:xfrm>
        </p:spPr>
        <p:txBody>
          <a:bodyPr>
            <a:normAutofit fontScale="90000"/>
          </a:bodyPr>
          <a:lstStyle/>
          <a:p>
            <a:r>
              <a:rPr lang="en-GB" dirty="0">
                <a:solidFill>
                  <a:schemeClr val="accent2"/>
                </a:solidFill>
              </a:rPr>
              <a:t>         Is there a shift towards Digital?</a:t>
            </a:r>
            <a:endParaRPr lang="en-GB" dirty="0"/>
          </a:p>
        </p:txBody>
      </p:sp>
      <p:pic>
        <p:nvPicPr>
          <p:cNvPr id="4" name="Picture" title="This slide contains the following visuals: Product Category Sales &amp; Profit by Reseller, textbox, card, card, card, slicer. Please refer to the notes on this slide for details.">
            <a:hlinkClick r:id="rId2"/>
            <a:extLst>
              <a:ext uri="{FF2B5EF4-FFF2-40B4-BE49-F238E27FC236}">
                <a16:creationId xmlns:a16="http://schemas.microsoft.com/office/drawing/2014/main" id="{E498ABAD-8260-4182-BF24-D94A783C0647}"/>
              </a:ext>
            </a:extLst>
          </p:cNvPr>
          <p:cNvPicPr>
            <a:picLocks noChangeAspect="1"/>
          </p:cNvPicPr>
          <p:nvPr/>
        </p:nvPicPr>
        <p:blipFill rotWithShape="1">
          <a:blip r:embed="rId3"/>
          <a:srcRect t="13750" r="24881" b="1389"/>
          <a:stretch/>
        </p:blipFill>
        <p:spPr>
          <a:xfrm>
            <a:off x="2067964" y="915492"/>
            <a:ext cx="9029700" cy="5577383"/>
          </a:xfrm>
          <a:prstGeom prst="rect">
            <a:avLst/>
          </a:prstGeom>
          <a:noFill/>
        </p:spPr>
      </p:pic>
      <p:sp>
        <p:nvSpPr>
          <p:cNvPr id="5" name="Oval 4">
            <a:extLst>
              <a:ext uri="{FF2B5EF4-FFF2-40B4-BE49-F238E27FC236}">
                <a16:creationId xmlns:a16="http://schemas.microsoft.com/office/drawing/2014/main" id="{523721C1-1DBA-4092-AE44-F29C750099E1}"/>
              </a:ext>
            </a:extLst>
          </p:cNvPr>
          <p:cNvSpPr/>
          <p:nvPr/>
        </p:nvSpPr>
        <p:spPr>
          <a:xfrm>
            <a:off x="1032092" y="271910"/>
            <a:ext cx="1035872" cy="5662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2800" dirty="0"/>
              <a:t>3.1</a:t>
            </a:r>
          </a:p>
        </p:txBody>
      </p:sp>
    </p:spTree>
    <p:extLst>
      <p:ext uri="{BB962C8B-B14F-4D97-AF65-F5344CB8AC3E}">
        <p14:creationId xmlns:p14="http://schemas.microsoft.com/office/powerpoint/2010/main" val="2758723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36A89-2501-4FAC-94B7-DE75F3652080}"/>
              </a:ext>
            </a:extLst>
          </p:cNvPr>
          <p:cNvSpPr>
            <a:spLocks noGrp="1"/>
          </p:cNvSpPr>
          <p:nvPr>
            <p:ph type="title"/>
          </p:nvPr>
        </p:nvSpPr>
        <p:spPr>
          <a:xfrm>
            <a:off x="838200" y="365125"/>
            <a:ext cx="10515600" cy="648863"/>
          </a:xfrm>
        </p:spPr>
        <p:txBody>
          <a:bodyPr>
            <a:normAutofit fontScale="90000"/>
          </a:bodyPr>
          <a:lstStyle/>
          <a:p>
            <a:r>
              <a:rPr lang="en-GB" dirty="0">
                <a:solidFill>
                  <a:schemeClr val="accent2"/>
                </a:solidFill>
              </a:rPr>
              <a:t>            Is there a shift towards Digital?</a:t>
            </a:r>
            <a:endParaRPr lang="en-GB" dirty="0"/>
          </a:p>
        </p:txBody>
      </p:sp>
      <p:sp>
        <p:nvSpPr>
          <p:cNvPr id="3" name="Oval 2">
            <a:extLst>
              <a:ext uri="{FF2B5EF4-FFF2-40B4-BE49-F238E27FC236}">
                <a16:creationId xmlns:a16="http://schemas.microsoft.com/office/drawing/2014/main" id="{3A2DE8DB-24A0-461A-9F82-89B56F8D5FBB}"/>
              </a:ext>
            </a:extLst>
          </p:cNvPr>
          <p:cNvSpPr/>
          <p:nvPr/>
        </p:nvSpPr>
        <p:spPr>
          <a:xfrm>
            <a:off x="1313883" y="395272"/>
            <a:ext cx="909120" cy="5383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2800" dirty="0"/>
              <a:t>3.1</a:t>
            </a:r>
          </a:p>
        </p:txBody>
      </p:sp>
      <p:pic>
        <p:nvPicPr>
          <p:cNvPr id="5" name="Picture" title="This slide contains the following visuals: Product Category Sales &amp; Profit by Online, textbox, card, card, card, slicer. Please refer to the notes on this slide for details.">
            <a:hlinkClick r:id="rId2"/>
            <a:extLst>
              <a:ext uri="{FF2B5EF4-FFF2-40B4-BE49-F238E27FC236}">
                <a16:creationId xmlns:a16="http://schemas.microsoft.com/office/drawing/2014/main" id="{BEEDD2C6-3092-4A40-AD0B-203F367CDB32}"/>
              </a:ext>
            </a:extLst>
          </p:cNvPr>
          <p:cNvPicPr>
            <a:picLocks noChangeAspect="1"/>
          </p:cNvPicPr>
          <p:nvPr/>
        </p:nvPicPr>
        <p:blipFill rotWithShape="1">
          <a:blip r:embed="rId3"/>
          <a:srcRect l="646" t="12673" r="24489" b="2706"/>
          <a:stretch/>
        </p:blipFill>
        <p:spPr>
          <a:xfrm>
            <a:off x="2223003" y="1013988"/>
            <a:ext cx="8999145" cy="5613149"/>
          </a:xfrm>
          <a:prstGeom prst="rect">
            <a:avLst/>
          </a:prstGeom>
          <a:noFill/>
        </p:spPr>
      </p:pic>
    </p:spTree>
    <p:extLst>
      <p:ext uri="{BB962C8B-B14F-4D97-AF65-F5344CB8AC3E}">
        <p14:creationId xmlns:p14="http://schemas.microsoft.com/office/powerpoint/2010/main" val="3482010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17F03-2AE5-4A39-8F7D-D8F83191E60F}"/>
              </a:ext>
            </a:extLst>
          </p:cNvPr>
          <p:cNvSpPr>
            <a:spLocks noGrp="1"/>
          </p:cNvSpPr>
          <p:nvPr>
            <p:ph type="title"/>
          </p:nvPr>
        </p:nvSpPr>
        <p:spPr>
          <a:xfrm>
            <a:off x="838200" y="365126"/>
            <a:ext cx="10515600" cy="630756"/>
          </a:xfrm>
        </p:spPr>
        <p:txBody>
          <a:bodyPr>
            <a:normAutofit fontScale="90000"/>
          </a:bodyPr>
          <a:lstStyle/>
          <a:p>
            <a:r>
              <a:rPr lang="en-GB" dirty="0">
                <a:solidFill>
                  <a:schemeClr val="accent2"/>
                </a:solidFill>
              </a:rPr>
              <a:t>        Is there a shift towards Digital?</a:t>
            </a:r>
            <a:endParaRPr lang="en-GB" dirty="0"/>
          </a:p>
        </p:txBody>
      </p:sp>
      <p:sp>
        <p:nvSpPr>
          <p:cNvPr id="3" name="Oval 2">
            <a:extLst>
              <a:ext uri="{FF2B5EF4-FFF2-40B4-BE49-F238E27FC236}">
                <a16:creationId xmlns:a16="http://schemas.microsoft.com/office/drawing/2014/main" id="{1F74E9B5-3C6C-4A51-9C38-DDE3F426B36A}"/>
              </a:ext>
            </a:extLst>
          </p:cNvPr>
          <p:cNvSpPr/>
          <p:nvPr/>
        </p:nvSpPr>
        <p:spPr>
          <a:xfrm>
            <a:off x="743515" y="411332"/>
            <a:ext cx="909120" cy="5383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2800" dirty="0"/>
              <a:t>3.1</a:t>
            </a:r>
          </a:p>
        </p:txBody>
      </p:sp>
      <p:pic>
        <p:nvPicPr>
          <p:cNvPr id="5" name="Picture" title="This slide contains the following visuals: Total Sales, Item Sold and Transactions by Channels, areaChart, Transaction, tableEx, textbox. Please refer to the notes on this slide for details.">
            <a:hlinkClick r:id="rId2"/>
            <a:extLst>
              <a:ext uri="{FF2B5EF4-FFF2-40B4-BE49-F238E27FC236}">
                <a16:creationId xmlns:a16="http://schemas.microsoft.com/office/drawing/2014/main" id="{DD61A339-E981-4534-A505-0D197C260D19}"/>
              </a:ext>
            </a:extLst>
          </p:cNvPr>
          <p:cNvPicPr>
            <a:picLocks noChangeAspect="1"/>
          </p:cNvPicPr>
          <p:nvPr/>
        </p:nvPicPr>
        <p:blipFill rotWithShape="1">
          <a:blip r:embed="rId3"/>
          <a:srcRect l="44" t="6291" r="3099" b="1004"/>
          <a:stretch/>
        </p:blipFill>
        <p:spPr>
          <a:xfrm>
            <a:off x="325924" y="1113575"/>
            <a:ext cx="11769506" cy="5744423"/>
          </a:xfrm>
          <a:prstGeom prst="rect">
            <a:avLst/>
          </a:prstGeom>
          <a:noFill/>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3B59A172-8374-4842-A316-F6D1E326F57D}"/>
                  </a:ext>
                </a:extLst>
              </p14:cNvPr>
              <p14:cNvContentPartPr/>
              <p14:nvPr/>
            </p14:nvContentPartPr>
            <p14:xfrm>
              <a:off x="9973372" y="1085878"/>
              <a:ext cx="786960" cy="259560"/>
            </p14:xfrm>
          </p:contentPart>
        </mc:Choice>
        <mc:Fallback>
          <p:pic>
            <p:nvPicPr>
              <p:cNvPr id="6" name="Ink 5">
                <a:extLst>
                  <a:ext uri="{FF2B5EF4-FFF2-40B4-BE49-F238E27FC236}">
                    <a16:creationId xmlns:a16="http://schemas.microsoft.com/office/drawing/2014/main" id="{3B59A172-8374-4842-A316-F6D1E326F57D}"/>
                  </a:ext>
                </a:extLst>
              </p:cNvPr>
              <p:cNvPicPr/>
              <p:nvPr/>
            </p:nvPicPr>
            <p:blipFill>
              <a:blip r:embed="rId5"/>
              <a:stretch>
                <a:fillRect/>
              </a:stretch>
            </p:blipFill>
            <p:spPr>
              <a:xfrm>
                <a:off x="9964372" y="1077238"/>
                <a:ext cx="80460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D16E005D-DC47-4898-A4CD-DB59AB645AF7}"/>
                  </a:ext>
                </a:extLst>
              </p14:cNvPr>
              <p14:cNvContentPartPr/>
              <p14:nvPr/>
            </p14:nvContentPartPr>
            <p14:xfrm>
              <a:off x="10070212" y="1131238"/>
              <a:ext cx="451800" cy="90000"/>
            </p14:xfrm>
          </p:contentPart>
        </mc:Choice>
        <mc:Fallback>
          <p:pic>
            <p:nvPicPr>
              <p:cNvPr id="7" name="Ink 6">
                <a:extLst>
                  <a:ext uri="{FF2B5EF4-FFF2-40B4-BE49-F238E27FC236}">
                    <a16:creationId xmlns:a16="http://schemas.microsoft.com/office/drawing/2014/main" id="{D16E005D-DC47-4898-A4CD-DB59AB645AF7}"/>
                  </a:ext>
                </a:extLst>
              </p:cNvPr>
              <p:cNvPicPr/>
              <p:nvPr/>
            </p:nvPicPr>
            <p:blipFill>
              <a:blip r:embed="rId7"/>
              <a:stretch>
                <a:fillRect/>
              </a:stretch>
            </p:blipFill>
            <p:spPr>
              <a:xfrm>
                <a:off x="10007212" y="1068598"/>
                <a:ext cx="57744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1D869515-94E3-4D6A-BC97-0603599BCC73}"/>
                  </a:ext>
                </a:extLst>
              </p14:cNvPr>
              <p14:cNvContentPartPr/>
              <p14:nvPr/>
            </p14:nvContentPartPr>
            <p14:xfrm>
              <a:off x="9969412" y="1103518"/>
              <a:ext cx="890280" cy="548640"/>
            </p14:xfrm>
          </p:contentPart>
        </mc:Choice>
        <mc:Fallback>
          <p:pic>
            <p:nvPicPr>
              <p:cNvPr id="8" name="Ink 7">
                <a:extLst>
                  <a:ext uri="{FF2B5EF4-FFF2-40B4-BE49-F238E27FC236}">
                    <a16:creationId xmlns:a16="http://schemas.microsoft.com/office/drawing/2014/main" id="{1D869515-94E3-4D6A-BC97-0603599BCC73}"/>
                  </a:ext>
                </a:extLst>
              </p:cNvPr>
              <p:cNvPicPr/>
              <p:nvPr/>
            </p:nvPicPr>
            <p:blipFill>
              <a:blip r:embed="rId9"/>
              <a:stretch>
                <a:fillRect/>
              </a:stretch>
            </p:blipFill>
            <p:spPr>
              <a:xfrm>
                <a:off x="9906412" y="1040518"/>
                <a:ext cx="1015920" cy="674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79EA08BF-0624-4185-89B5-A79CFEF162E1}"/>
                  </a:ext>
                </a:extLst>
              </p14:cNvPr>
              <p14:cNvContentPartPr/>
              <p14:nvPr/>
            </p14:nvContentPartPr>
            <p14:xfrm>
              <a:off x="3756892" y="1366678"/>
              <a:ext cx="360" cy="360"/>
            </p14:xfrm>
          </p:contentPart>
        </mc:Choice>
        <mc:Fallback>
          <p:pic>
            <p:nvPicPr>
              <p:cNvPr id="9" name="Ink 8">
                <a:extLst>
                  <a:ext uri="{FF2B5EF4-FFF2-40B4-BE49-F238E27FC236}">
                    <a16:creationId xmlns:a16="http://schemas.microsoft.com/office/drawing/2014/main" id="{79EA08BF-0624-4185-89B5-A79CFEF162E1}"/>
                  </a:ext>
                </a:extLst>
              </p:cNvPr>
              <p:cNvPicPr/>
              <p:nvPr/>
            </p:nvPicPr>
            <p:blipFill>
              <a:blip r:embed="rId11"/>
              <a:stretch>
                <a:fillRect/>
              </a:stretch>
            </p:blipFill>
            <p:spPr>
              <a:xfrm>
                <a:off x="3693892" y="1304038"/>
                <a:ext cx="126000" cy="126000"/>
              </a:xfrm>
              <a:prstGeom prst="rect">
                <a:avLst/>
              </a:prstGeom>
            </p:spPr>
          </p:pic>
        </mc:Fallback>
      </mc:AlternateContent>
      <p:cxnSp>
        <p:nvCxnSpPr>
          <p:cNvPr id="19" name="Straight Arrow Connector 18">
            <a:extLst>
              <a:ext uri="{FF2B5EF4-FFF2-40B4-BE49-F238E27FC236}">
                <a16:creationId xmlns:a16="http://schemas.microsoft.com/office/drawing/2014/main" id="{F153DE9F-4817-4D48-B28F-CBEA9D28B7A1}"/>
              </a:ext>
            </a:extLst>
          </p:cNvPr>
          <p:cNvCxnSpPr>
            <a:cxnSpLocks/>
          </p:cNvCxnSpPr>
          <p:nvPr/>
        </p:nvCxnSpPr>
        <p:spPr>
          <a:xfrm flipH="1" flipV="1">
            <a:off x="6735778" y="1215658"/>
            <a:ext cx="1" cy="5094608"/>
          </a:xfrm>
          <a:prstGeom prst="straightConnector1">
            <a:avLst/>
          </a:prstGeom>
          <a:ln>
            <a:solidFill>
              <a:schemeClr val="tx1">
                <a:lumMod val="65000"/>
                <a:lumOff val="35000"/>
              </a:schemeClr>
            </a:solidFill>
            <a:tailEnd type="triangle"/>
          </a:ln>
          <a:effectLst>
            <a:glow rad="101600">
              <a:schemeClr val="accent3">
                <a:satMod val="175000"/>
                <a:alpha val="40000"/>
              </a:schemeClr>
            </a:glow>
            <a:innerShdw blurRad="63500" dist="50800" dir="10800000">
              <a:prstClr val="black">
                <a:alpha val="50000"/>
              </a:prstClr>
            </a:inn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6067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2D039-2206-4735-BAFA-05B3C6B54E5E}"/>
              </a:ext>
            </a:extLst>
          </p:cNvPr>
          <p:cNvSpPr>
            <a:spLocks noGrp="1"/>
          </p:cNvSpPr>
          <p:nvPr>
            <p:ph type="title"/>
          </p:nvPr>
        </p:nvSpPr>
        <p:spPr>
          <a:xfrm>
            <a:off x="838200" y="365125"/>
            <a:ext cx="10515600" cy="440633"/>
          </a:xfrm>
        </p:spPr>
        <p:txBody>
          <a:bodyPr>
            <a:normAutofit fontScale="90000"/>
          </a:bodyPr>
          <a:lstStyle/>
          <a:p>
            <a:r>
              <a:rPr lang="en-GB" dirty="0">
                <a:solidFill>
                  <a:schemeClr val="accent2"/>
                </a:solidFill>
              </a:rPr>
              <a:t>        </a:t>
            </a:r>
            <a:r>
              <a:rPr lang="en-GB" sz="3600" dirty="0">
                <a:solidFill>
                  <a:schemeClr val="accent2"/>
                </a:solidFill>
              </a:rPr>
              <a:t>Is there a shift towards Digital? </a:t>
            </a:r>
            <a:r>
              <a:rPr lang="en-GB" sz="3100">
                <a:solidFill>
                  <a:schemeClr val="accent2">
                    <a:lumMod val="50000"/>
                  </a:schemeClr>
                </a:solidFill>
                <a:latin typeface="Aharoni" panose="02010803020104030203" pitchFamily="2" charset="-79"/>
                <a:cs typeface="Aharoni" panose="02010803020104030203" pitchFamily="2" charset="-79"/>
              </a:rPr>
              <a:t>What’s Driving Shift?</a:t>
            </a:r>
            <a:endParaRPr lang="en-GB" sz="3100" dirty="0">
              <a:solidFill>
                <a:schemeClr val="accent2">
                  <a:lumMod val="50000"/>
                </a:schemeClr>
              </a:solidFill>
              <a:latin typeface="Aharoni" panose="02010803020104030203" pitchFamily="2" charset="-79"/>
              <a:cs typeface="Aharoni" panose="02010803020104030203" pitchFamily="2" charset="-79"/>
            </a:endParaRPr>
          </a:p>
        </p:txBody>
      </p:sp>
      <p:pic>
        <p:nvPicPr>
          <p:cNvPr id="8" name="Picture" title="This slide contains the following visuals: Region by Revenue, Channel and Year. Please refer to the notes on this slide for details.">
            <a:hlinkClick r:id="rId3"/>
            <a:extLst>
              <a:ext uri="{FF2B5EF4-FFF2-40B4-BE49-F238E27FC236}">
                <a16:creationId xmlns:a16="http://schemas.microsoft.com/office/drawing/2014/main" id="{4F14F0AE-18F5-49CD-9024-408F9A736E6B}"/>
              </a:ext>
            </a:extLst>
          </p:cNvPr>
          <p:cNvPicPr>
            <a:picLocks noChangeAspect="1"/>
          </p:cNvPicPr>
          <p:nvPr/>
        </p:nvPicPr>
        <p:blipFill rotWithShape="1">
          <a:blip r:embed="rId4"/>
          <a:srcRect l="1356" t="11749" b="3194"/>
          <a:stretch/>
        </p:blipFill>
        <p:spPr>
          <a:xfrm>
            <a:off x="323850" y="805758"/>
            <a:ext cx="11610975" cy="4747317"/>
          </a:xfrm>
          <a:prstGeom prst="rect">
            <a:avLst/>
          </a:prstGeom>
          <a:noFill/>
        </p:spPr>
      </p:pic>
      <p:sp>
        <p:nvSpPr>
          <p:cNvPr id="9" name="Oval 8">
            <a:extLst>
              <a:ext uri="{FF2B5EF4-FFF2-40B4-BE49-F238E27FC236}">
                <a16:creationId xmlns:a16="http://schemas.microsoft.com/office/drawing/2014/main" id="{5B4AAFC5-5A35-455D-9CBF-62CD32A4CDF7}"/>
              </a:ext>
            </a:extLst>
          </p:cNvPr>
          <p:cNvSpPr/>
          <p:nvPr/>
        </p:nvSpPr>
        <p:spPr>
          <a:xfrm>
            <a:off x="715224" y="219075"/>
            <a:ext cx="937411" cy="58668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2800" dirty="0"/>
              <a:t>3.1</a:t>
            </a:r>
          </a:p>
        </p:txBody>
      </p:sp>
      <p:sp>
        <p:nvSpPr>
          <p:cNvPr id="5" name="TextBox 4">
            <a:extLst>
              <a:ext uri="{FF2B5EF4-FFF2-40B4-BE49-F238E27FC236}">
                <a16:creationId xmlns:a16="http://schemas.microsoft.com/office/drawing/2014/main" id="{FB5013DC-CF29-4EF4-B74A-A681D288EEA4}"/>
              </a:ext>
            </a:extLst>
          </p:cNvPr>
          <p:cNvSpPr txBox="1"/>
          <p:nvPr/>
        </p:nvSpPr>
        <p:spPr>
          <a:xfrm>
            <a:off x="715224" y="5601149"/>
            <a:ext cx="9515192" cy="1015663"/>
          </a:xfrm>
          <a:prstGeom prst="rect">
            <a:avLst/>
          </a:prstGeom>
          <a:noFill/>
        </p:spPr>
        <p:txBody>
          <a:bodyPr wrap="square" rtlCol="0">
            <a:spAutoFit/>
          </a:bodyPr>
          <a:lstStyle/>
          <a:p>
            <a:r>
              <a:rPr lang="en-GB" sz="1200" b="1" dirty="0"/>
              <a:t>Comments </a:t>
            </a:r>
          </a:p>
          <a:p>
            <a:r>
              <a:rPr lang="en-GB" sz="1200" dirty="0"/>
              <a:t>• The relevant change is that in 2014, being a very bad exercise for AHG's sales, the Online market behaved</a:t>
            </a:r>
          </a:p>
          <a:p>
            <a:r>
              <a:rPr lang="en-GB" sz="1200" dirty="0"/>
              <a:t>    better than the Reseller.</a:t>
            </a:r>
          </a:p>
          <a:p>
            <a:r>
              <a:rPr lang="en-GB" sz="1200" dirty="0"/>
              <a:t>• The only region with a relevant conversion from the Reseller to the Online market is Australia.</a:t>
            </a:r>
          </a:p>
          <a:p>
            <a:r>
              <a:rPr lang="en-GB" sz="1200" dirty="0"/>
              <a:t>• Overall Online Sales is increasing YOY except central, Northeast and Southeast where AHG needs to introduce new stratifies.</a:t>
            </a:r>
          </a:p>
        </p:txBody>
      </p:sp>
    </p:spTree>
    <p:extLst>
      <p:ext uri="{BB962C8B-B14F-4D97-AF65-F5344CB8AC3E}">
        <p14:creationId xmlns:p14="http://schemas.microsoft.com/office/powerpoint/2010/main" val="508953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A0C5-3E60-474A-BC6F-7CE5F6CB52EB}"/>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009302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C3EDA-DDD7-48C9-8C4E-934269A98743}"/>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726223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31CD9E-23A2-4BEA-8C87-C6E55D31C3DB}"/>
              </a:ext>
            </a:extLst>
          </p:cNvPr>
          <p:cNvSpPr>
            <a:spLocks noGrp="1"/>
          </p:cNvSpPr>
          <p:nvPr>
            <p:ph type="title"/>
          </p:nvPr>
        </p:nvSpPr>
        <p:spPr>
          <a:xfrm>
            <a:off x="7254512" y="146748"/>
            <a:ext cx="5076825" cy="985367"/>
          </a:xfrm>
        </p:spPr>
        <p:txBody>
          <a:bodyPr vert="horz" lIns="91440" tIns="45720" rIns="91440" bIns="45720" rtlCol="0" anchor="b">
            <a:normAutofit/>
          </a:bodyPr>
          <a:lstStyle/>
          <a:p>
            <a:r>
              <a:rPr lang="en-US" sz="5400" dirty="0"/>
              <a:t>Table of Contents</a:t>
            </a:r>
          </a:p>
        </p:txBody>
      </p:sp>
      <p:sp>
        <p:nvSpPr>
          <p:cNvPr id="12" name="Freeform: Shape 11">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162B40CB-C142-4AE6-A5C6-1386CB73CEB2}"/>
              </a:ext>
            </a:extLst>
          </p:cNvPr>
          <p:cNvPicPr>
            <a:picLocks noChangeAspect="1"/>
          </p:cNvPicPr>
          <p:nvPr/>
        </p:nvPicPr>
        <p:blipFill rotWithShape="1">
          <a:blip r:embed="rId2"/>
          <a:srcRect r="1357"/>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7" name="TextBox 6">
            <a:extLst>
              <a:ext uri="{FF2B5EF4-FFF2-40B4-BE49-F238E27FC236}">
                <a16:creationId xmlns:a16="http://schemas.microsoft.com/office/drawing/2014/main" id="{1C740FAA-3C43-4FA5-8E02-7357391C0D77}"/>
              </a:ext>
            </a:extLst>
          </p:cNvPr>
          <p:cNvSpPr txBox="1"/>
          <p:nvPr/>
        </p:nvSpPr>
        <p:spPr>
          <a:xfrm>
            <a:off x="7342360" y="1819747"/>
            <a:ext cx="4409038" cy="3785652"/>
          </a:xfrm>
          <a:prstGeom prst="rect">
            <a:avLst/>
          </a:prstGeom>
          <a:noFill/>
        </p:spPr>
        <p:txBody>
          <a:bodyPr wrap="square" rtlCol="0">
            <a:spAutoFit/>
          </a:bodyPr>
          <a:lstStyle/>
          <a:p>
            <a:pPr marL="342900" indent="-342900">
              <a:buFont typeface="+mj-lt"/>
              <a:buAutoNum type="arabicPeriod"/>
            </a:pPr>
            <a:r>
              <a:rPr lang="en-GB" sz="2400" dirty="0"/>
              <a:t>Business Overview</a:t>
            </a:r>
          </a:p>
          <a:p>
            <a:pPr marL="342900" indent="-342900">
              <a:buFont typeface="+mj-lt"/>
              <a:buAutoNum type="arabicPeriod"/>
            </a:pPr>
            <a:r>
              <a:rPr lang="en-GB" sz="2400" dirty="0"/>
              <a:t>Executive Summary</a:t>
            </a:r>
          </a:p>
          <a:p>
            <a:pPr marL="342900" indent="-342900">
              <a:buFont typeface="+mj-lt"/>
              <a:buAutoNum type="arabicPeriod"/>
            </a:pPr>
            <a:r>
              <a:rPr lang="en-GB" sz="2400" dirty="0"/>
              <a:t>Financial and Demographic performance</a:t>
            </a:r>
          </a:p>
          <a:p>
            <a:pPr marL="342900" indent="-342900">
              <a:buFont typeface="+mj-lt"/>
              <a:buAutoNum type="arabicPeriod"/>
            </a:pPr>
            <a:r>
              <a:rPr lang="en-GB" sz="2400" dirty="0"/>
              <a:t>Market Share &amp; Competitors</a:t>
            </a:r>
          </a:p>
          <a:p>
            <a:pPr marL="342900" indent="-342900">
              <a:buFont typeface="+mj-lt"/>
              <a:buAutoNum type="arabicPeriod"/>
            </a:pPr>
            <a:r>
              <a:rPr lang="en-GB" sz="2400" dirty="0"/>
              <a:t>Market Basket Analysis</a:t>
            </a:r>
          </a:p>
          <a:p>
            <a:pPr marL="342900" indent="-342900">
              <a:buFont typeface="+mj-lt"/>
              <a:buAutoNum type="arabicPeriod"/>
            </a:pPr>
            <a:r>
              <a:rPr lang="en-GB" sz="2400" dirty="0"/>
              <a:t>5 Years Sales Forecast</a:t>
            </a:r>
          </a:p>
          <a:p>
            <a:pPr marL="342900" indent="-342900">
              <a:buFont typeface="+mj-lt"/>
              <a:buAutoNum type="arabicPeriod"/>
            </a:pPr>
            <a:r>
              <a:rPr lang="en-GB" sz="2400" dirty="0"/>
              <a:t>AHG Strategy</a:t>
            </a:r>
          </a:p>
          <a:p>
            <a:pPr marL="342900" indent="-342900">
              <a:buFont typeface="+mj-lt"/>
              <a:buAutoNum type="arabicPeriod"/>
            </a:pPr>
            <a:r>
              <a:rPr lang="en-GB" sz="2400" dirty="0"/>
              <a:t>Conclusion, Recommendations and Acknowledgement</a:t>
            </a:r>
          </a:p>
        </p:txBody>
      </p:sp>
    </p:spTree>
    <p:extLst>
      <p:ext uri="{BB962C8B-B14F-4D97-AF65-F5344CB8AC3E}">
        <p14:creationId xmlns:p14="http://schemas.microsoft.com/office/powerpoint/2010/main" val="306754570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0D9BC5-223A-4FF7-924F-ED4039365C4D}"/>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dirty="0">
                <a:solidFill>
                  <a:srgbClr val="FFFFFF"/>
                </a:solidFill>
                <a:latin typeface="+mj-lt"/>
                <a:ea typeface="+mj-ea"/>
                <a:cs typeface="+mj-cs"/>
              </a:rPr>
              <a:t>Business Overview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7A732B52-50A0-4A4E-9536-A1AA8984F644}"/>
              </a:ext>
            </a:extLst>
          </p:cNvPr>
          <p:cNvSpPr txBox="1"/>
          <p:nvPr/>
        </p:nvSpPr>
        <p:spPr>
          <a:xfrm>
            <a:off x="4447308" y="591344"/>
            <a:ext cx="6906491" cy="2351881"/>
          </a:xfrm>
          <a:prstGeom prst="rect">
            <a:avLst/>
          </a:prstGeom>
        </p:spPr>
        <p:txBody>
          <a:bodyPr vert="horz" lIns="91440" tIns="45720" rIns="91440" bIns="45720" rtlCol="0" anchor="ctr">
            <a:normAutofit/>
          </a:bodyPr>
          <a:lstStyle/>
          <a:p>
            <a:pPr>
              <a:lnSpc>
                <a:spcPct val="90000"/>
              </a:lnSpc>
              <a:spcAft>
                <a:spcPts val="600"/>
              </a:spcAft>
            </a:pPr>
            <a:r>
              <a:rPr lang="en-US" dirty="0"/>
              <a:t>Adventure Hardware Group (AHG) is a global manufacturing organization with operations in America, Europe and Asia. AHG is online specialty retailer and reseller of road bikes, mountain bikes, touring bikes, components, accessories, and clothing. We deliver the personalized service of the best local shops, but with a dynamic, interactive experience only possible on the web — specially designed to make you knowledgeable and confident about every product we sell.</a:t>
            </a:r>
          </a:p>
        </p:txBody>
      </p:sp>
      <p:sp>
        <p:nvSpPr>
          <p:cNvPr id="4" name="Oval 3">
            <a:extLst>
              <a:ext uri="{FF2B5EF4-FFF2-40B4-BE49-F238E27FC236}">
                <a16:creationId xmlns:a16="http://schemas.microsoft.com/office/drawing/2014/main" id="{B390EDA6-1C86-4B7A-B178-FB96B467875E}"/>
              </a:ext>
            </a:extLst>
          </p:cNvPr>
          <p:cNvSpPr/>
          <p:nvPr/>
        </p:nvSpPr>
        <p:spPr>
          <a:xfrm>
            <a:off x="4344949" y="2943225"/>
            <a:ext cx="1648692" cy="914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4 Years in Business</a:t>
            </a:r>
          </a:p>
        </p:txBody>
      </p:sp>
      <p:sp>
        <p:nvSpPr>
          <p:cNvPr id="9" name="Oval 8">
            <a:extLst>
              <a:ext uri="{FF2B5EF4-FFF2-40B4-BE49-F238E27FC236}">
                <a16:creationId xmlns:a16="http://schemas.microsoft.com/office/drawing/2014/main" id="{C95716A2-B363-4E4E-9438-7041926838CD}"/>
              </a:ext>
            </a:extLst>
          </p:cNvPr>
          <p:cNvSpPr/>
          <p:nvPr/>
        </p:nvSpPr>
        <p:spPr>
          <a:xfrm>
            <a:off x="6096000" y="3582795"/>
            <a:ext cx="1648692" cy="914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10 Regions</a:t>
            </a:r>
          </a:p>
        </p:txBody>
      </p:sp>
      <p:sp>
        <p:nvSpPr>
          <p:cNvPr id="11" name="Oval 10">
            <a:extLst>
              <a:ext uri="{FF2B5EF4-FFF2-40B4-BE49-F238E27FC236}">
                <a16:creationId xmlns:a16="http://schemas.microsoft.com/office/drawing/2014/main" id="{4CDDE25F-6366-43EA-B45B-DC16EAECA198}"/>
              </a:ext>
            </a:extLst>
          </p:cNvPr>
          <p:cNvSpPr/>
          <p:nvPr/>
        </p:nvSpPr>
        <p:spPr>
          <a:xfrm>
            <a:off x="7791188" y="4215608"/>
            <a:ext cx="1648692" cy="914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2 Channel</a:t>
            </a:r>
          </a:p>
          <a:p>
            <a:pPr algn="ctr"/>
            <a:r>
              <a:rPr lang="en-GB" dirty="0"/>
              <a:t>Online &amp;</a:t>
            </a:r>
          </a:p>
          <a:p>
            <a:pPr algn="ctr"/>
            <a:r>
              <a:rPr lang="en-GB" dirty="0"/>
              <a:t>Reseller</a:t>
            </a:r>
          </a:p>
        </p:txBody>
      </p:sp>
      <p:sp>
        <p:nvSpPr>
          <p:cNvPr id="13" name="Oval 12">
            <a:extLst>
              <a:ext uri="{FF2B5EF4-FFF2-40B4-BE49-F238E27FC236}">
                <a16:creationId xmlns:a16="http://schemas.microsoft.com/office/drawing/2014/main" id="{771F8437-64E8-4D40-9988-D23216DA3ABB}"/>
              </a:ext>
            </a:extLst>
          </p:cNvPr>
          <p:cNvSpPr/>
          <p:nvPr/>
        </p:nvSpPr>
        <p:spPr>
          <a:xfrm>
            <a:off x="9680666" y="4700335"/>
            <a:ext cx="1648692" cy="914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3 Bike Types </a:t>
            </a:r>
          </a:p>
        </p:txBody>
      </p:sp>
      <p:sp>
        <p:nvSpPr>
          <p:cNvPr id="14" name="Oval 13">
            <a:extLst>
              <a:ext uri="{FF2B5EF4-FFF2-40B4-BE49-F238E27FC236}">
                <a16:creationId xmlns:a16="http://schemas.microsoft.com/office/drawing/2014/main" id="{E64F3F8F-7492-4823-9687-5FC073D7B45C}"/>
              </a:ext>
            </a:extLst>
          </p:cNvPr>
          <p:cNvSpPr/>
          <p:nvPr/>
        </p:nvSpPr>
        <p:spPr>
          <a:xfrm>
            <a:off x="9944120" y="3205464"/>
            <a:ext cx="1689715" cy="914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26.95K</a:t>
            </a:r>
          </a:p>
          <a:p>
            <a:pPr algn="ctr"/>
            <a:r>
              <a:rPr lang="en-GB" dirty="0"/>
              <a:t>Customers</a:t>
            </a:r>
          </a:p>
        </p:txBody>
      </p:sp>
    </p:spTree>
    <p:extLst>
      <p:ext uri="{BB962C8B-B14F-4D97-AF65-F5344CB8AC3E}">
        <p14:creationId xmlns:p14="http://schemas.microsoft.com/office/powerpoint/2010/main" val="2242443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41F84-EC28-429B-9EFA-2E3D8243CCEE}"/>
              </a:ext>
            </a:extLst>
          </p:cNvPr>
          <p:cNvSpPr>
            <a:spLocks noGrp="1"/>
          </p:cNvSpPr>
          <p:nvPr>
            <p:ph type="title"/>
          </p:nvPr>
        </p:nvSpPr>
        <p:spPr>
          <a:xfrm>
            <a:off x="838200" y="365125"/>
            <a:ext cx="10515600" cy="757505"/>
          </a:xfrm>
        </p:spPr>
        <p:txBody>
          <a:bodyPr/>
          <a:lstStyle/>
          <a:p>
            <a:r>
              <a:rPr lang="en-GB" b="1" dirty="0">
                <a:solidFill>
                  <a:schemeClr val="accent2"/>
                </a:solidFill>
              </a:rPr>
              <a:t>       Executive Summary</a:t>
            </a:r>
          </a:p>
        </p:txBody>
      </p:sp>
      <p:sp>
        <p:nvSpPr>
          <p:cNvPr id="3" name="TextBox 2">
            <a:extLst>
              <a:ext uri="{FF2B5EF4-FFF2-40B4-BE49-F238E27FC236}">
                <a16:creationId xmlns:a16="http://schemas.microsoft.com/office/drawing/2014/main" id="{C28835B7-6559-49FB-870C-3D0363BAF8DF}"/>
              </a:ext>
            </a:extLst>
          </p:cNvPr>
          <p:cNvSpPr txBox="1"/>
          <p:nvPr/>
        </p:nvSpPr>
        <p:spPr>
          <a:xfrm>
            <a:off x="765772" y="1233534"/>
            <a:ext cx="11049000" cy="5262979"/>
          </a:xfrm>
          <a:prstGeom prst="rect">
            <a:avLst/>
          </a:prstGeom>
          <a:noFill/>
        </p:spPr>
        <p:txBody>
          <a:bodyPr wrap="square" rtlCol="0">
            <a:spAutoFit/>
          </a:bodyPr>
          <a:lstStyle/>
          <a:p>
            <a:r>
              <a:rPr lang="en-GB" sz="1600" dirty="0"/>
              <a:t>• Across the globe, AGH sales have grown 101% since the end of 2011 to 2013 (62% Online and 119% Reseller). </a:t>
            </a:r>
          </a:p>
          <a:p>
            <a:endParaRPr lang="en-GB" sz="1600" dirty="0"/>
          </a:p>
          <a:p>
            <a:r>
              <a:rPr lang="en-GB" sz="1600" dirty="0"/>
              <a:t>• There is a clear shift, between May 2013 and July 2013, the number of Online transactions increased exponentially by 370%. </a:t>
            </a:r>
          </a:p>
          <a:p>
            <a:endParaRPr lang="en-GB" sz="1600" dirty="0"/>
          </a:p>
          <a:p>
            <a:r>
              <a:rPr lang="en-GB" sz="1600" dirty="0"/>
              <a:t>• This change is explained by the introduction of the product categories "Accessories and Clothing" that have led to an exponential increase in transactions sales. Additionally, in a lower proportion as of November 2013, a change in the bicycle market is seen, surpassing online sales to resellers.</a:t>
            </a:r>
          </a:p>
          <a:p>
            <a:endParaRPr lang="en-GB" sz="1600" dirty="0"/>
          </a:p>
          <a:p>
            <a:r>
              <a:rPr lang="en-GB" sz="1600" dirty="0"/>
              <a:t> • </a:t>
            </a:r>
            <a:r>
              <a:rPr lang="en-GB" sz="1600" b="1" dirty="0"/>
              <a:t>The Bike Market represents </a:t>
            </a:r>
            <a:r>
              <a:rPr lang="en-GB" sz="1600" dirty="0"/>
              <a:t>86% of the sales. It is distributed by the following channels: </a:t>
            </a:r>
          </a:p>
          <a:p>
            <a:r>
              <a:rPr lang="en-GB" sz="1600" dirty="0"/>
              <a:t>            o Online: It represents 26% of sales, however the Profit is positive for 119% of total sales. There is no product over these</a:t>
            </a:r>
          </a:p>
          <a:p>
            <a:r>
              <a:rPr lang="en-GB" sz="1600" dirty="0"/>
              <a:t>               years sold with negative margins.</a:t>
            </a:r>
          </a:p>
          <a:p>
            <a:r>
              <a:rPr lang="en-GB" sz="1600" dirty="0"/>
              <a:t>            o Reseller: It represents 60% of sales, however the Profit is negative for 34% of total sales. The average Profit has been a loss</a:t>
            </a:r>
          </a:p>
          <a:p>
            <a:r>
              <a:rPr lang="en-GB" sz="1600" dirty="0"/>
              <a:t>               of 216$ per transactions. List Price &gt; Unit Price -- Average Reduction List Price = 43%.</a:t>
            </a:r>
          </a:p>
          <a:p>
            <a:endParaRPr lang="en-GB" sz="1600" dirty="0"/>
          </a:p>
          <a:p>
            <a:r>
              <a:rPr lang="en-GB" sz="1600" dirty="0"/>
              <a:t>• Australia is the region with the highest online sales since 2011 with a total of 31% of total online sales and Southwest in US is the region with the highest sales reseller since 2011 with a total of 23% over total online sales.</a:t>
            </a:r>
          </a:p>
          <a:p>
            <a:endParaRPr lang="en-GB" sz="1600" dirty="0"/>
          </a:p>
          <a:p>
            <a:r>
              <a:rPr lang="en-GB" sz="1600" dirty="0"/>
              <a:t> • Highlight the category of E-Bike. According to The Persistence Market Research report; “By the end of 2016, hybrid bicycles are anticipated to be the leading segment of the market and is expected to account for over 38% share of the market in terms of value, followed by the road and mountain segments. The e-bike segment is foreseen to reflect a compound annual growth rate of 4%, to reach a market valuation of US$ 24.43 Billion by 2024.</a:t>
            </a:r>
          </a:p>
        </p:txBody>
      </p:sp>
      <p:sp>
        <p:nvSpPr>
          <p:cNvPr id="4" name="Oval 3">
            <a:extLst>
              <a:ext uri="{FF2B5EF4-FFF2-40B4-BE49-F238E27FC236}">
                <a16:creationId xmlns:a16="http://schemas.microsoft.com/office/drawing/2014/main" id="{CDC62A5C-8CB9-4732-94B4-B0E7BB8B83DD}"/>
              </a:ext>
            </a:extLst>
          </p:cNvPr>
          <p:cNvSpPr/>
          <p:nvPr/>
        </p:nvSpPr>
        <p:spPr>
          <a:xfrm>
            <a:off x="838200" y="361487"/>
            <a:ext cx="642796" cy="62435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4000" dirty="0"/>
              <a:t>2</a:t>
            </a:r>
          </a:p>
        </p:txBody>
      </p:sp>
    </p:spTree>
    <p:extLst>
      <p:ext uri="{BB962C8B-B14F-4D97-AF65-F5344CB8AC3E}">
        <p14:creationId xmlns:p14="http://schemas.microsoft.com/office/powerpoint/2010/main" val="911163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82007-52C0-4FEC-86B8-B055D9745AD2}"/>
              </a:ext>
            </a:extLst>
          </p:cNvPr>
          <p:cNvSpPr>
            <a:spLocks noGrp="1"/>
          </p:cNvSpPr>
          <p:nvPr>
            <p:ph type="title"/>
          </p:nvPr>
        </p:nvSpPr>
        <p:spPr/>
        <p:txBody>
          <a:bodyPr/>
          <a:lstStyle/>
          <a:p>
            <a:r>
              <a:rPr lang="en-GB" dirty="0"/>
              <a:t>         </a:t>
            </a:r>
            <a:r>
              <a:rPr lang="en-GB" b="1" dirty="0">
                <a:solidFill>
                  <a:schemeClr val="accent2"/>
                </a:solidFill>
              </a:rPr>
              <a:t>Executive Summary</a:t>
            </a:r>
            <a:endParaRPr lang="en-GB" dirty="0"/>
          </a:p>
        </p:txBody>
      </p:sp>
      <p:sp>
        <p:nvSpPr>
          <p:cNvPr id="3" name="Oval 2">
            <a:extLst>
              <a:ext uri="{FF2B5EF4-FFF2-40B4-BE49-F238E27FC236}">
                <a16:creationId xmlns:a16="http://schemas.microsoft.com/office/drawing/2014/main" id="{12598431-6D1C-4B80-B541-D7CF83831713}"/>
              </a:ext>
            </a:extLst>
          </p:cNvPr>
          <p:cNvSpPr/>
          <p:nvPr/>
        </p:nvSpPr>
        <p:spPr>
          <a:xfrm>
            <a:off x="1204112" y="661241"/>
            <a:ext cx="642796" cy="62435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4000" dirty="0"/>
              <a:t>2</a:t>
            </a:r>
          </a:p>
        </p:txBody>
      </p:sp>
      <p:sp>
        <p:nvSpPr>
          <p:cNvPr id="4" name="TextBox 3">
            <a:extLst>
              <a:ext uri="{FF2B5EF4-FFF2-40B4-BE49-F238E27FC236}">
                <a16:creationId xmlns:a16="http://schemas.microsoft.com/office/drawing/2014/main" id="{C2D7F2F4-AADA-44EC-830C-4EC510753777}"/>
              </a:ext>
            </a:extLst>
          </p:cNvPr>
          <p:cNvSpPr txBox="1"/>
          <p:nvPr/>
        </p:nvSpPr>
        <p:spPr>
          <a:xfrm>
            <a:off x="1846908" y="1690688"/>
            <a:ext cx="9442763" cy="3293209"/>
          </a:xfrm>
          <a:prstGeom prst="rect">
            <a:avLst/>
          </a:prstGeom>
          <a:noFill/>
        </p:spPr>
        <p:txBody>
          <a:bodyPr wrap="square" rtlCol="0">
            <a:spAutoFit/>
          </a:bodyPr>
          <a:lstStyle/>
          <a:p>
            <a:r>
              <a:rPr lang="en-GB" sz="1600" dirty="0"/>
              <a:t>• </a:t>
            </a:r>
            <a:r>
              <a:rPr lang="en-GB" sz="1600" b="1" dirty="0"/>
              <a:t>5 year forecasts predict: </a:t>
            </a:r>
          </a:p>
          <a:p>
            <a:endParaRPr lang="en-GB" sz="1600" dirty="0"/>
          </a:p>
          <a:p>
            <a:r>
              <a:rPr lang="en-GB" sz="1600" dirty="0"/>
              <a:t>            o Online: UK, France, Germany, “SW US”, “NW US”, Canada, Australia and “SW US” and show an increment of 134%, 130%, 124%, 87%, 84%, 76% and 56% respectively in revenues. “SE US”, “Central US” and “NE US” Sales are practically null.  </a:t>
            </a:r>
          </a:p>
          <a:p>
            <a:endParaRPr lang="en-GB" sz="1600" dirty="0"/>
          </a:p>
          <a:p>
            <a:r>
              <a:rPr lang="en-GB" sz="1600" dirty="0"/>
              <a:t>            o Reseller: UK, France, “NW US”, Canada, “NE US”, “SW US” and “Central US" show an increment of 114%, 46%, 41%, 119%,41%, 99% and 97% respectively in revenues. Australia &amp; Germany 5-year estimates are not reliable. </a:t>
            </a:r>
          </a:p>
          <a:p>
            <a:endParaRPr lang="en-GB" sz="1600" dirty="0"/>
          </a:p>
          <a:p>
            <a:r>
              <a:rPr lang="en-GB" sz="1600" dirty="0"/>
              <a:t>• Market Basket Analysis: The products that must be sold together based on profitability are the following: o Online – MTB with Tire &amp; Tubes / Road B. with Tire &amp; Tubes / Helmets with Tire &amp; Tubes. o Reseller – MTB with MTB Frames &amp; Short &amp; Pedals. </a:t>
            </a:r>
          </a:p>
        </p:txBody>
      </p:sp>
    </p:spTree>
    <p:extLst>
      <p:ext uri="{BB962C8B-B14F-4D97-AF65-F5344CB8AC3E}">
        <p14:creationId xmlns:p14="http://schemas.microsoft.com/office/powerpoint/2010/main" val="3002369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31CD9E-23A2-4BEA-8C87-C6E55D31C3DB}"/>
              </a:ext>
            </a:extLst>
          </p:cNvPr>
          <p:cNvSpPr>
            <a:spLocks noGrp="1"/>
          </p:cNvSpPr>
          <p:nvPr>
            <p:ph type="title"/>
          </p:nvPr>
        </p:nvSpPr>
        <p:spPr>
          <a:xfrm>
            <a:off x="7254512" y="146748"/>
            <a:ext cx="5076825" cy="985367"/>
          </a:xfrm>
        </p:spPr>
        <p:txBody>
          <a:bodyPr vert="horz" lIns="91440" tIns="45720" rIns="91440" bIns="45720" rtlCol="0" anchor="b">
            <a:normAutofit/>
          </a:bodyPr>
          <a:lstStyle/>
          <a:p>
            <a:r>
              <a:rPr lang="en-US" sz="5400" dirty="0"/>
              <a:t>Table of Contents</a:t>
            </a:r>
          </a:p>
        </p:txBody>
      </p:sp>
      <p:pic>
        <p:nvPicPr>
          <p:cNvPr id="8" name="Picture 7">
            <a:extLst>
              <a:ext uri="{FF2B5EF4-FFF2-40B4-BE49-F238E27FC236}">
                <a16:creationId xmlns:a16="http://schemas.microsoft.com/office/drawing/2014/main" id="{162B40CB-C142-4AE6-A5C6-1386CB73CEB2}"/>
              </a:ext>
            </a:extLst>
          </p:cNvPr>
          <p:cNvPicPr>
            <a:picLocks noChangeAspect="1"/>
          </p:cNvPicPr>
          <p:nvPr/>
        </p:nvPicPr>
        <p:blipFill rotWithShape="1">
          <a:blip r:embed="rId2"/>
          <a:srcRect r="1357"/>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7" name="TextBox 6">
            <a:extLst>
              <a:ext uri="{FF2B5EF4-FFF2-40B4-BE49-F238E27FC236}">
                <a16:creationId xmlns:a16="http://schemas.microsoft.com/office/drawing/2014/main" id="{1C740FAA-3C43-4FA5-8E02-7357391C0D77}"/>
              </a:ext>
            </a:extLst>
          </p:cNvPr>
          <p:cNvSpPr txBox="1"/>
          <p:nvPr/>
        </p:nvSpPr>
        <p:spPr>
          <a:xfrm>
            <a:off x="7342360" y="1819747"/>
            <a:ext cx="4409038" cy="4154984"/>
          </a:xfrm>
          <a:prstGeom prst="rect">
            <a:avLst/>
          </a:prstGeom>
          <a:noFill/>
        </p:spPr>
        <p:txBody>
          <a:bodyPr wrap="square" rtlCol="0">
            <a:spAutoFit/>
          </a:bodyPr>
          <a:lstStyle/>
          <a:p>
            <a:pPr marL="457200" indent="-457200">
              <a:buFont typeface="+mj-lt"/>
              <a:buAutoNum type="arabicPeriod"/>
            </a:pPr>
            <a:r>
              <a:rPr lang="en-GB" sz="2400" dirty="0"/>
              <a:t>Business Overview</a:t>
            </a:r>
          </a:p>
          <a:p>
            <a:pPr marL="457200" indent="-457200">
              <a:buFont typeface="+mj-lt"/>
              <a:buAutoNum type="arabicPeriod"/>
            </a:pPr>
            <a:r>
              <a:rPr lang="en-GB" sz="2400" dirty="0"/>
              <a:t>Executive Summary</a:t>
            </a:r>
          </a:p>
          <a:p>
            <a:pPr marL="457200" indent="-457200">
              <a:buFont typeface="+mj-lt"/>
              <a:buAutoNum type="arabicPeriod"/>
            </a:pPr>
            <a:r>
              <a:rPr lang="en-GB" sz="2400" b="1" dirty="0"/>
              <a:t>Financial and Demographic performance</a:t>
            </a:r>
          </a:p>
          <a:p>
            <a:pPr marL="457200" indent="-457200">
              <a:buFont typeface="+mj-lt"/>
              <a:buAutoNum type="arabicPeriod"/>
            </a:pPr>
            <a:r>
              <a:rPr lang="en-GB" sz="2400" dirty="0"/>
              <a:t>Market Share &amp; Competitors</a:t>
            </a:r>
          </a:p>
          <a:p>
            <a:pPr marL="457200" indent="-457200">
              <a:buFont typeface="+mj-lt"/>
              <a:buAutoNum type="arabicPeriod"/>
            </a:pPr>
            <a:r>
              <a:rPr lang="en-GB" sz="2400" dirty="0"/>
              <a:t>Market Basket Analysis</a:t>
            </a:r>
          </a:p>
          <a:p>
            <a:pPr marL="457200" indent="-457200">
              <a:buFont typeface="+mj-lt"/>
              <a:buAutoNum type="arabicPeriod"/>
            </a:pPr>
            <a:r>
              <a:rPr lang="en-GB" sz="2400" dirty="0"/>
              <a:t>5 Years Sales Forecast</a:t>
            </a:r>
          </a:p>
          <a:p>
            <a:pPr marL="457200" indent="-457200">
              <a:buFont typeface="+mj-lt"/>
              <a:buAutoNum type="arabicPeriod"/>
            </a:pPr>
            <a:r>
              <a:rPr lang="en-GB" sz="2400" dirty="0"/>
              <a:t>AHG Strategy</a:t>
            </a:r>
          </a:p>
          <a:p>
            <a:pPr marL="457200" indent="-457200">
              <a:buFont typeface="+mj-lt"/>
              <a:buAutoNum type="arabicPeriod"/>
            </a:pPr>
            <a:r>
              <a:rPr lang="en-GB" sz="2400" dirty="0"/>
              <a:t>Conclusion, Recommendations and Acknowledgement</a:t>
            </a:r>
          </a:p>
        </p:txBody>
      </p:sp>
    </p:spTree>
    <p:extLst>
      <p:ext uri="{BB962C8B-B14F-4D97-AF65-F5344CB8AC3E}">
        <p14:creationId xmlns:p14="http://schemas.microsoft.com/office/powerpoint/2010/main" val="3854736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CDD1B-12FF-4667-8E73-D7A65D2A1C98}"/>
              </a:ext>
            </a:extLst>
          </p:cNvPr>
          <p:cNvSpPr>
            <a:spLocks noGrp="1"/>
          </p:cNvSpPr>
          <p:nvPr>
            <p:ph type="title"/>
          </p:nvPr>
        </p:nvSpPr>
        <p:spPr/>
        <p:txBody>
          <a:bodyPr/>
          <a:lstStyle/>
          <a:p>
            <a:r>
              <a:rPr lang="en-GB" b="1" dirty="0">
                <a:solidFill>
                  <a:schemeClr val="accent2"/>
                </a:solidFill>
              </a:rPr>
              <a:t>       Financial and Demographics performance</a:t>
            </a:r>
          </a:p>
        </p:txBody>
      </p:sp>
      <p:sp>
        <p:nvSpPr>
          <p:cNvPr id="3" name="Oval 2">
            <a:extLst>
              <a:ext uri="{FF2B5EF4-FFF2-40B4-BE49-F238E27FC236}">
                <a16:creationId xmlns:a16="http://schemas.microsoft.com/office/drawing/2014/main" id="{A0F072C2-8185-4304-823F-83B541D929EC}"/>
              </a:ext>
            </a:extLst>
          </p:cNvPr>
          <p:cNvSpPr/>
          <p:nvPr/>
        </p:nvSpPr>
        <p:spPr>
          <a:xfrm>
            <a:off x="838199" y="652186"/>
            <a:ext cx="714375" cy="7194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4000" dirty="0"/>
              <a:t>3</a:t>
            </a:r>
          </a:p>
        </p:txBody>
      </p:sp>
      <p:graphicFrame>
        <p:nvGraphicFramePr>
          <p:cNvPr id="6" name="TextBox 3">
            <a:extLst>
              <a:ext uri="{FF2B5EF4-FFF2-40B4-BE49-F238E27FC236}">
                <a16:creationId xmlns:a16="http://schemas.microsoft.com/office/drawing/2014/main" id="{43350FAF-8CBA-40C9-8663-DE0C8E1B7158}"/>
              </a:ext>
            </a:extLst>
          </p:cNvPr>
          <p:cNvGraphicFramePr/>
          <p:nvPr>
            <p:extLst>
              <p:ext uri="{D42A27DB-BD31-4B8C-83A1-F6EECF244321}">
                <p14:modId xmlns:p14="http://schemas.microsoft.com/office/powerpoint/2010/main" val="1173419960"/>
              </p:ext>
            </p:extLst>
          </p:nvPr>
        </p:nvGraphicFramePr>
        <p:xfrm>
          <a:off x="4524375" y="1838325"/>
          <a:ext cx="7562001" cy="2862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5538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30D2E-34B6-453F-BEC9-AEF05C738F55}"/>
              </a:ext>
            </a:extLst>
          </p:cNvPr>
          <p:cNvSpPr>
            <a:spLocks noGrp="1"/>
          </p:cNvSpPr>
          <p:nvPr>
            <p:ph type="title"/>
          </p:nvPr>
        </p:nvSpPr>
        <p:spPr>
          <a:xfrm>
            <a:off x="838200" y="365126"/>
            <a:ext cx="10515600" cy="739398"/>
          </a:xfrm>
        </p:spPr>
        <p:txBody>
          <a:bodyPr>
            <a:normAutofit/>
          </a:bodyPr>
          <a:lstStyle/>
          <a:p>
            <a:r>
              <a:rPr lang="en-GB" sz="3200" b="1" dirty="0">
                <a:solidFill>
                  <a:schemeClr val="accent2"/>
                </a:solidFill>
              </a:rPr>
              <a:t>           Summary of Financial Info – Data from 2011 to 2014</a:t>
            </a:r>
          </a:p>
        </p:txBody>
      </p:sp>
      <p:pic>
        <p:nvPicPr>
          <p:cNvPr id="15" name="Picture" title="This slide contains the following visuals: textbox, Revenue, Cost and Profit by Channels, Regions Sales and Profit by channel, Product Category Sales &amp; Profit by Channel, card, card, card, card, slicer, card, card, card, card. Please refer to the notes on this slide for details.">
            <a:hlinkClick r:id="rId2"/>
            <a:extLst>
              <a:ext uri="{FF2B5EF4-FFF2-40B4-BE49-F238E27FC236}">
                <a16:creationId xmlns:a16="http://schemas.microsoft.com/office/drawing/2014/main" id="{776340AA-3C14-464C-B962-C5BA06856957}"/>
              </a:ext>
            </a:extLst>
          </p:cNvPr>
          <p:cNvPicPr>
            <a:picLocks noChangeAspect="1"/>
          </p:cNvPicPr>
          <p:nvPr/>
        </p:nvPicPr>
        <p:blipFill rotWithShape="1">
          <a:blip r:embed="rId3"/>
          <a:srcRect l="22980" t="13611" r="1902" b="10139"/>
          <a:stretch/>
        </p:blipFill>
        <p:spPr>
          <a:xfrm>
            <a:off x="685800" y="1104524"/>
            <a:ext cx="9029700" cy="5229225"/>
          </a:xfrm>
          <a:prstGeom prst="rect">
            <a:avLst/>
          </a:prstGeom>
          <a:noFill/>
        </p:spPr>
      </p:pic>
      <p:sp>
        <p:nvSpPr>
          <p:cNvPr id="6" name="TextBox 5">
            <a:extLst>
              <a:ext uri="{FF2B5EF4-FFF2-40B4-BE49-F238E27FC236}">
                <a16:creationId xmlns:a16="http://schemas.microsoft.com/office/drawing/2014/main" id="{6C069EE1-DD51-4092-B835-5C37E357033F}"/>
              </a:ext>
            </a:extLst>
          </p:cNvPr>
          <p:cNvSpPr txBox="1"/>
          <p:nvPr/>
        </p:nvSpPr>
        <p:spPr>
          <a:xfrm>
            <a:off x="9715500" y="1638677"/>
            <a:ext cx="2316554" cy="4524315"/>
          </a:xfrm>
          <a:prstGeom prst="rect">
            <a:avLst/>
          </a:prstGeom>
          <a:noFill/>
        </p:spPr>
        <p:txBody>
          <a:bodyPr wrap="square" rtlCol="0">
            <a:spAutoFit/>
          </a:bodyPr>
          <a:lstStyle/>
          <a:p>
            <a:r>
              <a:rPr lang="en-GB" sz="1200" b="1" dirty="0"/>
              <a:t>Comments </a:t>
            </a:r>
          </a:p>
          <a:p>
            <a:endParaRPr lang="en-GB" sz="1200" dirty="0"/>
          </a:p>
          <a:p>
            <a:r>
              <a:rPr lang="en-GB" sz="1200" dirty="0"/>
              <a:t>• </a:t>
            </a:r>
            <a:r>
              <a:rPr lang="en-GB" sz="1200" b="1" dirty="0"/>
              <a:t>Reseller</a:t>
            </a:r>
            <a:r>
              <a:rPr lang="en-GB" sz="1200" dirty="0"/>
              <a:t>: It represents 73% of sales, however the Profit is negative by – 2.88%. </a:t>
            </a:r>
          </a:p>
          <a:p>
            <a:endParaRPr lang="en-GB" sz="1200" dirty="0"/>
          </a:p>
          <a:p>
            <a:r>
              <a:rPr lang="en-GB" sz="1200" dirty="0"/>
              <a:t>• </a:t>
            </a:r>
            <a:r>
              <a:rPr lang="en-GB" sz="1200" b="1" dirty="0"/>
              <a:t>Online</a:t>
            </a:r>
            <a:r>
              <a:rPr lang="en-GB" sz="1200" dirty="0"/>
              <a:t>: It represents 27% of sales, however the Profit is positive + 39.81%. </a:t>
            </a:r>
          </a:p>
          <a:p>
            <a:endParaRPr lang="en-GB" sz="1200" dirty="0"/>
          </a:p>
          <a:p>
            <a:r>
              <a:rPr lang="en-GB" sz="1200" dirty="0"/>
              <a:t>• </a:t>
            </a:r>
            <a:r>
              <a:rPr lang="en-GB" sz="1200" b="1" dirty="0"/>
              <a:t>Bikes Category</a:t>
            </a:r>
            <a:r>
              <a:rPr lang="en-GB" sz="1200" dirty="0"/>
              <a:t>: It represents 86% of the sales, however the Online Market is profitable whereas Reseller is negative.</a:t>
            </a:r>
          </a:p>
          <a:p>
            <a:endParaRPr lang="en-GB" sz="1200" dirty="0"/>
          </a:p>
          <a:p>
            <a:r>
              <a:rPr lang="en-GB" sz="1200" dirty="0"/>
              <a:t>• </a:t>
            </a:r>
            <a:r>
              <a:rPr lang="en-GB" sz="1200" b="1" dirty="0"/>
              <a:t>Regions</a:t>
            </a:r>
            <a:r>
              <a:rPr lang="en-GB" sz="1200" dirty="0"/>
              <a:t>: Online Market - Australia is the largest seller with 31% of sales being also the most profitable region with 38% of the total profit. Reseller Market - The US and Canada have the largest sales by difference (84% of total Sales). Overall there is no profit in Reseller Market.</a:t>
            </a:r>
          </a:p>
        </p:txBody>
      </p:sp>
      <p:sp>
        <p:nvSpPr>
          <p:cNvPr id="18" name="Oval 17">
            <a:extLst>
              <a:ext uri="{FF2B5EF4-FFF2-40B4-BE49-F238E27FC236}">
                <a16:creationId xmlns:a16="http://schemas.microsoft.com/office/drawing/2014/main" id="{D3822BEA-1237-4C8F-8C33-A84CF134CC3A}"/>
              </a:ext>
            </a:extLst>
          </p:cNvPr>
          <p:cNvSpPr/>
          <p:nvPr/>
        </p:nvSpPr>
        <p:spPr>
          <a:xfrm>
            <a:off x="937787" y="292481"/>
            <a:ext cx="909120" cy="7194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2800" dirty="0"/>
              <a:t>3.1</a:t>
            </a:r>
          </a:p>
        </p:txBody>
      </p:sp>
    </p:spTree>
    <p:extLst>
      <p:ext uri="{BB962C8B-B14F-4D97-AF65-F5344CB8AC3E}">
        <p14:creationId xmlns:p14="http://schemas.microsoft.com/office/powerpoint/2010/main" val="3661650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C61AD-9826-44E0-861B-677BBA2E8A91}"/>
              </a:ext>
            </a:extLst>
          </p:cNvPr>
          <p:cNvSpPr>
            <a:spLocks noGrp="1"/>
          </p:cNvSpPr>
          <p:nvPr>
            <p:ph type="title"/>
          </p:nvPr>
        </p:nvSpPr>
        <p:spPr/>
        <p:txBody>
          <a:bodyPr/>
          <a:lstStyle/>
          <a:p>
            <a:r>
              <a:rPr lang="en-GB" dirty="0">
                <a:solidFill>
                  <a:schemeClr val="accent2"/>
                </a:solidFill>
              </a:rPr>
              <a:t>          Is there a shift towards Digital?</a:t>
            </a:r>
          </a:p>
        </p:txBody>
      </p:sp>
      <p:sp>
        <p:nvSpPr>
          <p:cNvPr id="14" name="Oval 13">
            <a:extLst>
              <a:ext uri="{FF2B5EF4-FFF2-40B4-BE49-F238E27FC236}">
                <a16:creationId xmlns:a16="http://schemas.microsoft.com/office/drawing/2014/main" id="{5902FF94-AEF3-4B9E-B57E-62AE7403B9AC}"/>
              </a:ext>
            </a:extLst>
          </p:cNvPr>
          <p:cNvSpPr/>
          <p:nvPr/>
        </p:nvSpPr>
        <p:spPr>
          <a:xfrm>
            <a:off x="992108" y="564084"/>
            <a:ext cx="909120" cy="7194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2800" dirty="0"/>
              <a:t>3.1</a:t>
            </a:r>
          </a:p>
        </p:txBody>
      </p:sp>
      <p:sp>
        <p:nvSpPr>
          <p:cNvPr id="5" name="Rectangle: Rounded Corners 4">
            <a:extLst>
              <a:ext uri="{FF2B5EF4-FFF2-40B4-BE49-F238E27FC236}">
                <a16:creationId xmlns:a16="http://schemas.microsoft.com/office/drawing/2014/main" id="{A5DAE8BE-9CEC-499A-A8CD-83DD82CC309F}"/>
              </a:ext>
            </a:extLst>
          </p:cNvPr>
          <p:cNvSpPr/>
          <p:nvPr/>
        </p:nvSpPr>
        <p:spPr>
          <a:xfrm>
            <a:off x="1116027" y="2362200"/>
            <a:ext cx="8923323" cy="18478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8000" b="1" dirty="0">
                <a:ln w="22225">
                  <a:solidFill>
                    <a:schemeClr val="accent2"/>
                  </a:solidFill>
                  <a:prstDash val="solid"/>
                </a:ln>
                <a:solidFill>
                  <a:srgbClr val="FFFF00"/>
                </a:solidFill>
                <a:latin typeface="Algerian" panose="04020705040A02060702" pitchFamily="82" charset="0"/>
              </a:rPr>
              <a:t>YES</a:t>
            </a:r>
          </a:p>
        </p:txBody>
      </p:sp>
    </p:spTree>
    <p:extLst>
      <p:ext uri="{BB962C8B-B14F-4D97-AF65-F5344CB8AC3E}">
        <p14:creationId xmlns:p14="http://schemas.microsoft.com/office/powerpoint/2010/main" val="940094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1001</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Aharoni</vt:lpstr>
      <vt:lpstr>Algerian</vt:lpstr>
      <vt:lpstr>Angsana New</vt:lpstr>
      <vt:lpstr>Arial</vt:lpstr>
      <vt:lpstr>Calibri</vt:lpstr>
      <vt:lpstr>Calibri Light</vt:lpstr>
      <vt:lpstr>Office Theme</vt:lpstr>
      <vt:lpstr>PowerPoint Presentation</vt:lpstr>
      <vt:lpstr>Table of Contents</vt:lpstr>
      <vt:lpstr>Business Overview</vt:lpstr>
      <vt:lpstr>       Executive Summary</vt:lpstr>
      <vt:lpstr>         Executive Summary</vt:lpstr>
      <vt:lpstr>Table of Contents</vt:lpstr>
      <vt:lpstr>       Financial and Demographics performance</vt:lpstr>
      <vt:lpstr>           Summary of Financial Info – Data from 2011 to 2014</vt:lpstr>
      <vt:lpstr>          Is there a shift towards Digital?</vt:lpstr>
      <vt:lpstr>         Is there a shift towards Digital?</vt:lpstr>
      <vt:lpstr>            Is there a shift towards Digital?</vt:lpstr>
      <vt:lpstr>        Is there a shift towards Digital?</vt:lpstr>
      <vt:lpstr>        Is there a shift towards Digital? What’s Driving Shift?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 sultan</dc:creator>
  <cp:lastModifiedBy>shah sultan</cp:lastModifiedBy>
  <cp:revision>4</cp:revision>
  <dcterms:created xsi:type="dcterms:W3CDTF">2021-10-18T15:27:07Z</dcterms:created>
  <dcterms:modified xsi:type="dcterms:W3CDTF">2021-10-18T21:47:00Z</dcterms:modified>
</cp:coreProperties>
</file>