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Before tuning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Scores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Feuil1!$A$2:$A$8</c:f>
              <c:strCache>
                <c:ptCount val="7"/>
                <c:pt idx="0">
                  <c:v>SVM</c:v>
                </c:pt>
                <c:pt idx="1">
                  <c:v>KNN</c:v>
                </c:pt>
                <c:pt idx="2">
                  <c:v>Logistic Regression</c:v>
                </c:pt>
                <c:pt idx="3">
                  <c:v>Random Forest</c:v>
                </c:pt>
                <c:pt idx="4">
                  <c:v>Naive Bayes</c:v>
                </c:pt>
                <c:pt idx="5">
                  <c:v>Decision Tree</c:v>
                </c:pt>
                <c:pt idx="6">
                  <c:v>XGBoost</c:v>
                </c:pt>
              </c:strCache>
            </c:strRef>
          </c:cat>
          <c:val>
            <c:numRef>
              <c:f>Feuil1!$B$2:$B$8</c:f>
              <c:numCache>
                <c:formatCode>General</c:formatCode>
                <c:ptCount val="7"/>
                <c:pt idx="0">
                  <c:v>85.25</c:v>
                </c:pt>
                <c:pt idx="1">
                  <c:v>77.05</c:v>
                </c:pt>
                <c:pt idx="2">
                  <c:v>85.25</c:v>
                </c:pt>
                <c:pt idx="3">
                  <c:v>83.61</c:v>
                </c:pt>
                <c:pt idx="4">
                  <c:v>75.41</c:v>
                </c:pt>
                <c:pt idx="5">
                  <c:v>68.849999999999994</c:v>
                </c:pt>
                <c:pt idx="6">
                  <c:v>80.33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5006096"/>
        <c:axId val="-2114997936"/>
      </c:barChart>
      <c:catAx>
        <c:axId val="-2115006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2114997936"/>
        <c:crosses val="autoZero"/>
        <c:auto val="1"/>
        <c:lblAlgn val="ctr"/>
        <c:lblOffset val="100"/>
        <c:noMultiLvlLbl val="0"/>
      </c:catAx>
      <c:valAx>
        <c:axId val="-211499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2115006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After tuning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Feuil1!$A$2:$A$8</c:f>
              <c:strCache>
                <c:ptCount val="7"/>
                <c:pt idx="0">
                  <c:v>SVM</c:v>
                </c:pt>
                <c:pt idx="1">
                  <c:v>KNN</c:v>
                </c:pt>
                <c:pt idx="2">
                  <c:v>Logistic Regression</c:v>
                </c:pt>
                <c:pt idx="3">
                  <c:v>Random Forest</c:v>
                </c:pt>
                <c:pt idx="4">
                  <c:v>Naive Bayes</c:v>
                </c:pt>
                <c:pt idx="5">
                  <c:v>Decision Tree</c:v>
                </c:pt>
                <c:pt idx="6">
                  <c:v>XGBoost</c:v>
                </c:pt>
              </c:strCache>
            </c:strRef>
          </c:cat>
          <c:val>
            <c:numRef>
              <c:f>Feuil1!$B$2:$B$8</c:f>
              <c:numCache>
                <c:formatCode>General</c:formatCode>
                <c:ptCount val="7"/>
                <c:pt idx="0">
                  <c:v>86.69</c:v>
                </c:pt>
                <c:pt idx="1">
                  <c:v>85.25</c:v>
                </c:pt>
                <c:pt idx="2">
                  <c:v>85.25</c:v>
                </c:pt>
                <c:pt idx="3">
                  <c:v>83.61</c:v>
                </c:pt>
                <c:pt idx="4">
                  <c:v>83.61</c:v>
                </c:pt>
                <c:pt idx="5">
                  <c:v>70.489999999999995</c:v>
                </c:pt>
                <c:pt idx="6">
                  <c:v>80.33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4992496"/>
        <c:axId val="-2115006640"/>
      </c:barChart>
      <c:catAx>
        <c:axId val="-211499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2115006640"/>
        <c:crosses val="autoZero"/>
        <c:auto val="1"/>
        <c:lblAlgn val="ctr"/>
        <c:lblOffset val="100"/>
        <c:noMultiLvlLbl val="0"/>
      </c:catAx>
      <c:valAx>
        <c:axId val="-2115006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2114992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D47D-4A3B-412F-A4B2-A0AF5B39B19D}" type="datetimeFigureOut">
              <a:rPr lang="fr-FR" smtClean="0"/>
              <a:t>09/01/2021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E165A-DF1D-4FA6-B20C-C764962336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14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D47D-4A3B-412F-A4B2-A0AF5B39B19D}" type="datetimeFigureOut">
              <a:rPr lang="fr-FR" smtClean="0"/>
              <a:t>09/01/2021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E165A-DF1D-4FA6-B20C-C764962336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78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D47D-4A3B-412F-A4B2-A0AF5B39B19D}" type="datetimeFigureOut">
              <a:rPr lang="fr-FR" smtClean="0"/>
              <a:t>09/01/2021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E165A-DF1D-4FA6-B20C-C764962336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40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D47D-4A3B-412F-A4B2-A0AF5B39B19D}" type="datetimeFigureOut">
              <a:rPr lang="fr-FR" smtClean="0"/>
              <a:t>09/01/2021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E165A-DF1D-4FA6-B20C-C764962336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42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D47D-4A3B-412F-A4B2-A0AF5B39B19D}" type="datetimeFigureOut">
              <a:rPr lang="fr-FR" smtClean="0"/>
              <a:t>09/01/2021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E165A-DF1D-4FA6-B20C-C764962336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61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D47D-4A3B-412F-A4B2-A0AF5B39B19D}" type="datetimeFigureOut">
              <a:rPr lang="fr-FR" smtClean="0"/>
              <a:t>09/01/2021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E165A-DF1D-4FA6-B20C-C764962336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85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D47D-4A3B-412F-A4B2-A0AF5B39B19D}" type="datetimeFigureOut">
              <a:rPr lang="fr-FR" smtClean="0"/>
              <a:t>09/01/2021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E165A-DF1D-4FA6-B20C-C764962336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3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D47D-4A3B-412F-A4B2-A0AF5B39B19D}" type="datetimeFigureOut">
              <a:rPr lang="fr-FR" smtClean="0"/>
              <a:t>09/01/2021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E165A-DF1D-4FA6-B20C-C764962336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33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D47D-4A3B-412F-A4B2-A0AF5B39B19D}" type="datetimeFigureOut">
              <a:rPr lang="fr-FR" smtClean="0"/>
              <a:t>09/01/2021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E165A-DF1D-4FA6-B20C-C764962336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11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D47D-4A3B-412F-A4B2-A0AF5B39B19D}" type="datetimeFigureOut">
              <a:rPr lang="fr-FR" smtClean="0"/>
              <a:t>09/01/2021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E165A-DF1D-4FA6-B20C-C764962336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18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D47D-4A3B-412F-A4B2-A0AF5B39B19D}" type="datetimeFigureOut">
              <a:rPr lang="fr-FR" smtClean="0"/>
              <a:t>09/01/2021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E165A-DF1D-4FA6-B20C-C764962336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88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AD47D-4A3B-412F-A4B2-A0AF5B39B19D}" type="datetimeFigureOut">
              <a:rPr lang="fr-FR" smtClean="0"/>
              <a:t>09/01/2021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E165A-DF1D-4FA6-B20C-C764962336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04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20730" y="694516"/>
            <a:ext cx="9144000" cy="2387600"/>
          </a:xfrm>
        </p:spPr>
        <p:txBody>
          <a:bodyPr/>
          <a:lstStyle/>
          <a:p>
            <a:r>
              <a:rPr lang="fr-FR" dirty="0" smtClean="0"/>
              <a:t>Projet </a:t>
            </a:r>
            <a:br>
              <a:rPr lang="fr-FR" dirty="0" smtClean="0"/>
            </a:br>
            <a:r>
              <a:rPr lang="fr-FR" dirty="0" smtClean="0"/>
              <a:t>Python For Data </a:t>
            </a:r>
            <a:r>
              <a:rPr lang="fr-FR" dirty="0" err="1" smtClean="0"/>
              <a:t>Analysis</a:t>
            </a:r>
            <a:endParaRPr lang="fr-FR" dirty="0"/>
          </a:p>
        </p:txBody>
      </p:sp>
      <p:pic>
        <p:nvPicPr>
          <p:cNvPr id="1026" name="Picture 2" descr="analyses-2 – de fac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130" y="3622106"/>
            <a:ext cx="4267200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84672" y="6114741"/>
            <a:ext cx="231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SAGOUMI Khalil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84671" y="6399716"/>
            <a:ext cx="231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SHAH Parth</a:t>
            </a:r>
            <a:endParaRPr lang="fr-FR" dirty="0"/>
          </a:p>
        </p:txBody>
      </p:sp>
      <p:pic>
        <p:nvPicPr>
          <p:cNvPr id="1028" name="Picture 4" descr="ESILV : classement école ingénieur esilv - Usine Nouvel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220" y="-60385"/>
            <a:ext cx="3433014" cy="180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uilding a simple REST API with Python and Flask | by Onejohi |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341" y="3497873"/>
            <a:ext cx="2373163" cy="132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Python Logo | Python Software Founda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35" y="3513125"/>
            <a:ext cx="3884895" cy="131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9169879" y="6122717"/>
            <a:ext cx="304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 5</a:t>
            </a:r>
          </a:p>
          <a:p>
            <a:r>
              <a:rPr lang="fr-FR" dirty="0" smtClean="0"/>
              <a:t>Année Scolaire : 2020-2021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194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5724" y="132213"/>
            <a:ext cx="3147204" cy="825320"/>
          </a:xfrm>
        </p:spPr>
        <p:txBody>
          <a:bodyPr>
            <a:normAutofit/>
          </a:bodyPr>
          <a:lstStyle/>
          <a:p>
            <a:r>
              <a:rPr lang="fr-FR" sz="3600" dirty="0" smtClean="0"/>
              <a:t>Optimisation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6110" y="85084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 err="1" smtClean="0"/>
              <a:t>Thereafter</a:t>
            </a:r>
            <a:r>
              <a:rPr lang="fr-FR" sz="1600" dirty="0" smtClean="0"/>
              <a:t>, </a:t>
            </a:r>
            <a:r>
              <a:rPr lang="fr-FR" sz="1600" dirty="0" err="1" smtClean="0"/>
              <a:t>we</a:t>
            </a:r>
            <a:r>
              <a:rPr lang="fr-FR" sz="1600" dirty="0" smtClean="0"/>
              <a:t> </a:t>
            </a:r>
            <a:r>
              <a:rPr lang="fr-FR" sz="1600" dirty="0" err="1" smtClean="0"/>
              <a:t>tuned</a:t>
            </a:r>
            <a:r>
              <a:rPr lang="fr-FR" sz="1600" dirty="0" smtClean="0"/>
              <a:t> </a:t>
            </a:r>
            <a:r>
              <a:rPr lang="fr-FR" sz="1600" dirty="0" err="1" smtClean="0"/>
              <a:t>our</a:t>
            </a:r>
            <a:r>
              <a:rPr lang="fr-FR" sz="1600" dirty="0" smtClean="0"/>
              <a:t> </a:t>
            </a:r>
            <a:r>
              <a:rPr lang="fr-FR" sz="1600" dirty="0" err="1" smtClean="0"/>
              <a:t>models</a:t>
            </a:r>
            <a:r>
              <a:rPr lang="fr-FR" sz="1600" dirty="0" smtClean="0"/>
              <a:t> </a:t>
            </a:r>
            <a:r>
              <a:rPr lang="fr-FR" sz="1600" dirty="0" err="1" smtClean="0"/>
              <a:t>using</a:t>
            </a:r>
            <a:r>
              <a:rPr lang="fr-FR" sz="1600" dirty="0" smtClean="0"/>
              <a:t> </a:t>
            </a:r>
            <a:r>
              <a:rPr lang="fr-FR" sz="1600" dirty="0" err="1" smtClean="0"/>
              <a:t>GridSearchCV</a:t>
            </a:r>
            <a:r>
              <a:rPr lang="fr-FR" sz="1600" dirty="0" smtClean="0"/>
              <a:t>. </a:t>
            </a:r>
            <a:r>
              <a:rPr lang="fr-FR" sz="1600" dirty="0" err="1" smtClean="0"/>
              <a:t>We</a:t>
            </a:r>
            <a:r>
              <a:rPr lang="fr-FR" sz="1600" dirty="0" smtClean="0"/>
              <a:t> </a:t>
            </a:r>
            <a:r>
              <a:rPr lang="fr-FR" sz="1600" dirty="0" err="1" smtClean="0"/>
              <a:t>changed</a:t>
            </a:r>
            <a:r>
              <a:rPr lang="fr-FR" sz="1600" dirty="0" smtClean="0"/>
              <a:t> the </a:t>
            </a:r>
            <a:r>
              <a:rPr lang="fr-FR" sz="1600" dirty="0" err="1" smtClean="0"/>
              <a:t>hyperparameters</a:t>
            </a:r>
            <a:r>
              <a:rPr lang="fr-FR" sz="1600" dirty="0" smtClean="0"/>
              <a:t> in </a:t>
            </a:r>
            <a:r>
              <a:rPr lang="fr-FR" sz="1600" dirty="0" err="1" smtClean="0"/>
              <a:t>order</a:t>
            </a:r>
            <a:r>
              <a:rPr lang="fr-FR" sz="1600" dirty="0" smtClean="0"/>
              <a:t> to train </a:t>
            </a:r>
            <a:r>
              <a:rPr lang="fr-FR" sz="1600" dirty="0" err="1" smtClean="0"/>
              <a:t>models</a:t>
            </a:r>
            <a:r>
              <a:rPr lang="fr-FR" sz="1600" dirty="0" smtClean="0"/>
              <a:t> </a:t>
            </a:r>
            <a:r>
              <a:rPr lang="fr-FR" sz="1600" dirty="0" err="1" smtClean="0"/>
              <a:t>with</a:t>
            </a:r>
            <a:r>
              <a:rPr lang="fr-FR" sz="1600" dirty="0" smtClean="0"/>
              <a:t> the best </a:t>
            </a:r>
            <a:r>
              <a:rPr lang="fr-FR" sz="1600" dirty="0" err="1" smtClean="0"/>
              <a:t>parameters</a:t>
            </a:r>
            <a:r>
              <a:rPr lang="fr-FR" sz="1600" dirty="0" smtClean="0"/>
              <a:t>. As </a:t>
            </a:r>
            <a:r>
              <a:rPr lang="fr-FR" sz="1600" dirty="0" err="1" smtClean="0"/>
              <a:t>we</a:t>
            </a:r>
            <a:r>
              <a:rPr lang="fr-FR" sz="1600" dirty="0" smtClean="0"/>
              <a:t> </a:t>
            </a:r>
            <a:r>
              <a:rPr lang="fr-FR" sz="1600" dirty="0" err="1" smtClean="0"/>
              <a:t>can</a:t>
            </a:r>
            <a:r>
              <a:rPr lang="fr-FR" sz="1600" dirty="0" smtClean="0"/>
              <a:t> </a:t>
            </a:r>
            <a:r>
              <a:rPr lang="fr-FR" sz="1600" dirty="0" err="1" smtClean="0"/>
              <a:t>see</a:t>
            </a:r>
            <a:r>
              <a:rPr lang="fr-FR" sz="1600" dirty="0" smtClean="0"/>
              <a:t>, the scores </a:t>
            </a:r>
            <a:r>
              <a:rPr lang="fr-FR" sz="1600" dirty="0" err="1" smtClean="0"/>
              <a:t>improved</a:t>
            </a:r>
            <a:r>
              <a:rPr lang="fr-FR" sz="1600" dirty="0" smtClean="0"/>
              <a:t> for </a:t>
            </a:r>
            <a:r>
              <a:rPr lang="fr-FR" sz="1600" dirty="0" err="1" smtClean="0"/>
              <a:t>some</a:t>
            </a:r>
            <a:r>
              <a:rPr lang="fr-FR" sz="1600" dirty="0" smtClean="0"/>
              <a:t> </a:t>
            </a:r>
            <a:r>
              <a:rPr lang="fr-FR" sz="1600" dirty="0" err="1" smtClean="0"/>
              <a:t>models</a:t>
            </a:r>
            <a:r>
              <a:rPr lang="fr-FR" sz="1600" dirty="0" smtClean="0"/>
              <a:t>. The best model </a:t>
            </a:r>
            <a:r>
              <a:rPr lang="fr-FR" sz="1600" dirty="0" err="1" smtClean="0"/>
              <a:t>that</a:t>
            </a:r>
            <a:r>
              <a:rPr lang="fr-FR" sz="1600" dirty="0" smtClean="0"/>
              <a:t> </a:t>
            </a:r>
            <a:r>
              <a:rPr lang="fr-FR" sz="1600" dirty="0" err="1" smtClean="0"/>
              <a:t>responds</a:t>
            </a:r>
            <a:r>
              <a:rPr lang="fr-FR" sz="1600" dirty="0" smtClean="0"/>
              <a:t> to </a:t>
            </a:r>
            <a:r>
              <a:rPr lang="fr-FR" sz="1600" dirty="0" err="1" smtClean="0"/>
              <a:t>our</a:t>
            </a:r>
            <a:r>
              <a:rPr lang="fr-FR" sz="1600" dirty="0" smtClean="0"/>
              <a:t> </a:t>
            </a:r>
            <a:r>
              <a:rPr lang="fr-FR" sz="1600" dirty="0" err="1" smtClean="0"/>
              <a:t>problem</a:t>
            </a:r>
            <a:r>
              <a:rPr lang="fr-FR" sz="1600" dirty="0" smtClean="0"/>
              <a:t> </a:t>
            </a:r>
            <a:r>
              <a:rPr lang="fr-FR" sz="1600" dirty="0" err="1" smtClean="0"/>
              <a:t>is</a:t>
            </a:r>
            <a:r>
              <a:rPr lang="fr-FR" sz="1600" dirty="0" smtClean="0"/>
              <a:t> SVM.</a:t>
            </a:r>
          </a:p>
        </p:txBody>
      </p:sp>
      <p:graphicFrame>
        <p:nvGraphicFramePr>
          <p:cNvPr id="6" name="Graphique 5"/>
          <p:cNvGraphicFramePr/>
          <p:nvPr>
            <p:extLst>
              <p:ext uri="{D42A27DB-BD31-4B8C-83A1-F6EECF244321}">
                <p14:modId xmlns:p14="http://schemas.microsoft.com/office/powerpoint/2010/main" val="3519639038"/>
              </p:ext>
            </p:extLst>
          </p:nvPr>
        </p:nvGraphicFramePr>
        <p:xfrm>
          <a:off x="1479910" y="1467849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335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01223"/>
            <a:ext cx="10515600" cy="1325563"/>
          </a:xfrm>
        </p:spPr>
        <p:txBody>
          <a:bodyPr/>
          <a:lstStyle/>
          <a:p>
            <a:r>
              <a:rPr lang="fr-FR" dirty="0" smtClean="0"/>
              <a:t>Confusion Matrix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12735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confusion matrix of </a:t>
            </a:r>
          </a:p>
          <a:p>
            <a:pPr marL="0" indent="0">
              <a:buNone/>
            </a:pPr>
            <a:r>
              <a:rPr lang="fr-FR" dirty="0" err="1" smtClean="0"/>
              <a:t>our</a:t>
            </a:r>
            <a:r>
              <a:rPr lang="fr-FR" dirty="0" smtClean="0"/>
              <a:t> SVM Model.</a:t>
            </a:r>
          </a:p>
          <a:p>
            <a:pPr marL="0" indent="0">
              <a:buNone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calculate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metrics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r>
              <a:rPr lang="fr-FR" dirty="0" err="1" smtClean="0"/>
              <a:t>Recall</a:t>
            </a:r>
            <a:r>
              <a:rPr lang="fr-FR" dirty="0" smtClean="0"/>
              <a:t> = 22/26 = 0,84</a:t>
            </a:r>
          </a:p>
          <a:p>
            <a:pPr marL="0" indent="0">
              <a:buNone/>
            </a:pPr>
            <a:r>
              <a:rPr lang="fr-FR" dirty="0" err="1" smtClean="0"/>
              <a:t>Precision</a:t>
            </a:r>
            <a:r>
              <a:rPr lang="fr-FR" dirty="0" smtClean="0"/>
              <a:t> = 22/26 = 0,84</a:t>
            </a:r>
          </a:p>
          <a:p>
            <a:pPr marL="0" indent="0">
              <a:buNone/>
            </a:pPr>
            <a:r>
              <a:rPr lang="fr-FR" dirty="0" err="1" smtClean="0"/>
              <a:t>Accuracy</a:t>
            </a:r>
            <a:r>
              <a:rPr lang="fr-FR" dirty="0" smtClean="0"/>
              <a:t> = 53/61 </a:t>
            </a:r>
            <a:r>
              <a:rPr lang="fr-FR" smtClean="0"/>
              <a:t>= 0,87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943" y="1343545"/>
            <a:ext cx="4623758" cy="322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5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5121" y="2561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err="1" smtClean="0"/>
              <a:t>Flask</a:t>
            </a:r>
            <a:r>
              <a:rPr lang="fr-FR" sz="3600" dirty="0" smtClean="0"/>
              <a:t> API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5121" y="1006116"/>
            <a:ext cx="10515600" cy="1236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/>
              <a:t>In </a:t>
            </a:r>
            <a:r>
              <a:rPr lang="fr-FR" sz="2000" dirty="0" err="1" smtClean="0"/>
              <a:t>order</a:t>
            </a:r>
            <a:r>
              <a:rPr lang="fr-FR" sz="2000" dirty="0" smtClean="0"/>
              <a:t> to </a:t>
            </a:r>
            <a:r>
              <a:rPr lang="fr-FR" sz="2000" dirty="0" err="1" smtClean="0"/>
              <a:t>deploy</a:t>
            </a:r>
            <a:r>
              <a:rPr lang="fr-FR" sz="2000" dirty="0" smtClean="0"/>
              <a:t> </a:t>
            </a:r>
            <a:r>
              <a:rPr lang="fr-FR" sz="2000" dirty="0" err="1" smtClean="0"/>
              <a:t>our</a:t>
            </a:r>
            <a:r>
              <a:rPr lang="fr-FR" sz="2000" dirty="0" smtClean="0"/>
              <a:t> </a:t>
            </a:r>
            <a:r>
              <a:rPr lang="fr-FR" sz="2000" dirty="0" err="1" smtClean="0"/>
              <a:t>Flask</a:t>
            </a:r>
            <a:r>
              <a:rPr lang="fr-FR" sz="2000" dirty="0" smtClean="0"/>
              <a:t> API, </a:t>
            </a:r>
            <a:r>
              <a:rPr lang="fr-FR" sz="2000" dirty="0" err="1" smtClean="0"/>
              <a:t>we</a:t>
            </a:r>
            <a:r>
              <a:rPr lang="fr-FR" sz="2000" dirty="0" smtClean="0"/>
              <a:t> </a:t>
            </a:r>
            <a:r>
              <a:rPr lang="fr-FR" sz="2000" dirty="0" err="1" smtClean="0"/>
              <a:t>needed</a:t>
            </a:r>
            <a:r>
              <a:rPr lang="fr-FR" sz="2000" dirty="0" smtClean="0"/>
              <a:t> to know </a:t>
            </a:r>
            <a:r>
              <a:rPr lang="fr-FR" sz="2000" dirty="0" err="1" smtClean="0"/>
              <a:t>which</a:t>
            </a:r>
            <a:r>
              <a:rPr lang="fr-FR" sz="2000" dirty="0" smtClean="0"/>
              <a:t> </a:t>
            </a:r>
            <a:r>
              <a:rPr lang="fr-FR" sz="2000" dirty="0" err="1" smtClean="0"/>
              <a:t>features</a:t>
            </a:r>
            <a:r>
              <a:rPr lang="fr-FR" sz="2000" dirty="0" smtClean="0"/>
              <a:t> </a:t>
            </a:r>
            <a:r>
              <a:rPr lang="fr-FR" sz="2000" dirty="0" err="1" smtClean="0"/>
              <a:t>will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</a:t>
            </a:r>
            <a:r>
              <a:rPr lang="fr-FR" sz="2000" dirty="0" err="1" smtClean="0"/>
              <a:t>kept</a:t>
            </a:r>
            <a:r>
              <a:rPr lang="fr-FR" sz="2000" dirty="0" smtClean="0"/>
              <a:t> as inputs. </a:t>
            </a:r>
            <a:r>
              <a:rPr lang="fr-FR" sz="2000" dirty="0" err="1" smtClean="0"/>
              <a:t>Those</a:t>
            </a:r>
            <a:r>
              <a:rPr lang="fr-FR" sz="2000" dirty="0" smtClean="0"/>
              <a:t> variables must </a:t>
            </a:r>
            <a:r>
              <a:rPr lang="fr-FR" sz="2000" dirty="0" err="1" smtClean="0"/>
              <a:t>be</a:t>
            </a:r>
            <a:r>
              <a:rPr lang="fr-FR" sz="2000" dirty="0" smtClean="0"/>
              <a:t> relevant and important to </a:t>
            </a:r>
            <a:r>
              <a:rPr lang="fr-FR" sz="2000" dirty="0" err="1" smtClean="0"/>
              <a:t>our</a:t>
            </a:r>
            <a:r>
              <a:rPr lang="fr-FR" sz="2000" dirty="0" smtClean="0"/>
              <a:t> model. </a:t>
            </a:r>
            <a:r>
              <a:rPr lang="fr-FR" sz="2000" dirty="0" err="1" smtClean="0"/>
              <a:t>Random</a:t>
            </a:r>
            <a:r>
              <a:rPr lang="fr-FR" sz="2000" dirty="0" smtClean="0"/>
              <a:t> Forest has a </a:t>
            </a:r>
            <a:r>
              <a:rPr lang="fr-FR" sz="2000" dirty="0" err="1" smtClean="0"/>
              <a:t>parameter</a:t>
            </a:r>
            <a:r>
              <a:rPr lang="fr-FR" sz="2000" dirty="0" smtClean="0"/>
              <a:t> </a:t>
            </a:r>
            <a:r>
              <a:rPr lang="fr-FR" sz="2000" dirty="0" err="1" smtClean="0"/>
              <a:t>named</a:t>
            </a:r>
            <a:r>
              <a:rPr lang="fr-FR" sz="2000" dirty="0" smtClean="0"/>
              <a:t> </a:t>
            </a:r>
            <a:r>
              <a:rPr lang="fr-FR" sz="2000" dirty="0" err="1" smtClean="0"/>
              <a:t>features_importance</a:t>
            </a:r>
            <a:r>
              <a:rPr lang="fr-FR" sz="2000" dirty="0" smtClean="0"/>
              <a:t> </a:t>
            </a:r>
            <a:r>
              <a:rPr lang="fr-FR" sz="2000" dirty="0" err="1" smtClean="0"/>
              <a:t>that</a:t>
            </a:r>
            <a:r>
              <a:rPr lang="fr-FR" sz="2000" dirty="0" smtClean="0"/>
              <a:t> </a:t>
            </a:r>
            <a:r>
              <a:rPr lang="fr-FR" sz="2000" dirty="0" err="1" smtClean="0"/>
              <a:t>indicates</a:t>
            </a:r>
            <a:r>
              <a:rPr lang="fr-FR" sz="2000" dirty="0" smtClean="0"/>
              <a:t> </a:t>
            </a:r>
            <a:r>
              <a:rPr lang="fr-FR" sz="2000" dirty="0" err="1" smtClean="0"/>
              <a:t>which</a:t>
            </a:r>
            <a:r>
              <a:rPr lang="fr-FR" sz="2000" dirty="0" smtClean="0"/>
              <a:t> variables </a:t>
            </a:r>
            <a:r>
              <a:rPr lang="fr-FR" sz="2000" dirty="0" err="1" smtClean="0"/>
              <a:t>plays</a:t>
            </a:r>
            <a:r>
              <a:rPr lang="fr-FR" sz="2000" dirty="0" smtClean="0"/>
              <a:t> a </a:t>
            </a:r>
            <a:r>
              <a:rPr lang="fr-FR" sz="2000" dirty="0" err="1" smtClean="0"/>
              <a:t>big</a:t>
            </a:r>
            <a:r>
              <a:rPr lang="fr-FR" sz="2000" dirty="0" smtClean="0"/>
              <a:t> </a:t>
            </a:r>
            <a:r>
              <a:rPr lang="fr-FR" sz="2000" dirty="0" err="1" smtClean="0"/>
              <a:t>role</a:t>
            </a:r>
            <a:r>
              <a:rPr lang="fr-FR" sz="2000" dirty="0" smtClean="0"/>
              <a:t>. </a:t>
            </a:r>
            <a:r>
              <a:rPr lang="fr-FR" sz="2000" dirty="0" err="1" smtClean="0"/>
              <a:t>Thus</a:t>
            </a:r>
            <a:r>
              <a:rPr lang="fr-FR" sz="2000" dirty="0" smtClean="0"/>
              <a:t>, </a:t>
            </a:r>
            <a:r>
              <a:rPr lang="fr-FR" sz="2000" dirty="0" err="1" smtClean="0"/>
              <a:t>we</a:t>
            </a:r>
            <a:r>
              <a:rPr lang="fr-FR" sz="2000" dirty="0" smtClean="0"/>
              <a:t> </a:t>
            </a:r>
            <a:r>
              <a:rPr lang="fr-FR" sz="2000" dirty="0" err="1" smtClean="0"/>
              <a:t>looked</a:t>
            </a:r>
            <a:r>
              <a:rPr lang="fr-FR" sz="2000" dirty="0" smtClean="0"/>
              <a:t> for </a:t>
            </a:r>
            <a:r>
              <a:rPr lang="fr-FR" sz="2000" dirty="0" err="1" smtClean="0"/>
              <a:t>it</a:t>
            </a:r>
            <a:r>
              <a:rPr lang="fr-FR" sz="2000" dirty="0" smtClean="0"/>
              <a:t> in </a:t>
            </a:r>
            <a:r>
              <a:rPr lang="fr-FR" sz="2000" dirty="0" err="1" smtClean="0"/>
              <a:t>our</a:t>
            </a:r>
            <a:r>
              <a:rPr lang="fr-FR" sz="2000" dirty="0" smtClean="0"/>
              <a:t> </a:t>
            </a:r>
            <a:r>
              <a:rPr lang="fr-FR" sz="2000" dirty="0" err="1" smtClean="0"/>
              <a:t>built</a:t>
            </a:r>
            <a:r>
              <a:rPr lang="fr-FR" sz="2000" dirty="0" smtClean="0"/>
              <a:t> </a:t>
            </a:r>
            <a:r>
              <a:rPr lang="fr-FR" sz="2000" dirty="0" err="1" smtClean="0"/>
              <a:t>Random</a:t>
            </a:r>
            <a:r>
              <a:rPr lang="fr-FR" sz="2000" dirty="0" smtClean="0"/>
              <a:t> Forest model.</a:t>
            </a:r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229" y="2139356"/>
            <a:ext cx="7251384" cy="464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2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448" y="-250166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Test of the API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448" y="662556"/>
            <a:ext cx="11256034" cy="822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err="1" smtClean="0"/>
              <a:t>We</a:t>
            </a:r>
            <a:r>
              <a:rPr lang="fr-FR" sz="2000" dirty="0" smtClean="0"/>
              <a:t> </a:t>
            </a:r>
            <a:r>
              <a:rPr lang="fr-FR" sz="2000" dirty="0" err="1" smtClean="0"/>
              <a:t>created</a:t>
            </a:r>
            <a:r>
              <a:rPr lang="fr-FR" sz="2000" dirty="0" smtClean="0"/>
              <a:t> an </a:t>
            </a:r>
            <a:r>
              <a:rPr lang="fr-FR" sz="2000" dirty="0" err="1" smtClean="0"/>
              <a:t>appropriate</a:t>
            </a:r>
            <a:r>
              <a:rPr lang="fr-FR" sz="2000" dirty="0" smtClean="0"/>
              <a:t> output </a:t>
            </a:r>
            <a:r>
              <a:rPr lang="fr-FR" sz="2000" dirty="0" err="1" smtClean="0"/>
              <a:t>with</a:t>
            </a:r>
            <a:r>
              <a:rPr lang="fr-FR" sz="2000" dirty="0" smtClean="0"/>
              <a:t> images in case the </a:t>
            </a:r>
            <a:r>
              <a:rPr lang="fr-FR" sz="2000" dirty="0" err="1" smtClean="0"/>
              <a:t>person</a:t>
            </a:r>
            <a:r>
              <a:rPr lang="fr-FR" sz="2000" dirty="0" smtClean="0"/>
              <a:t>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suffering</a:t>
            </a:r>
            <a:r>
              <a:rPr lang="fr-FR" sz="2000" dirty="0" smtClean="0"/>
              <a:t> </a:t>
            </a:r>
            <a:r>
              <a:rPr lang="fr-FR" sz="2000" dirty="0" err="1" smtClean="0"/>
              <a:t>from</a:t>
            </a:r>
            <a:r>
              <a:rPr lang="fr-FR" sz="2000" dirty="0" smtClean="0"/>
              <a:t> </a:t>
            </a:r>
            <a:r>
              <a:rPr lang="fr-FR" sz="2000" dirty="0" err="1" smtClean="0"/>
              <a:t>heart</a:t>
            </a:r>
            <a:r>
              <a:rPr lang="fr-FR" sz="2000" dirty="0" smtClean="0"/>
              <a:t> </a:t>
            </a:r>
            <a:r>
              <a:rPr lang="fr-FR" sz="2000" dirty="0" err="1" smtClean="0"/>
              <a:t>disease</a:t>
            </a:r>
            <a:r>
              <a:rPr lang="fr-FR" sz="2000" dirty="0" smtClean="0"/>
              <a:t> or not.</a:t>
            </a:r>
          </a:p>
          <a:p>
            <a:pPr marL="0" indent="0">
              <a:buNone/>
            </a:pPr>
            <a:r>
              <a:rPr lang="fr-FR" sz="2000" dirty="0" smtClean="0"/>
              <a:t>If </a:t>
            </a:r>
            <a:r>
              <a:rPr lang="fr-FR" sz="2000" dirty="0" err="1" smtClean="0"/>
              <a:t>we</a:t>
            </a:r>
            <a:r>
              <a:rPr lang="fr-FR" sz="2000" dirty="0" smtClean="0"/>
              <a:t> enter </a:t>
            </a:r>
            <a:r>
              <a:rPr lang="fr-FR" sz="2000" dirty="0" err="1" smtClean="0"/>
              <a:t>low</a:t>
            </a:r>
            <a:r>
              <a:rPr lang="fr-FR" sz="2000" dirty="0" smtClean="0"/>
              <a:t> values in </a:t>
            </a:r>
            <a:r>
              <a:rPr lang="fr-FR" sz="2000" dirty="0" err="1" smtClean="0"/>
              <a:t>our</a:t>
            </a:r>
            <a:r>
              <a:rPr lang="fr-FR" sz="2000" dirty="0" smtClean="0"/>
              <a:t> application, </a:t>
            </a:r>
            <a:r>
              <a:rPr lang="fr-FR" sz="2000" dirty="0" err="1" smtClean="0"/>
              <a:t>we</a:t>
            </a:r>
            <a:r>
              <a:rPr lang="fr-FR" sz="2000" dirty="0" smtClean="0"/>
              <a:t> </a:t>
            </a:r>
            <a:r>
              <a:rPr lang="fr-FR" sz="2000" dirty="0" err="1" smtClean="0"/>
              <a:t>expect</a:t>
            </a:r>
            <a:r>
              <a:rPr lang="fr-FR" sz="2000" dirty="0" smtClean="0"/>
              <a:t> the </a:t>
            </a:r>
            <a:r>
              <a:rPr lang="fr-FR" sz="2000" dirty="0" err="1" smtClean="0"/>
              <a:t>person</a:t>
            </a:r>
            <a:r>
              <a:rPr lang="fr-FR" sz="2000" dirty="0" smtClean="0"/>
              <a:t> to </a:t>
            </a:r>
            <a:r>
              <a:rPr lang="fr-FR" sz="2000" dirty="0" err="1" smtClean="0"/>
              <a:t>be</a:t>
            </a:r>
            <a:r>
              <a:rPr lang="fr-FR" sz="2000" dirty="0" smtClean="0"/>
              <a:t> </a:t>
            </a:r>
            <a:r>
              <a:rPr lang="fr-FR" sz="2000" dirty="0" err="1" smtClean="0"/>
              <a:t>healthy</a:t>
            </a:r>
            <a:r>
              <a:rPr lang="fr-FR" sz="2000" dirty="0" smtClean="0"/>
              <a:t>:</a:t>
            </a:r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46" y="1485241"/>
            <a:ext cx="4319585" cy="526061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942" y="1485241"/>
            <a:ext cx="4626531" cy="5092131"/>
          </a:xfrm>
          <a:prstGeom prst="rect">
            <a:avLst/>
          </a:prstGeom>
        </p:spPr>
      </p:pic>
      <p:sp>
        <p:nvSpPr>
          <p:cNvPr id="6" name="Flèche droite 5"/>
          <p:cNvSpPr/>
          <p:nvPr/>
        </p:nvSpPr>
        <p:spPr>
          <a:xfrm>
            <a:off x="5262113" y="3709358"/>
            <a:ext cx="1026544" cy="664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08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8541" y="298749"/>
            <a:ext cx="10515600" cy="3654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dirty="0" err="1" smtClean="0"/>
              <a:t>Now</a:t>
            </a:r>
            <a:r>
              <a:rPr lang="fr-FR" sz="2000" dirty="0" smtClean="0"/>
              <a:t>, if </a:t>
            </a:r>
            <a:r>
              <a:rPr lang="fr-FR" sz="2000" dirty="0" err="1" smtClean="0"/>
              <a:t>we</a:t>
            </a:r>
            <a:r>
              <a:rPr lang="fr-FR" sz="2000" dirty="0" smtClean="0"/>
              <a:t> enter high values, the </a:t>
            </a:r>
            <a:r>
              <a:rPr lang="fr-FR" sz="2000" dirty="0" err="1" smtClean="0"/>
              <a:t>person</a:t>
            </a:r>
            <a:r>
              <a:rPr lang="fr-FR" sz="2000" dirty="0" smtClean="0"/>
              <a:t> </a:t>
            </a:r>
            <a:r>
              <a:rPr lang="fr-FR" sz="2000" dirty="0" err="1" smtClean="0"/>
              <a:t>is</a:t>
            </a:r>
            <a:r>
              <a:rPr lang="fr-FR" sz="2000" dirty="0" smtClean="0"/>
              <a:t> more </a:t>
            </a:r>
            <a:r>
              <a:rPr lang="fr-FR" sz="2000" dirty="0" err="1" smtClean="0"/>
              <a:t>likely</a:t>
            </a:r>
            <a:r>
              <a:rPr lang="fr-FR" sz="2000" dirty="0" smtClean="0"/>
              <a:t> to have a </a:t>
            </a:r>
            <a:r>
              <a:rPr lang="fr-FR" sz="2000" dirty="0" err="1" smtClean="0"/>
              <a:t>heart</a:t>
            </a:r>
            <a:r>
              <a:rPr lang="fr-FR" sz="2000" dirty="0" smtClean="0"/>
              <a:t> </a:t>
            </a:r>
            <a:r>
              <a:rPr lang="fr-FR" sz="2000" dirty="0" err="1" smtClean="0"/>
              <a:t>disease</a:t>
            </a:r>
            <a:r>
              <a:rPr lang="fr-FR" sz="2000" dirty="0" smtClean="0"/>
              <a:t>.</a:t>
            </a:r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78" y="1035170"/>
            <a:ext cx="5252710" cy="552953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038" y="1035170"/>
            <a:ext cx="3999257" cy="5175849"/>
          </a:xfrm>
          <a:prstGeom prst="rect">
            <a:avLst/>
          </a:prstGeom>
        </p:spPr>
      </p:pic>
      <p:sp>
        <p:nvSpPr>
          <p:cNvPr id="6" name="Flèche droite 5"/>
          <p:cNvSpPr/>
          <p:nvPr/>
        </p:nvSpPr>
        <p:spPr>
          <a:xfrm>
            <a:off x="5486400" y="3480758"/>
            <a:ext cx="1061049" cy="638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32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1 Strange Heart Disease Causes and Risk Fact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496" y="2229929"/>
            <a:ext cx="5198648" cy="279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715992" y="422694"/>
            <a:ext cx="57279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 smtClean="0"/>
              <a:t>Introduction</a:t>
            </a:r>
            <a:endParaRPr lang="fr-FR" sz="5000" dirty="0"/>
          </a:p>
        </p:txBody>
      </p:sp>
      <p:sp>
        <p:nvSpPr>
          <p:cNvPr id="5" name="ZoneTexte 4"/>
          <p:cNvSpPr txBox="1"/>
          <p:nvPr/>
        </p:nvSpPr>
        <p:spPr>
          <a:xfrm>
            <a:off x="474453" y="1488057"/>
            <a:ext cx="300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Dataset</a:t>
            </a:r>
            <a:r>
              <a:rPr lang="fr-FR" dirty="0" smtClean="0"/>
              <a:t> : </a:t>
            </a:r>
            <a:r>
              <a:rPr lang="fr-FR" dirty="0" err="1" smtClean="0"/>
              <a:t>Heart</a:t>
            </a:r>
            <a:r>
              <a:rPr lang="fr-FR" dirty="0" smtClean="0"/>
              <a:t> </a:t>
            </a:r>
            <a:r>
              <a:rPr lang="fr-FR" dirty="0" err="1" smtClean="0"/>
              <a:t>Disease</a:t>
            </a:r>
            <a:r>
              <a:rPr lang="fr-FR" dirty="0" smtClean="0"/>
              <a:t> UCI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74453" y="2060978"/>
            <a:ext cx="54691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are </a:t>
            </a:r>
            <a:r>
              <a:rPr lang="fr-FR" dirty="0" err="1" smtClean="0"/>
              <a:t>given</a:t>
            </a:r>
            <a:r>
              <a:rPr lang="fr-FR" dirty="0" smtClean="0"/>
              <a:t> a </a:t>
            </a:r>
            <a:r>
              <a:rPr lang="fr-FR" dirty="0" err="1" smtClean="0"/>
              <a:t>dataset</a:t>
            </a:r>
            <a:r>
              <a:rPr lang="fr-FR" dirty="0" smtClean="0"/>
              <a:t> of 303 patients </a:t>
            </a:r>
            <a:r>
              <a:rPr lang="fr-FR" dirty="0" err="1" smtClean="0"/>
              <a:t>suffering</a:t>
            </a:r>
            <a:r>
              <a:rPr lang="fr-FR" dirty="0" smtClean="0"/>
              <a:t> or not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heart</a:t>
            </a:r>
            <a:r>
              <a:rPr lang="fr-FR" dirty="0" smtClean="0"/>
              <a:t> </a:t>
            </a:r>
            <a:r>
              <a:rPr lang="fr-FR" dirty="0" err="1" smtClean="0"/>
              <a:t>disease</a:t>
            </a:r>
            <a:r>
              <a:rPr lang="fr-FR" dirty="0" smtClean="0"/>
              <a:t>.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many</a:t>
            </a:r>
            <a:r>
              <a:rPr lang="fr-FR" dirty="0" smtClean="0"/>
              <a:t> informations about the patients </a:t>
            </a:r>
            <a:r>
              <a:rPr lang="fr-FR" dirty="0" err="1" smtClean="0"/>
              <a:t>such</a:t>
            </a:r>
            <a:r>
              <a:rPr lang="fr-FR" dirty="0" smtClean="0"/>
              <a:t> as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age</a:t>
            </a:r>
            <a:r>
              <a:rPr lang="fr-FR" dirty="0" smtClean="0"/>
              <a:t>, </a:t>
            </a:r>
            <a:r>
              <a:rPr lang="fr-FR" dirty="0" err="1" smtClean="0"/>
              <a:t>sex</a:t>
            </a:r>
            <a:r>
              <a:rPr lang="fr-FR" dirty="0" smtClean="0"/>
              <a:t>, </a:t>
            </a:r>
            <a:r>
              <a:rPr lang="fr-FR" dirty="0" err="1" smtClean="0"/>
              <a:t>resting</a:t>
            </a:r>
            <a:r>
              <a:rPr lang="fr-FR" dirty="0" smtClean="0"/>
              <a:t> </a:t>
            </a:r>
            <a:r>
              <a:rPr lang="fr-FR" dirty="0" err="1" smtClean="0"/>
              <a:t>blood</a:t>
            </a:r>
            <a:r>
              <a:rPr lang="fr-FR" dirty="0" smtClean="0"/>
              <a:t> pressure, </a:t>
            </a:r>
            <a:r>
              <a:rPr lang="fr-FR" dirty="0" err="1" smtClean="0"/>
              <a:t>etc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The </a:t>
            </a:r>
            <a:r>
              <a:rPr lang="fr-FR" dirty="0" err="1" smtClean="0"/>
              <a:t>aim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to </a:t>
            </a:r>
            <a:r>
              <a:rPr lang="fr-FR" dirty="0" err="1" smtClean="0"/>
              <a:t>predict</a:t>
            </a:r>
            <a:r>
              <a:rPr lang="fr-FR" dirty="0" smtClean="0"/>
              <a:t> </a:t>
            </a:r>
            <a:r>
              <a:rPr lang="fr-FR" dirty="0" err="1" smtClean="0"/>
              <a:t>whether</a:t>
            </a:r>
            <a:r>
              <a:rPr lang="fr-FR" dirty="0" smtClean="0"/>
              <a:t> a patient has a </a:t>
            </a:r>
            <a:r>
              <a:rPr lang="fr-FR" dirty="0" err="1" smtClean="0"/>
              <a:t>heart</a:t>
            </a:r>
            <a:r>
              <a:rPr lang="fr-FR" dirty="0" smtClean="0"/>
              <a:t> </a:t>
            </a:r>
            <a:r>
              <a:rPr lang="fr-FR" dirty="0" err="1" smtClean="0"/>
              <a:t>disease</a:t>
            </a:r>
            <a:r>
              <a:rPr lang="fr-FR" dirty="0" smtClean="0"/>
              <a:t> or not, </a:t>
            </a:r>
            <a:r>
              <a:rPr lang="fr-FR" dirty="0" err="1" smtClean="0"/>
              <a:t>while</a:t>
            </a:r>
            <a:r>
              <a:rPr lang="fr-FR" dirty="0" smtClean="0"/>
              <a:t> </a:t>
            </a:r>
            <a:r>
              <a:rPr lang="fr-FR" dirty="0" err="1" smtClean="0"/>
              <a:t>applying</a:t>
            </a:r>
            <a:r>
              <a:rPr lang="fr-FR" dirty="0" smtClean="0"/>
              <a:t> Machine Learning to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err="1" smtClean="0"/>
              <a:t>Since</a:t>
            </a:r>
            <a:r>
              <a:rPr lang="fr-FR" dirty="0" smtClean="0"/>
              <a:t> the output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categorical</a:t>
            </a:r>
            <a:r>
              <a:rPr lang="fr-FR" dirty="0" smtClean="0"/>
              <a:t>, </a:t>
            </a:r>
            <a:r>
              <a:rPr lang="fr-FR" dirty="0" err="1" smtClean="0"/>
              <a:t>i.e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takes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2 values : </a:t>
            </a:r>
          </a:p>
          <a:p>
            <a:r>
              <a:rPr lang="fr-FR" dirty="0" smtClean="0"/>
              <a:t>0 (no </a:t>
            </a:r>
            <a:r>
              <a:rPr lang="fr-FR" dirty="0" err="1" smtClean="0"/>
              <a:t>heart</a:t>
            </a:r>
            <a:r>
              <a:rPr lang="fr-FR" dirty="0" smtClean="0"/>
              <a:t> </a:t>
            </a:r>
            <a:r>
              <a:rPr lang="fr-FR" dirty="0" err="1" smtClean="0"/>
              <a:t>disease</a:t>
            </a:r>
            <a:r>
              <a:rPr lang="fr-FR" dirty="0" smtClean="0"/>
              <a:t>) or 1 (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heart</a:t>
            </a:r>
            <a:r>
              <a:rPr lang="fr-FR" dirty="0" smtClean="0"/>
              <a:t> </a:t>
            </a:r>
            <a:r>
              <a:rPr lang="fr-FR" dirty="0" err="1" smtClean="0"/>
              <a:t>disease</a:t>
            </a:r>
            <a:r>
              <a:rPr lang="fr-FR" dirty="0" smtClean="0"/>
              <a:t>)</a:t>
            </a:r>
          </a:p>
          <a:p>
            <a:r>
              <a:rPr lang="fr-FR" dirty="0" smtClean="0"/>
              <a:t>It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775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EDA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03849" y="1690688"/>
            <a:ext cx="92992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14 attributes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chest pain type (4 values)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resting blood pressure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serum </a:t>
            </a:r>
            <a:r>
              <a:rPr lang="en-US" dirty="0" err="1"/>
              <a:t>cholestoral</a:t>
            </a:r>
            <a:r>
              <a:rPr lang="en-US" dirty="0"/>
              <a:t> in mg/dl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fasting blood sugar &gt; 120 mg/dl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resting electrocardiographic results (values 0,1,2)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maximum heart rate achieved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exercise induced angina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oldpeak</a:t>
            </a:r>
            <a:r>
              <a:rPr lang="en-US" dirty="0"/>
              <a:t> = ST depression induced by exercise relative to rest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slope of the peak exercise ST segment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number of major vessels (0-3) colored by </a:t>
            </a:r>
            <a:r>
              <a:rPr lang="en-US" dirty="0" err="1"/>
              <a:t>flourosopy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thal</a:t>
            </a:r>
            <a:r>
              <a:rPr lang="en-US" dirty="0"/>
              <a:t>: 3 = normal; 6 = fixed defect; 7 = </a:t>
            </a:r>
            <a:r>
              <a:rPr lang="en-US" dirty="0" err="1"/>
              <a:t>reversable</a:t>
            </a:r>
            <a:r>
              <a:rPr lang="en-US" dirty="0"/>
              <a:t> defect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88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21102" y="258793"/>
            <a:ext cx="3605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/>
              <a:t>EDA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6" y="1110364"/>
            <a:ext cx="6263640" cy="30327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615" y="1110363"/>
            <a:ext cx="4841649" cy="270315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98740" y="4779034"/>
            <a:ext cx="872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It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seen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patients </a:t>
            </a:r>
            <a:r>
              <a:rPr lang="fr-FR" dirty="0" err="1" smtClean="0"/>
              <a:t>suffering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heart</a:t>
            </a:r>
            <a:r>
              <a:rPr lang="fr-FR" dirty="0" smtClean="0"/>
              <a:t> </a:t>
            </a:r>
            <a:r>
              <a:rPr lang="fr-FR" dirty="0" err="1" smtClean="0"/>
              <a:t>disease</a:t>
            </a:r>
            <a:r>
              <a:rPr lang="fr-FR" dirty="0" smtClean="0"/>
              <a:t> have </a:t>
            </a:r>
            <a:r>
              <a:rPr lang="fr-FR" dirty="0" err="1" smtClean="0"/>
              <a:t>higher</a:t>
            </a:r>
            <a:r>
              <a:rPr lang="fr-FR" dirty="0" smtClean="0"/>
              <a:t> </a:t>
            </a:r>
            <a:r>
              <a:rPr lang="fr-FR" dirty="0" err="1" smtClean="0"/>
              <a:t>heart</a:t>
            </a:r>
            <a:r>
              <a:rPr lang="fr-FR" dirty="0" smtClean="0"/>
              <a:t> rates and the more the </a:t>
            </a:r>
            <a:r>
              <a:rPr lang="fr-FR" dirty="0" err="1" smtClean="0"/>
              <a:t>slope</a:t>
            </a:r>
            <a:r>
              <a:rPr lang="fr-FR" dirty="0" smtClean="0"/>
              <a:t> of the </a:t>
            </a:r>
            <a:r>
              <a:rPr lang="fr-FR" dirty="0" err="1" smtClean="0"/>
              <a:t>peak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high, the more are chances to have a </a:t>
            </a:r>
            <a:r>
              <a:rPr lang="fr-FR" dirty="0" err="1" smtClean="0"/>
              <a:t>heart</a:t>
            </a:r>
            <a:r>
              <a:rPr lang="fr-FR" dirty="0" smtClean="0"/>
              <a:t> </a:t>
            </a:r>
            <a:r>
              <a:rPr lang="fr-FR" dirty="0" err="1" smtClean="0"/>
              <a:t>disease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930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604" y="0"/>
            <a:ext cx="7284308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19177" y="1311215"/>
            <a:ext cx="32349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As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older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suffer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diseases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err="1" smtClean="0"/>
              <a:t>However</a:t>
            </a:r>
            <a:r>
              <a:rPr lang="fr-FR" dirty="0" smtClean="0"/>
              <a:t>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seems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the case for </a:t>
            </a:r>
            <a:r>
              <a:rPr lang="fr-FR" dirty="0" err="1" smtClean="0"/>
              <a:t>heart</a:t>
            </a:r>
            <a:r>
              <a:rPr lang="fr-FR" dirty="0" smtClean="0"/>
              <a:t> </a:t>
            </a:r>
            <a:r>
              <a:rPr lang="fr-FR" dirty="0" err="1" smtClean="0"/>
              <a:t>disease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Patients </a:t>
            </a:r>
            <a:r>
              <a:rPr lang="fr-FR" dirty="0" err="1" smtClean="0"/>
              <a:t>between</a:t>
            </a:r>
            <a:r>
              <a:rPr lang="fr-FR" dirty="0" smtClean="0"/>
              <a:t> 40 to 55 </a:t>
            </a:r>
            <a:r>
              <a:rPr lang="fr-FR" dirty="0" err="1" smtClean="0"/>
              <a:t>years</a:t>
            </a:r>
            <a:r>
              <a:rPr lang="fr-FR" dirty="0" smtClean="0"/>
              <a:t> </a:t>
            </a:r>
            <a:r>
              <a:rPr lang="fr-FR" dirty="0" err="1" smtClean="0"/>
              <a:t>old</a:t>
            </a:r>
            <a:r>
              <a:rPr lang="fr-FR" dirty="0" smtClean="0"/>
              <a:t> are more </a:t>
            </a:r>
            <a:r>
              <a:rPr lang="fr-FR" dirty="0" err="1" smtClean="0"/>
              <a:t>likely</a:t>
            </a:r>
            <a:r>
              <a:rPr lang="fr-FR" dirty="0" smtClean="0"/>
              <a:t> to have a </a:t>
            </a:r>
            <a:r>
              <a:rPr lang="fr-FR" dirty="0" err="1" smtClean="0"/>
              <a:t>disease</a:t>
            </a:r>
            <a:r>
              <a:rPr lang="fr-FR" dirty="0" smtClean="0"/>
              <a:t> </a:t>
            </a:r>
            <a:r>
              <a:rPr lang="fr-FR" dirty="0" err="1" smtClean="0"/>
              <a:t>compared</a:t>
            </a:r>
            <a:r>
              <a:rPr lang="fr-FR" dirty="0" smtClean="0"/>
              <a:t> to </a:t>
            </a:r>
            <a:r>
              <a:rPr lang="fr-FR" dirty="0" err="1" smtClean="0"/>
              <a:t>those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55 to 65.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87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Correlations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392" y="1362883"/>
            <a:ext cx="5811926" cy="511968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69343" y="2156604"/>
            <a:ext cx="43563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 the </a:t>
            </a:r>
            <a:r>
              <a:rPr lang="fr-FR" dirty="0" err="1" smtClean="0"/>
              <a:t>following</a:t>
            </a:r>
            <a:r>
              <a:rPr lang="fr-FR" dirty="0" smtClean="0"/>
              <a:t> </a:t>
            </a:r>
            <a:r>
              <a:rPr lang="fr-FR" dirty="0" err="1" smtClean="0"/>
              <a:t>correlation</a:t>
            </a:r>
            <a:r>
              <a:rPr lang="fr-FR" dirty="0" smtClean="0"/>
              <a:t> matrix, one </a:t>
            </a:r>
            <a:r>
              <a:rPr lang="fr-FR" dirty="0" err="1" smtClean="0"/>
              <a:t>correlation</a:t>
            </a:r>
            <a:r>
              <a:rPr lang="fr-FR" dirty="0" smtClean="0"/>
              <a:t> </a:t>
            </a:r>
            <a:r>
              <a:rPr lang="fr-FR" dirty="0" err="1" smtClean="0"/>
              <a:t>strikes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attention </a:t>
            </a:r>
            <a:r>
              <a:rPr lang="fr-FR" dirty="0" err="1" smtClean="0"/>
              <a:t>among</a:t>
            </a:r>
            <a:r>
              <a:rPr lang="fr-FR" dirty="0" smtClean="0"/>
              <a:t> </a:t>
            </a:r>
            <a:r>
              <a:rPr lang="fr-FR" dirty="0" err="1" smtClean="0"/>
              <a:t>others</a:t>
            </a:r>
            <a:r>
              <a:rPr lang="fr-FR" dirty="0" smtClean="0"/>
              <a:t> : the one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oldpeak</a:t>
            </a:r>
            <a:r>
              <a:rPr lang="fr-FR" dirty="0" smtClean="0"/>
              <a:t> and </a:t>
            </a:r>
            <a:r>
              <a:rPr lang="fr-FR" dirty="0" err="1" smtClean="0"/>
              <a:t>slope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This </a:t>
            </a:r>
            <a:r>
              <a:rPr lang="fr-FR" dirty="0" err="1" smtClean="0"/>
              <a:t>makes</a:t>
            </a:r>
            <a:r>
              <a:rPr lang="fr-FR" dirty="0" smtClean="0"/>
              <a:t> </a:t>
            </a:r>
            <a:r>
              <a:rPr lang="fr-FR" dirty="0" err="1" smtClean="0"/>
              <a:t>sense</a:t>
            </a:r>
            <a:r>
              <a:rPr lang="fr-FR" dirty="0" smtClean="0"/>
              <a:t> </a:t>
            </a:r>
            <a:r>
              <a:rPr lang="fr-FR" dirty="0" err="1" smtClean="0"/>
              <a:t>since</a:t>
            </a:r>
            <a:r>
              <a:rPr lang="fr-FR" dirty="0" smtClean="0"/>
              <a:t> </a:t>
            </a:r>
            <a:r>
              <a:rPr lang="fr-FR" dirty="0" err="1" smtClean="0"/>
              <a:t>oldpeak</a:t>
            </a:r>
            <a:r>
              <a:rPr lang="fr-FR" dirty="0" smtClean="0"/>
              <a:t> </a:t>
            </a:r>
            <a:r>
              <a:rPr lang="fr-FR" dirty="0" err="1" smtClean="0"/>
              <a:t>represents</a:t>
            </a:r>
            <a:r>
              <a:rPr lang="fr-FR" dirty="0" smtClean="0"/>
              <a:t> </a:t>
            </a:r>
            <a:r>
              <a:rPr lang="en-US" dirty="0"/>
              <a:t>the ST depression induced by exercise relative to rest </a:t>
            </a:r>
            <a:r>
              <a:rPr lang="en-US" dirty="0" smtClean="0"/>
              <a:t>and </a:t>
            </a:r>
            <a:r>
              <a:rPr lang="en-US" dirty="0"/>
              <a:t>the slope </a:t>
            </a:r>
            <a:r>
              <a:rPr lang="en-US" dirty="0" smtClean="0"/>
              <a:t>represents the slope of the </a:t>
            </a:r>
            <a:r>
              <a:rPr lang="en-US" dirty="0"/>
              <a:t>peak exercise ST </a:t>
            </a:r>
            <a:r>
              <a:rPr lang="en-US" dirty="0" smtClean="0"/>
              <a:t>segment</a:t>
            </a:r>
          </a:p>
          <a:p>
            <a:endParaRPr lang="en-US" dirty="0"/>
          </a:p>
          <a:p>
            <a:r>
              <a:rPr lang="en-US" dirty="0" smtClean="0"/>
              <a:t>Both of them are connected hence the correlation.</a:t>
            </a:r>
          </a:p>
          <a:p>
            <a:endParaRPr lang="en-US" dirty="0"/>
          </a:p>
          <a:p>
            <a:r>
              <a:rPr lang="en-US" dirty="0" smtClean="0"/>
              <a:t>Other variables have a non-existent or low correlation.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74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9627" y="373751"/>
            <a:ext cx="10515600" cy="1325563"/>
          </a:xfrm>
        </p:spPr>
        <p:txBody>
          <a:bodyPr/>
          <a:lstStyle/>
          <a:p>
            <a:r>
              <a:rPr lang="fr-FR" dirty="0" err="1" smtClean="0"/>
              <a:t>Preprocessing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08958" y="1699314"/>
            <a:ext cx="1125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Encoding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  <a:p>
            <a:r>
              <a:rPr lang="fr-FR" dirty="0" smtClean="0"/>
              <a:t>There </a:t>
            </a:r>
            <a:r>
              <a:rPr lang="fr-FR" dirty="0" err="1" smtClean="0"/>
              <a:t>were</a:t>
            </a:r>
            <a:r>
              <a:rPr lang="fr-FR" dirty="0" smtClean="0"/>
              <a:t>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categorical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dirty="0" smtClean="0"/>
              <a:t> in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dataset</a:t>
            </a:r>
            <a:r>
              <a:rPr lang="fr-FR" dirty="0"/>
              <a:t> </a:t>
            </a:r>
            <a:r>
              <a:rPr lang="fr-FR" dirty="0" err="1" smtClean="0"/>
              <a:t>such</a:t>
            </a:r>
            <a:r>
              <a:rPr lang="fr-FR" dirty="0" smtClean="0"/>
              <a:t> as the </a:t>
            </a:r>
            <a:r>
              <a:rPr lang="fr-FR" dirty="0" err="1" smtClean="0"/>
              <a:t>chest</a:t>
            </a:r>
            <a:r>
              <a:rPr lang="fr-FR" dirty="0" smtClean="0"/>
              <a:t> pain (</a:t>
            </a:r>
            <a:r>
              <a:rPr lang="fr-FR" dirty="0" err="1" smtClean="0"/>
              <a:t>cp</a:t>
            </a:r>
            <a:r>
              <a:rPr lang="fr-FR" dirty="0" smtClean="0"/>
              <a:t>), the </a:t>
            </a:r>
            <a:r>
              <a:rPr lang="fr-FR" dirty="0" err="1" smtClean="0"/>
              <a:t>slope,etc</a:t>
            </a:r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/>
              <a:t>S</a:t>
            </a:r>
            <a:r>
              <a:rPr lang="fr-FR" dirty="0" smtClean="0"/>
              <a:t>o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the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get_dumnies</a:t>
            </a:r>
            <a:r>
              <a:rPr lang="fr-FR" dirty="0" smtClean="0"/>
              <a:t> to encode </a:t>
            </a:r>
            <a:r>
              <a:rPr lang="fr-FR" dirty="0" err="1" smtClean="0"/>
              <a:t>them</a:t>
            </a:r>
            <a:r>
              <a:rPr lang="fr-FR" dirty="0" smtClean="0"/>
              <a:t> 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302" y="2938687"/>
            <a:ext cx="7334250" cy="8477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05" y="5025785"/>
            <a:ext cx="11477625" cy="895350"/>
          </a:xfrm>
          <a:prstGeom prst="rect">
            <a:avLst/>
          </a:prstGeom>
        </p:spPr>
      </p:pic>
      <p:sp>
        <p:nvSpPr>
          <p:cNvPr id="7" name="Flèche vers le bas 6"/>
          <p:cNvSpPr/>
          <p:nvPr/>
        </p:nvSpPr>
        <p:spPr>
          <a:xfrm>
            <a:off x="5256362" y="3970464"/>
            <a:ext cx="782129" cy="8712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99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65825" y="828046"/>
            <a:ext cx="1125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Scaling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  <a:p>
            <a:r>
              <a:rPr lang="en-US" dirty="0" smtClean="0"/>
              <a:t>Then, we normalized </a:t>
            </a:r>
            <a:r>
              <a:rPr lang="en-US" dirty="0"/>
              <a:t>our features so that each variable, which may be measured on a different scale, contribute equally to our model.</a:t>
            </a:r>
            <a:r>
              <a:rPr lang="fr-FR" dirty="0" smtClean="0"/>
              <a:t> To do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the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MinMax</a:t>
            </a:r>
            <a:r>
              <a:rPr lang="fr-FR" dirty="0" smtClean="0"/>
              <a:t> to </a:t>
            </a:r>
            <a:r>
              <a:rPr lang="fr-FR" dirty="0" err="1" smtClean="0"/>
              <a:t>scale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/>
              <a:t>.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3074" name="Picture 2" descr="Data scaling - Python Machine Learning Cookbook - Second Edi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377" y="1964541"/>
            <a:ext cx="5874971" cy="139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31" y="4042659"/>
            <a:ext cx="11601450" cy="90487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34838" y="3673327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data </a:t>
            </a:r>
            <a:r>
              <a:rPr lang="fr-FR" dirty="0" err="1" smtClean="0"/>
              <a:t>scaled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55120" y="5316866"/>
            <a:ext cx="11257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Splitting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  <a:p>
            <a:r>
              <a:rPr lang="en-US" dirty="0" smtClean="0"/>
              <a:t>Finally, we </a:t>
            </a:r>
            <a:r>
              <a:rPr lang="fr-FR" dirty="0" err="1" smtClean="0"/>
              <a:t>splitted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dataset</a:t>
            </a:r>
            <a:r>
              <a:rPr lang="fr-FR" dirty="0" smtClean="0"/>
              <a:t> by </a:t>
            </a:r>
            <a:r>
              <a:rPr lang="fr-FR" dirty="0" err="1" smtClean="0"/>
              <a:t>alloting</a:t>
            </a:r>
            <a:r>
              <a:rPr lang="fr-FR" dirty="0" smtClean="0"/>
              <a:t> 80% for the training set and 20% for the </a:t>
            </a:r>
            <a:r>
              <a:rPr lang="fr-FR" dirty="0" err="1" smtClean="0"/>
              <a:t>testing</a:t>
            </a:r>
            <a:r>
              <a:rPr lang="fr-FR" dirty="0" smtClean="0"/>
              <a:t> set.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277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989" y="194157"/>
            <a:ext cx="2646871" cy="730429"/>
          </a:xfrm>
        </p:spPr>
        <p:txBody>
          <a:bodyPr>
            <a:normAutofit/>
          </a:bodyPr>
          <a:lstStyle/>
          <a:p>
            <a:r>
              <a:rPr lang="fr-FR" sz="3600" dirty="0" err="1" smtClean="0"/>
              <a:t>Modelisation</a:t>
            </a:r>
            <a:endParaRPr lang="fr-FR" sz="3600" dirty="0"/>
          </a:p>
        </p:txBody>
      </p:sp>
      <p:sp>
        <p:nvSpPr>
          <p:cNvPr id="4" name="ZoneTexte 3"/>
          <p:cNvSpPr txBox="1"/>
          <p:nvPr/>
        </p:nvSpPr>
        <p:spPr>
          <a:xfrm>
            <a:off x="311989" y="924586"/>
            <a:ext cx="10387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Since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classification </a:t>
            </a:r>
            <a:r>
              <a:rPr lang="fr-FR" dirty="0" err="1" smtClean="0"/>
              <a:t>problem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trained</a:t>
            </a:r>
            <a:r>
              <a:rPr lang="fr-FR" dirty="0" smtClean="0"/>
              <a:t> </a:t>
            </a:r>
            <a:r>
              <a:rPr lang="fr-FR" dirty="0" err="1" smtClean="0"/>
              <a:t>many</a:t>
            </a:r>
            <a:r>
              <a:rPr lang="fr-FR" dirty="0" smtClean="0"/>
              <a:t> classification </a:t>
            </a:r>
            <a:r>
              <a:rPr lang="fr-FR" dirty="0" err="1" smtClean="0"/>
              <a:t>algorithms</a:t>
            </a:r>
            <a:r>
              <a:rPr lang="fr-FR" dirty="0" smtClean="0"/>
              <a:t>. </a:t>
            </a:r>
            <a:r>
              <a:rPr lang="fr-FR" dirty="0" err="1" smtClean="0"/>
              <a:t>Here</a:t>
            </a:r>
            <a:r>
              <a:rPr lang="fr-FR" dirty="0" smtClean="0"/>
              <a:t> are the scores </a:t>
            </a:r>
            <a:r>
              <a:rPr lang="fr-FR" dirty="0" err="1" smtClean="0"/>
              <a:t>obtained</a:t>
            </a:r>
            <a:r>
              <a:rPr lang="fr-FR" dirty="0" smtClean="0"/>
              <a:t> :</a:t>
            </a:r>
          </a:p>
          <a:p>
            <a:r>
              <a:rPr lang="fr-FR" dirty="0" smtClean="0"/>
              <a:t>The best performance </a:t>
            </a:r>
            <a:r>
              <a:rPr lang="fr-FR" dirty="0" err="1" smtClean="0"/>
              <a:t>was</a:t>
            </a:r>
            <a:r>
              <a:rPr lang="fr-FR" dirty="0" smtClean="0"/>
              <a:t> </a:t>
            </a:r>
            <a:r>
              <a:rPr lang="fr-FR" dirty="0" err="1" smtClean="0"/>
              <a:t>obtained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SVM and </a:t>
            </a:r>
            <a:r>
              <a:rPr lang="fr-FR" dirty="0" err="1" smtClean="0"/>
              <a:t>Logistic</a:t>
            </a:r>
            <a:r>
              <a:rPr lang="fr-FR" dirty="0" smtClean="0"/>
              <a:t> </a:t>
            </a:r>
            <a:r>
              <a:rPr lang="fr-FR" dirty="0" err="1" smtClean="0"/>
              <a:t>Regression</a:t>
            </a:r>
            <a:r>
              <a:rPr lang="fr-FR" dirty="0" smtClean="0"/>
              <a:t>.</a:t>
            </a:r>
            <a:endParaRPr lang="fr-FR" dirty="0"/>
          </a:p>
        </p:txBody>
      </p:sp>
      <p:graphicFrame>
        <p:nvGraphicFramePr>
          <p:cNvPr id="18" name="Graphique 17"/>
          <p:cNvGraphicFramePr/>
          <p:nvPr>
            <p:extLst>
              <p:ext uri="{D42A27DB-BD31-4B8C-83A1-F6EECF244321}">
                <p14:modId xmlns:p14="http://schemas.microsoft.com/office/powerpoint/2010/main" val="6913268"/>
              </p:ext>
            </p:extLst>
          </p:nvPr>
        </p:nvGraphicFramePr>
        <p:xfrm>
          <a:off x="1569768" y="146644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766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TM04033923[[fn=Profondeur]]</Template>
  <TotalTime>308</TotalTime>
  <Words>676</Words>
  <Application>Microsoft Office PowerPoint</Application>
  <PresentationFormat>Grand écran</PresentationFormat>
  <Paragraphs>73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Thème Office</vt:lpstr>
      <vt:lpstr>Projet  Python For Data Analysis</vt:lpstr>
      <vt:lpstr>Présentation PowerPoint</vt:lpstr>
      <vt:lpstr>EDA</vt:lpstr>
      <vt:lpstr>Présentation PowerPoint</vt:lpstr>
      <vt:lpstr>Présentation PowerPoint</vt:lpstr>
      <vt:lpstr>Correlations</vt:lpstr>
      <vt:lpstr>Preprocessing</vt:lpstr>
      <vt:lpstr>Présentation PowerPoint</vt:lpstr>
      <vt:lpstr>Modelisation</vt:lpstr>
      <vt:lpstr>Optimisation</vt:lpstr>
      <vt:lpstr>Confusion Matrix</vt:lpstr>
      <vt:lpstr>Flask API</vt:lpstr>
      <vt:lpstr>Test of the API</vt:lpstr>
      <vt:lpstr>Présentation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 Python For Data Analysis</dc:title>
  <dc:creator>Parth Shah</dc:creator>
  <cp:lastModifiedBy>Parth Shah</cp:lastModifiedBy>
  <cp:revision>23</cp:revision>
  <dcterms:created xsi:type="dcterms:W3CDTF">2020-12-26T09:35:38Z</dcterms:created>
  <dcterms:modified xsi:type="dcterms:W3CDTF">2021-01-09T10:11:25Z</dcterms:modified>
</cp:coreProperties>
</file>