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24"/>
  </p:notesMasterIdLst>
  <p:sldIdLst>
    <p:sldId id="276" r:id="rId3"/>
    <p:sldId id="329" r:id="rId4"/>
    <p:sldId id="390" r:id="rId5"/>
    <p:sldId id="398" r:id="rId6"/>
    <p:sldId id="392" r:id="rId7"/>
    <p:sldId id="399" r:id="rId8"/>
    <p:sldId id="412" r:id="rId9"/>
    <p:sldId id="391" r:id="rId10"/>
    <p:sldId id="393" r:id="rId11"/>
    <p:sldId id="403" r:id="rId12"/>
    <p:sldId id="395" r:id="rId13"/>
    <p:sldId id="396" r:id="rId14"/>
    <p:sldId id="397" r:id="rId15"/>
    <p:sldId id="405" r:id="rId16"/>
    <p:sldId id="401" r:id="rId17"/>
    <p:sldId id="404" r:id="rId18"/>
    <p:sldId id="408" r:id="rId19"/>
    <p:sldId id="411" r:id="rId20"/>
    <p:sldId id="410" r:id="rId21"/>
    <p:sldId id="394" r:id="rId22"/>
    <p:sldId id="40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6" autoAdjust="0"/>
    <p:restoredTop sz="91066"/>
  </p:normalViewPr>
  <p:slideViewPr>
    <p:cSldViewPr snapToGrid="0" snapToObjects="1" showGuides="1">
      <p:cViewPr varScale="1">
        <p:scale>
          <a:sx n="78" d="100"/>
          <a:sy n="78" d="100"/>
        </p:scale>
        <p:origin x="1049" y="41"/>
      </p:cViewPr>
      <p:guideLst>
        <p:guide orient="horz" pos="2488"/>
        <p:guide pos="478"/>
      </p:guideLst>
    </p:cSldViewPr>
  </p:slideViewPr>
  <p:outlineViewPr>
    <p:cViewPr>
      <p:scale>
        <a:sx n="33" d="100"/>
        <a:sy n="33" d="100"/>
      </p:scale>
      <p:origin x="0" y="-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22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69A4-43A8-4442-8088-0B845332DB3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985C-6B1E-BE4B-8B6E-1AD097E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Science Methods for Clean Energy Research </a:t>
            </a:r>
          </a:p>
        </p:txBody>
      </p:sp>
    </p:spTree>
    <p:extLst>
      <p:ext uri="{BB962C8B-B14F-4D97-AF65-F5344CB8AC3E}">
        <p14:creationId xmlns:p14="http://schemas.microsoft.com/office/powerpoint/2010/main" val="38632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Big picture concepts in building a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Trees are easy to explain to non-experts</a:t>
            </a:r>
          </a:p>
          <a:p>
            <a:r>
              <a:rPr lang="en-US" dirty="0"/>
              <a:t>Trees can be displayed graphically (if small)</a:t>
            </a:r>
          </a:p>
          <a:p>
            <a:r>
              <a:rPr lang="en-US" dirty="0"/>
              <a:t>Trees are highly sensitive to training data</a:t>
            </a:r>
          </a:p>
          <a:p>
            <a:r>
              <a:rPr lang="en-US" dirty="0"/>
              <a:t>Deep trees are very likely to over fit</a:t>
            </a:r>
          </a:p>
        </p:txBody>
      </p:sp>
    </p:spTree>
    <p:extLst>
      <p:ext uri="{BB962C8B-B14F-4D97-AF65-F5344CB8AC3E}">
        <p14:creationId xmlns:p14="http://schemas.microsoft.com/office/powerpoint/2010/main" val="54692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better trees with ensembles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Big picture ensemble concepts</a:t>
            </a:r>
          </a:p>
          <a:p>
            <a:r>
              <a:rPr lang="en-US" dirty="0"/>
              <a:t>Three common ensemble methods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Boosting </a:t>
            </a:r>
          </a:p>
        </p:txBody>
      </p:sp>
    </p:spTree>
    <p:extLst>
      <p:ext uri="{BB962C8B-B14F-4D97-AF65-F5344CB8AC3E}">
        <p14:creationId xmlns:p14="http://schemas.microsoft.com/office/powerpoint/2010/main" val="85456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Ensemble methods (general)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4693258"/>
          </a:xfrm>
        </p:spPr>
        <p:txBody>
          <a:bodyPr/>
          <a:lstStyle/>
          <a:p>
            <a:r>
              <a:rPr lang="en-US" sz="2000" dirty="0"/>
              <a:t>The error of a DT is highly dependent on the training set used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b="0" dirty="0"/>
              <a:t>sometimes much more than in regression </a:t>
            </a:r>
          </a:p>
          <a:p>
            <a:r>
              <a:rPr lang="en-US" sz="2000" dirty="0"/>
              <a:t>One way to avoid this is to use so-called </a:t>
            </a:r>
            <a:r>
              <a:rPr lang="en-US" sz="2000" b="0" dirty="0"/>
              <a:t>ensemble methods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Conceptually very similar to resampling (bootstrap and cross-validation) </a:t>
            </a:r>
          </a:p>
          <a:p>
            <a:pPr lvl="2"/>
            <a:r>
              <a:rPr lang="en-US" sz="1600" dirty="0"/>
              <a:t>Recall main purpose of resampling: </a:t>
            </a:r>
            <a:r>
              <a:rPr lang="en-US" sz="1600" b="0" dirty="0"/>
              <a:t>error estimation </a:t>
            </a:r>
            <a:endParaRPr lang="en-US" sz="1600" dirty="0"/>
          </a:p>
          <a:p>
            <a:pPr lvl="1"/>
            <a:r>
              <a:rPr lang="en-US" sz="1800" dirty="0"/>
              <a:t>In contrast, we go beyond error estimation to use ensemble methods for </a:t>
            </a:r>
            <a:r>
              <a:rPr lang="en-US" sz="1800" b="0" dirty="0"/>
              <a:t>improved model training </a:t>
            </a:r>
          </a:p>
          <a:p>
            <a:r>
              <a:rPr lang="en-US" sz="2000" dirty="0"/>
              <a:t>Important: these methods get introduced in ISL in the context of DTs but can also be applied to other ML techniques </a:t>
            </a:r>
          </a:p>
        </p:txBody>
      </p:sp>
    </p:spTree>
    <p:extLst>
      <p:ext uri="{BB962C8B-B14F-4D97-AF65-F5344CB8AC3E}">
        <p14:creationId xmlns:p14="http://schemas.microsoft.com/office/powerpoint/2010/main" val="96387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469" y="3070157"/>
            <a:ext cx="4064000" cy="13208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of ensemble methods to decision trees: Bagging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The bagging concept builds on bootstrap methods</a:t>
            </a:r>
          </a:p>
          <a:p>
            <a:r>
              <a:rPr lang="en-US" sz="2000" dirty="0"/>
              <a:t>Bagging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Build a model based on </a:t>
            </a:r>
            <a:r>
              <a:rPr lang="en-US" sz="1800" i="1" dirty="0">
                <a:latin typeface="times new roman" charset="0"/>
              </a:rPr>
              <a:t>B</a:t>
            </a:r>
            <a:r>
              <a:rPr lang="en-US" sz="1800" dirty="0"/>
              <a:t> individual bootstrap data sets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Make predictions </a:t>
            </a:r>
            <a:r>
              <a:rPr lang="en-US" sz="1800" i="1" dirty="0">
                <a:latin typeface="times new roman" charset="0"/>
              </a:rPr>
              <a:t>f(x)</a:t>
            </a:r>
            <a:r>
              <a:rPr lang="en-US" sz="1800" dirty="0"/>
              <a:t> for each model and average the predicted response 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pPr marL="514350" indent="-457200"/>
            <a:endParaRPr lang="en-US" sz="2000" dirty="0"/>
          </a:p>
          <a:p>
            <a:pPr marL="514350" indent="-457200"/>
            <a:r>
              <a:rPr lang="en-US" sz="2000" dirty="0"/>
              <a:t>When applying bagging to the creation of DTs, you should grow trees with </a:t>
            </a:r>
            <a:r>
              <a:rPr lang="en-US" sz="2000" b="0" dirty="0"/>
              <a:t>high bias</a:t>
            </a:r>
            <a:r>
              <a:rPr lang="en-US" sz="2000" dirty="0"/>
              <a:t> (deep trees) as the bagging will reduce </a:t>
            </a:r>
            <a:r>
              <a:rPr lang="en-US" sz="2000" b="0" dirty="0"/>
              <a:t>variance </a:t>
            </a:r>
          </a:p>
          <a:p>
            <a:pPr marL="514350" indent="-457200"/>
            <a:r>
              <a:rPr lang="en-US" sz="2000" dirty="0"/>
              <a:t>Bagging classifier trees use “</a:t>
            </a:r>
            <a:r>
              <a:rPr lang="en-US" sz="2000" b="0" dirty="0"/>
              <a:t>majority vote</a:t>
            </a:r>
            <a:r>
              <a:rPr lang="en-US" sz="2000" dirty="0"/>
              <a:t>” (most common occurring response) </a:t>
            </a:r>
          </a:p>
        </p:txBody>
      </p:sp>
    </p:spTree>
    <p:extLst>
      <p:ext uri="{BB962C8B-B14F-4D97-AF65-F5344CB8AC3E}">
        <p14:creationId xmlns:p14="http://schemas.microsoft.com/office/powerpoint/2010/main" val="167988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B5728B-25BB-45FC-990B-284A90A17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of ensemble methods to decision trees: Bagging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D29BD7-F30D-4203-957D-C89BDE91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8715"/>
            <a:ext cx="7196537" cy="405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9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of ensemble methods to decision trees: 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Bagging methods work well, but the bootstrap sets can still be </a:t>
            </a:r>
            <a:r>
              <a:rPr lang="en-US" b="0" dirty="0"/>
              <a:t>highly correlated</a:t>
            </a:r>
            <a:r>
              <a:rPr lang="en-US" dirty="0"/>
              <a:t>, leading to increased training set error</a:t>
            </a:r>
          </a:p>
          <a:p>
            <a:pPr lvl="1"/>
            <a:r>
              <a:rPr lang="en-US" dirty="0"/>
              <a:t>Predictors with a lot of information gain will be at the top of most bagged trees, making them less independent</a:t>
            </a:r>
          </a:p>
          <a:p>
            <a:r>
              <a:rPr lang="en-US" dirty="0"/>
              <a:t>To reduce correlation, the random forest method uses a </a:t>
            </a:r>
            <a:r>
              <a:rPr lang="en-US" b="0" dirty="0"/>
              <a:t>random subset of predictors</a:t>
            </a:r>
            <a:r>
              <a:rPr lang="en-US" dirty="0"/>
              <a:t> at each split (node) in the tree </a:t>
            </a:r>
          </a:p>
          <a:p>
            <a:pPr lvl="1"/>
            <a:r>
              <a:rPr lang="en-US" dirty="0"/>
              <a:t>Heuristic is that </a:t>
            </a:r>
            <a:r>
              <a:rPr lang="en-US" i="1" dirty="0">
                <a:latin typeface="times new roman" charset="0"/>
              </a:rPr>
              <a:t>m ~ √p </a:t>
            </a:r>
            <a:r>
              <a:rPr lang="en-US" dirty="0"/>
              <a:t>predictors are randomly chosen at each split, other predictors are ignored</a:t>
            </a:r>
          </a:p>
          <a:p>
            <a:pPr lvl="1"/>
            <a:r>
              <a:rPr lang="en-US" dirty="0"/>
              <a:t>The random DT is combined with bagging to create </a:t>
            </a:r>
            <a:r>
              <a:rPr lang="en-US" b="0" dirty="0"/>
              <a:t>a 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6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E913DD-2480-44FE-9509-46B946312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of ensemble methods to decision trees: </a:t>
            </a:r>
            <a:r>
              <a:rPr lang="en-US" altLang="zh-CN" dirty="0"/>
              <a:t>Boosting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4624-8899-4565-AB8D-C64A33E1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Boosting builds trees </a:t>
            </a:r>
            <a:r>
              <a:rPr lang="en-US" i="1" dirty="0"/>
              <a:t>sequentially</a:t>
            </a:r>
            <a:r>
              <a:rPr lang="en-US" dirty="0"/>
              <a:t>. </a:t>
            </a:r>
          </a:p>
          <a:p>
            <a:r>
              <a:rPr lang="en-US" dirty="0"/>
              <a:t>Unlike fitting a single large decision tree, which amounts to fitting the data hard and potentially overfitting, the boosting approach learns slowly. </a:t>
            </a:r>
          </a:p>
          <a:p>
            <a:r>
              <a:rPr lang="en-US" dirty="0"/>
              <a:t>Given the current model, we fit a decision tree to the residuals r (not y) from the model.</a:t>
            </a:r>
          </a:p>
          <a:p>
            <a:r>
              <a:rPr lang="en-US" dirty="0"/>
              <a:t>Each tree is small (one split often works).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0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709EDC-E303-407A-A250-8D45FEF57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of ensemble methods to decision trees: </a:t>
            </a:r>
            <a:r>
              <a:rPr lang="en-US" altLang="zh-CN" dirty="0"/>
              <a:t>Boosting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5B8E7D-3BFC-4BCC-B076-0B5228BB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7519"/>
            <a:ext cx="7992275" cy="44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B225EA-7D31-4721-9B2D-2E0E14CE37B0}"/>
              </a:ext>
            </a:extLst>
          </p:cNvPr>
          <p:cNvSpPr/>
          <p:nvPr/>
        </p:nvSpPr>
        <p:spPr>
          <a:xfrm>
            <a:off x="6421091" y="1100164"/>
            <a:ext cx="23808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Tunable parameters:</a:t>
            </a:r>
          </a:p>
          <a:p>
            <a:r>
              <a:rPr lang="en-US" b="1" dirty="0"/>
              <a:t>1. Number of Splits (~1 is common)</a:t>
            </a:r>
          </a:p>
          <a:p>
            <a:r>
              <a:rPr lang="en-US" b="1" dirty="0"/>
              <a:t>2. “Shrinkage” parameter (0.001 - 0.01 is common)</a:t>
            </a:r>
          </a:p>
          <a:p>
            <a:r>
              <a:rPr lang="en-US" b="1" dirty="0"/>
              <a:t>3. Number of trees (100-1000 is common)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07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class Python project: Teams of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1539015"/>
            <a:ext cx="4141295" cy="4932432"/>
          </a:xfrm>
        </p:spPr>
        <p:txBody>
          <a:bodyPr/>
          <a:lstStyle/>
          <a:p>
            <a:r>
              <a:rPr lang="en-US" sz="1600" dirty="0"/>
              <a:t>You should use the UCI data set and look to predict the Y1 (heating load) response vs all 8 predictors (X1-X8) </a:t>
            </a:r>
          </a:p>
          <a:p>
            <a:pPr lvl="1"/>
            <a:r>
              <a:rPr lang="en-US" sz="1400" dirty="0"/>
              <a:t>Break the data into 80% (training), 20% (testing) </a:t>
            </a:r>
          </a:p>
          <a:p>
            <a:r>
              <a:rPr lang="en-US" sz="1600" dirty="0"/>
              <a:t>Use a Python package that can perform decision tree regression </a:t>
            </a:r>
          </a:p>
          <a:p>
            <a:r>
              <a:rPr lang="en-US" sz="1600" dirty="0"/>
              <a:t>Make a plot of testing/training error vs. max tree depth (</a:t>
            </a:r>
            <a:r>
              <a:rPr lang="en-US" sz="1600" b="0" dirty="0"/>
              <a:t>discuss what you expect the graph to look like</a:t>
            </a:r>
            <a:r>
              <a:rPr lang="en-US" sz="1600" dirty="0"/>
              <a:t> </a:t>
            </a:r>
            <a:r>
              <a:rPr lang="en-US" sz="1600" b="0" dirty="0"/>
              <a:t>first!</a:t>
            </a:r>
            <a:r>
              <a:rPr lang="en-US" sz="1600" dirty="0"/>
              <a:t> </a:t>
            </a:r>
            <a:r>
              <a:rPr lang="en-US" sz="1600" b="0" dirty="0"/>
              <a:t>Really.  Draw a sketch!</a:t>
            </a:r>
            <a:r>
              <a:rPr lang="en-US" sz="1600" dirty="0"/>
              <a:t>) 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715124" y="1355825"/>
            <a:ext cx="4141295" cy="49324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If you finish early:</a:t>
            </a:r>
          </a:p>
          <a:p>
            <a:pPr lvl="1"/>
            <a:r>
              <a:rPr lang="en-US" sz="1400" dirty="0"/>
              <a:t>Use bagging or boosting to improve tree prediction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200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CE5D2-6385-44A4-888B-BDD5CB29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3085"/>
            <a:ext cx="9144000" cy="33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4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 tree methods</a:t>
            </a:r>
          </a:p>
          <a:p>
            <a:pPr lvl="1"/>
            <a:r>
              <a:rPr lang="en-US" dirty="0"/>
              <a:t>Definition and properties</a:t>
            </a:r>
          </a:p>
          <a:p>
            <a:pPr lvl="1"/>
            <a:r>
              <a:rPr lang="en-US" dirty="0"/>
              <a:t>Regression trees</a:t>
            </a:r>
          </a:p>
          <a:p>
            <a:pPr lvl="1"/>
            <a:r>
              <a:rPr lang="en-US" dirty="0"/>
              <a:t>Classifier trees </a:t>
            </a:r>
          </a:p>
          <a:p>
            <a:r>
              <a:rPr lang="en-US" dirty="0"/>
              <a:t>Methods to improve decision trees </a:t>
            </a:r>
          </a:p>
          <a:p>
            <a:pPr lvl="1"/>
            <a:r>
              <a:rPr lang="en-US" dirty="0"/>
              <a:t>Bagging, random forests, boosting</a:t>
            </a:r>
          </a:p>
          <a:p>
            <a:r>
              <a:rPr lang="en-US" dirty="0"/>
              <a:t>Python project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180807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class Python project: Teams of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1539015"/>
            <a:ext cx="4141295" cy="4932432"/>
          </a:xfrm>
        </p:spPr>
        <p:txBody>
          <a:bodyPr/>
          <a:lstStyle/>
          <a:p>
            <a:r>
              <a:rPr lang="en-US" sz="1600" dirty="0"/>
              <a:t>You should use the UCI data set and look to predict the Y1 (heating load) response vs all 8 predictors (X1-X8) </a:t>
            </a:r>
          </a:p>
          <a:p>
            <a:pPr lvl="1"/>
            <a:r>
              <a:rPr lang="en-US" sz="1400" dirty="0"/>
              <a:t>Break the data into 80% (training), 20% (testing) </a:t>
            </a:r>
          </a:p>
          <a:p>
            <a:r>
              <a:rPr lang="en-US" sz="1600" dirty="0"/>
              <a:t>Use a Python package that can perform decision tree regression </a:t>
            </a:r>
          </a:p>
          <a:p>
            <a:r>
              <a:rPr lang="en-US" sz="1600" dirty="0"/>
              <a:t>Make a plot of testing/training error vs. max tree depth (</a:t>
            </a:r>
            <a:r>
              <a:rPr lang="en-US" sz="1600" b="0" dirty="0"/>
              <a:t>discuss what you expect the graph to look like</a:t>
            </a:r>
            <a:r>
              <a:rPr lang="en-US" sz="1600" dirty="0"/>
              <a:t> </a:t>
            </a:r>
            <a:r>
              <a:rPr lang="en-US" sz="1600" b="0" dirty="0"/>
              <a:t>first!</a:t>
            </a:r>
            <a:r>
              <a:rPr lang="en-US" sz="1600" dirty="0"/>
              <a:t> </a:t>
            </a:r>
            <a:r>
              <a:rPr lang="en-US" sz="1600" b="0" dirty="0"/>
              <a:t>Really.  Draw a sketch!</a:t>
            </a:r>
            <a:r>
              <a:rPr lang="en-US" sz="1600" dirty="0"/>
              <a:t>) </a:t>
            </a:r>
          </a:p>
          <a:p>
            <a:pPr lvl="1"/>
            <a:r>
              <a:rPr lang="en-US" sz="1400" dirty="0"/>
              <a:t>Don’t worry about differentiating validation vs test set data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715124" y="1355825"/>
            <a:ext cx="4141295" cy="49324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If you finish early:</a:t>
            </a:r>
          </a:p>
          <a:p>
            <a:pPr lvl="1"/>
            <a:r>
              <a:rPr lang="en-US" sz="1400" dirty="0"/>
              <a:t>Study the properties of your tree at the depth you decided on </a:t>
            </a:r>
          </a:p>
          <a:p>
            <a:pPr lvl="2"/>
            <a:r>
              <a:rPr lang="en-US" sz="1200" dirty="0"/>
              <a:t>Visualize it: </a:t>
            </a:r>
            <a:r>
              <a:rPr lang="en-US" sz="1200" b="0" dirty="0"/>
              <a:t>ask me for a code snippet</a:t>
            </a:r>
          </a:p>
          <a:p>
            <a:pPr lvl="1"/>
            <a:r>
              <a:rPr lang="en-US" sz="1400" dirty="0"/>
              <a:t>Study the sensitivity to the training test set size, random seed, etc.</a:t>
            </a:r>
          </a:p>
          <a:p>
            <a:pPr lvl="2"/>
            <a:r>
              <a:rPr lang="en-US" sz="1200" dirty="0">
                <a:solidFill>
                  <a:srgbClr val="FF0000"/>
                </a:solidFill>
              </a:rPr>
              <a:t>Test set sensitivity is very important in DT creation!</a:t>
            </a:r>
            <a:r>
              <a:rPr lang="en-US" sz="1200" dirty="0"/>
              <a:t> </a:t>
            </a:r>
          </a:p>
          <a:p>
            <a:pPr lvl="1"/>
            <a:r>
              <a:rPr lang="en-US" sz="1400" dirty="0"/>
              <a:t>Consider a bootstrap to enable true test MSE estimation</a:t>
            </a:r>
          </a:p>
          <a:p>
            <a:pPr lvl="1"/>
            <a:r>
              <a:rPr lang="en-US" sz="1400" dirty="0"/>
              <a:t>Compare error in DT regression to the best fits obtained from MLR, Ridge and LASSO </a:t>
            </a:r>
          </a:p>
          <a:p>
            <a:pPr lvl="1"/>
            <a:r>
              <a:rPr lang="en-US" sz="1400" dirty="0"/>
              <a:t>Discuss how you would pick a method to use in the future? 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152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Next week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Unsupervised learning methods, including Python </a:t>
            </a:r>
          </a:p>
          <a:p>
            <a:endParaRPr lang="en-US" dirty="0"/>
          </a:p>
          <a:p>
            <a:r>
              <a:rPr lang="en-US" dirty="0"/>
              <a:t>Neural networks </a:t>
            </a:r>
            <a:r>
              <a:rPr lang="en-US" b="0" dirty="0"/>
              <a:t>OR </a:t>
            </a:r>
            <a:r>
              <a:rPr lang="en-US" dirty="0"/>
              <a:t>ML methods for time series data  </a:t>
            </a:r>
          </a:p>
          <a:p>
            <a:pPr lvl="1"/>
            <a:r>
              <a:rPr lang="en-US" u="sng" dirty="0"/>
              <a:t>Which do you prefer? </a:t>
            </a:r>
          </a:p>
          <a:p>
            <a:pPr lvl="1"/>
            <a:endParaRPr lang="en-US" dirty="0"/>
          </a:p>
          <a:p>
            <a:r>
              <a:rPr lang="en-US" dirty="0"/>
              <a:t>Course evaluation and DIRECT update</a:t>
            </a:r>
          </a:p>
          <a:p>
            <a:pPr lvl="1"/>
            <a:r>
              <a:rPr lang="en-US" dirty="0"/>
              <a:t>Data Science Option , course numbers , Capstone projects </a:t>
            </a:r>
          </a:p>
        </p:txBody>
      </p:sp>
    </p:spTree>
    <p:extLst>
      <p:ext uri="{BB962C8B-B14F-4D97-AF65-F5344CB8AC3E}">
        <p14:creationId xmlns:p14="http://schemas.microsoft.com/office/powerpoint/2010/main" val="110558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Decision trees: Example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209" y="1687029"/>
            <a:ext cx="8196210" cy="4015497"/>
          </a:xfrm>
        </p:spPr>
        <p:txBody>
          <a:bodyPr/>
          <a:lstStyle/>
          <a:p>
            <a:r>
              <a:rPr lang="en-US" dirty="0"/>
              <a:t>Example of a decision tree: predicts the Log salary of a baseball player using number of years that he has played in the major leagues and the number of hits that he made in the previous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6F6C9-CC74-413E-ABA5-CA50D967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35" y="3289053"/>
            <a:ext cx="3114982" cy="27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1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9FE76-C6A7-4EFF-9837-4F69B7B7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35" y="1926248"/>
            <a:ext cx="3114982" cy="272561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Decision trees: Nomenclature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662" y="5214599"/>
            <a:ext cx="161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nodes</a:t>
            </a:r>
          </a:p>
          <a:p>
            <a:r>
              <a:rPr lang="en-US" dirty="0"/>
              <a:t>or “</a:t>
            </a:r>
            <a:r>
              <a:rPr lang="en-US" b="1" dirty="0"/>
              <a:t>leaves</a:t>
            </a:r>
            <a:r>
              <a:rPr lang="en-US" dirty="0"/>
              <a:t>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6447" y="3355143"/>
            <a:ext cx="2126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Internal nodes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582" y="5373729"/>
            <a:ext cx="4724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Nodes:</a:t>
            </a:r>
            <a:r>
              <a:rPr lang="en-US" dirty="0"/>
              <a:t> a point where we make a decision (quantitative or qualitative (class) comparisons</a:t>
            </a:r>
          </a:p>
          <a:p>
            <a:r>
              <a:rPr lang="en-US" b="1" dirty="0"/>
              <a:t>Branch: </a:t>
            </a:r>
            <a:r>
              <a:rPr lang="en-US" dirty="0"/>
              <a:t>connections between nodes 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45966" y="3535636"/>
            <a:ext cx="844806" cy="265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0" y="2012750"/>
            <a:ext cx="2126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Branches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849095" y="2381288"/>
            <a:ext cx="273362" cy="7617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54757" y="1485046"/>
            <a:ext cx="852090" cy="457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07310" y="1249109"/>
            <a:ext cx="2126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cutpoint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83752" y="1967370"/>
            <a:ext cx="799416" cy="236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10" y="4017928"/>
            <a:ext cx="4507636" cy="284007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a regression tree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The regression tree is divided into three regions (R1-R3) based on sub-divisions of the feature space</a:t>
            </a:r>
          </a:p>
          <a:p>
            <a:r>
              <a:rPr lang="en-US" sz="2000" dirty="0"/>
              <a:t>The goal is to find the </a:t>
            </a:r>
            <a:r>
              <a:rPr lang="en-US" sz="2000" b="0" dirty="0" err="1"/>
              <a:t>cutpoints</a:t>
            </a:r>
            <a:r>
              <a:rPr lang="en-US" sz="2000" dirty="0"/>
              <a:t> (</a:t>
            </a:r>
            <a:r>
              <a:rPr lang="en-US" sz="2000" b="0" dirty="0"/>
              <a:t>s</a:t>
            </a:r>
            <a:r>
              <a:rPr lang="en-US" sz="2000" dirty="0"/>
              <a:t>) that minimize the RSS</a:t>
            </a:r>
          </a:p>
          <a:p>
            <a:pPr lvl="1"/>
            <a:r>
              <a:rPr lang="en-US" sz="1800" dirty="0"/>
              <a:t>This is done iteratively by first finding the biggest decreases in RSS by appropriately selecting which predictor (</a:t>
            </a:r>
            <a:r>
              <a:rPr lang="en-US" sz="1800" b="0" dirty="0"/>
              <a:t>j</a:t>
            </a:r>
            <a:r>
              <a:rPr lang="en-US" sz="1800" dirty="0"/>
              <a:t>) and </a:t>
            </a:r>
            <a:r>
              <a:rPr lang="en-US" sz="1800" dirty="0" err="1"/>
              <a:t>cutpoint</a:t>
            </a:r>
            <a:r>
              <a:rPr lang="en-US" sz="1800" dirty="0"/>
              <a:t> give the biggest decrease in RSS</a:t>
            </a:r>
            <a:r>
              <a:rPr lang="mr-IN" sz="1800" dirty="0"/>
              <a:t>…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0" y="4049493"/>
            <a:ext cx="4357933" cy="746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05" y="5967173"/>
            <a:ext cx="4289898" cy="478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757" y="4834862"/>
            <a:ext cx="381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 RSS for a single region for predictor j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331" y="5530533"/>
            <a:ext cx="359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 </a:t>
            </a:r>
            <a:r>
              <a:rPr lang="en-US" dirty="0" err="1"/>
              <a:t>Cutpoint</a:t>
            </a:r>
            <a:r>
              <a:rPr lang="en-US" dirty="0"/>
              <a:t> breaks it into two regions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757" y="6467368"/>
            <a:ext cx="333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 The total RSS is minimized (8.3)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57" y="5199039"/>
            <a:ext cx="4581728" cy="31019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B1B08-39D3-4976-BDB9-BC5D9C0EE07C}"/>
              </a:ext>
            </a:extLst>
          </p:cNvPr>
          <p:cNvCxnSpPr/>
          <p:nvPr/>
        </p:nvCxnSpPr>
        <p:spPr>
          <a:xfrm flipV="1">
            <a:off x="2087418" y="4017928"/>
            <a:ext cx="443346" cy="313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2A4FF-7981-472F-BA13-A1AA2FB3CF96}"/>
              </a:ext>
            </a:extLst>
          </p:cNvPr>
          <p:cNvSpPr/>
          <p:nvPr/>
        </p:nvSpPr>
        <p:spPr>
          <a:xfrm>
            <a:off x="2438734" y="3723930"/>
            <a:ext cx="917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63800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Options for tree building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Approach on the last page is known as “</a:t>
            </a:r>
            <a:r>
              <a:rPr lang="en-US" b="0" dirty="0"/>
              <a:t>top down</a:t>
            </a:r>
            <a:r>
              <a:rPr lang="en-US" dirty="0"/>
              <a:t>” or “</a:t>
            </a:r>
            <a:r>
              <a:rPr lang="en-US" b="0" dirty="0"/>
              <a:t>greedy</a:t>
            </a:r>
            <a:r>
              <a:rPr lang="en-US" dirty="0"/>
              <a:t>” </a:t>
            </a:r>
            <a:r>
              <a:rPr lang="en-US" dirty="0">
                <a:sym typeface="Wingdings"/>
              </a:rPr>
              <a:t> goes after the biggest reductions in RSS first (</a:t>
            </a:r>
            <a:r>
              <a:rPr lang="en-US" b="0" dirty="0">
                <a:sym typeface="Wingdings"/>
              </a:rPr>
              <a:t>recursive binary splitting</a:t>
            </a:r>
            <a:r>
              <a:rPr lang="en-US" dirty="0">
                <a:sym typeface="Wingdings"/>
              </a:rPr>
              <a:t>) </a:t>
            </a:r>
          </a:p>
          <a:p>
            <a:pPr lvl="1"/>
            <a:r>
              <a:rPr lang="en-US" dirty="0">
                <a:sym typeface="Wingdings"/>
              </a:rPr>
              <a:t>Does not simulate all possible trees, so possible you are not finding the minimum RSS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2D086-B3CC-4F31-90E9-2F60ECA0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3744472"/>
            <a:ext cx="5872163" cy="24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8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Options for tree building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Approach on the last page is known as “</a:t>
            </a:r>
            <a:r>
              <a:rPr lang="en-US" b="0" dirty="0"/>
              <a:t>top down</a:t>
            </a:r>
            <a:r>
              <a:rPr lang="en-US" dirty="0"/>
              <a:t>” or “</a:t>
            </a:r>
            <a:r>
              <a:rPr lang="en-US" b="0" dirty="0"/>
              <a:t>greedy</a:t>
            </a:r>
            <a:r>
              <a:rPr lang="en-US" dirty="0"/>
              <a:t>” </a:t>
            </a:r>
            <a:r>
              <a:rPr lang="en-US" dirty="0">
                <a:sym typeface="Wingdings"/>
              </a:rPr>
              <a:t> goes after the biggest reductions in RSS first (</a:t>
            </a:r>
            <a:r>
              <a:rPr lang="en-US" b="0" dirty="0">
                <a:sym typeface="Wingdings"/>
              </a:rPr>
              <a:t>recursive binary splitting</a:t>
            </a:r>
            <a:r>
              <a:rPr lang="en-US" dirty="0">
                <a:sym typeface="Wingdings"/>
              </a:rPr>
              <a:t>) </a:t>
            </a:r>
          </a:p>
          <a:p>
            <a:pPr lvl="1"/>
            <a:r>
              <a:rPr lang="en-US" dirty="0">
                <a:sym typeface="Wingdings"/>
              </a:rPr>
              <a:t>Does not simulate all possible trees, so possible you are not finding the minimum RSS</a:t>
            </a:r>
          </a:p>
          <a:p>
            <a:pPr lvl="1"/>
            <a:r>
              <a:rPr lang="en-US" dirty="0">
                <a:sym typeface="Wingdings"/>
              </a:rPr>
              <a:t>Also possible that trees designed in this approach can lead to overfitting (</a:t>
            </a:r>
            <a:r>
              <a:rPr lang="en-US" b="0" dirty="0">
                <a:sym typeface="Wingdings"/>
              </a:rPr>
              <a:t>too much bias</a:t>
            </a:r>
            <a:r>
              <a:rPr lang="en-US" dirty="0">
                <a:sym typeface="Wingdings"/>
              </a:rPr>
              <a:t>)</a:t>
            </a:r>
          </a:p>
          <a:p>
            <a:pPr lvl="2"/>
            <a:r>
              <a:rPr lang="en-US" dirty="0">
                <a:sym typeface="Wingdings"/>
              </a:rPr>
              <a:t>The procedure of “tree pruning” can address this (not natively supported in </a:t>
            </a:r>
            <a:r>
              <a:rPr lang="en-US" dirty="0" err="1">
                <a:sym typeface="Wingdings"/>
              </a:rPr>
              <a:t>sklearn</a:t>
            </a:r>
            <a:r>
              <a:rPr lang="en-US" dirty="0">
                <a:sym typeface="Wingdings"/>
              </a:rPr>
              <a:t>) -&gt; add number of terminal nodes to the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66834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Regression trees vs Classification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Concepts are similar </a:t>
            </a:r>
          </a:p>
          <a:p>
            <a:r>
              <a:rPr lang="en-US" dirty="0"/>
              <a:t>The DT leaves have your qualitative class assignment, not a quantitative prediction </a:t>
            </a:r>
          </a:p>
          <a:p>
            <a:r>
              <a:rPr lang="en-US" dirty="0"/>
              <a:t>Error metric is based on the classification error rate not RSS , just as in KNN and related methods. (RSS -&gt; Gini index or Entropy)</a:t>
            </a:r>
          </a:p>
          <a:p>
            <a:r>
              <a:rPr lang="en-US" dirty="0"/>
              <a:t>Read ISL 8.1.2 for details </a:t>
            </a:r>
          </a:p>
        </p:txBody>
      </p:sp>
    </p:spTree>
    <p:extLst>
      <p:ext uri="{BB962C8B-B14F-4D97-AF65-F5344CB8AC3E}">
        <p14:creationId xmlns:p14="http://schemas.microsoft.com/office/powerpoint/2010/main" val="149952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58" y="3394818"/>
            <a:ext cx="3695942" cy="346318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Big picture concepts in building a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Decision trees are constructed as an alternative to regression models we have seen </a:t>
            </a:r>
          </a:p>
          <a:p>
            <a:r>
              <a:rPr lang="en-US" dirty="0"/>
              <a:t>Fig 8.7 shows some extreme examples of ”</a:t>
            </a:r>
            <a:r>
              <a:rPr lang="en-US" b="0" dirty="0"/>
              <a:t>regression vs. classification</a:t>
            </a:r>
            <a:r>
              <a:rPr lang="en-US" dirty="0"/>
              <a:t>” and comparisons</a:t>
            </a:r>
          </a:p>
        </p:txBody>
      </p:sp>
    </p:spTree>
    <p:extLst>
      <p:ext uri="{BB962C8B-B14F-4D97-AF65-F5344CB8AC3E}">
        <p14:creationId xmlns:p14="http://schemas.microsoft.com/office/powerpoint/2010/main" val="12712048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25442</TotalTime>
  <Words>1220</Words>
  <Application>Microsoft Office PowerPoint</Application>
  <PresentationFormat>On-screen Show (4:3)</PresentationFormat>
  <Paragraphs>118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Encode Sans Normal Black</vt:lpstr>
      <vt:lpstr>Lucida Grande</vt:lpstr>
      <vt:lpstr>Open Sans</vt:lpstr>
      <vt:lpstr>Open Sans Light</vt:lpstr>
      <vt:lpstr>Uni Sans Regular</vt:lpstr>
      <vt:lpstr>Arial</vt:lpstr>
      <vt:lpstr>Calibri</vt:lpstr>
      <vt:lpstr>times new roman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Ting Cao</cp:lastModifiedBy>
  <cp:revision>475</cp:revision>
  <cp:lastPrinted>2017-02-22T22:41:10Z</cp:lastPrinted>
  <dcterms:created xsi:type="dcterms:W3CDTF">2014-10-14T00:51:43Z</dcterms:created>
  <dcterms:modified xsi:type="dcterms:W3CDTF">2020-02-25T22:37:31Z</dcterms:modified>
</cp:coreProperties>
</file>