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3"/>
  </p:notesMasterIdLst>
  <p:sldIdLst>
    <p:sldId id="276" r:id="rId3"/>
    <p:sldId id="329" r:id="rId4"/>
    <p:sldId id="389" r:id="rId5"/>
    <p:sldId id="386" r:id="rId6"/>
    <p:sldId id="388" r:id="rId7"/>
    <p:sldId id="427" r:id="rId8"/>
    <p:sldId id="401" r:id="rId9"/>
    <p:sldId id="402" r:id="rId10"/>
    <p:sldId id="428" r:id="rId11"/>
    <p:sldId id="403" r:id="rId12"/>
    <p:sldId id="387" r:id="rId13"/>
    <p:sldId id="430" r:id="rId14"/>
    <p:sldId id="429" r:id="rId15"/>
    <p:sldId id="404" r:id="rId16"/>
    <p:sldId id="405" r:id="rId17"/>
    <p:sldId id="406" r:id="rId18"/>
    <p:sldId id="408" r:id="rId19"/>
    <p:sldId id="410" r:id="rId20"/>
    <p:sldId id="417" r:id="rId21"/>
    <p:sldId id="418" r:id="rId22"/>
    <p:sldId id="411" r:id="rId23"/>
    <p:sldId id="419" r:id="rId24"/>
    <p:sldId id="420" r:id="rId25"/>
    <p:sldId id="421" r:id="rId26"/>
    <p:sldId id="422" r:id="rId27"/>
    <p:sldId id="423" r:id="rId28"/>
    <p:sldId id="431" r:id="rId29"/>
    <p:sldId id="432" r:id="rId30"/>
    <p:sldId id="412" r:id="rId31"/>
    <p:sldId id="413" r:id="rId32"/>
    <p:sldId id="424" r:id="rId33"/>
    <p:sldId id="425" r:id="rId34"/>
    <p:sldId id="426" r:id="rId35"/>
    <p:sldId id="433" r:id="rId36"/>
    <p:sldId id="434" r:id="rId37"/>
    <p:sldId id="414" r:id="rId38"/>
    <p:sldId id="415" r:id="rId39"/>
    <p:sldId id="407" r:id="rId40"/>
    <p:sldId id="416" r:id="rId41"/>
    <p:sldId id="40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2" autoAdjust="0"/>
    <p:restoredTop sz="84169"/>
  </p:normalViewPr>
  <p:slideViewPr>
    <p:cSldViewPr snapToGrid="0" snapToObjects="1" showGuides="1">
      <p:cViewPr varScale="1">
        <p:scale>
          <a:sx n="123" d="100"/>
          <a:sy n="123" d="100"/>
        </p:scale>
        <p:origin x="528" y="76"/>
      </p:cViewPr>
      <p:guideLst>
        <p:guide orient="horz" pos="2488"/>
        <p:guide pos="478"/>
      </p:guideLst>
    </p:cSldViewPr>
  </p:slideViewPr>
  <p:outlineViewPr>
    <p:cViewPr>
      <p:scale>
        <a:sx n="33" d="100"/>
        <a:sy n="33" d="100"/>
      </p:scale>
      <p:origin x="0" y="-914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22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2/28/2019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5</a:t>
            </a:fld>
            <a:endParaRPr lang="en-US"/>
          </a:p>
        </p:txBody>
      </p:sp>
    </p:spTree>
    <p:extLst>
      <p:ext uri="{BB962C8B-B14F-4D97-AF65-F5344CB8AC3E}">
        <p14:creationId xmlns:p14="http://schemas.microsoft.com/office/powerpoint/2010/main" val="177140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6</a:t>
            </a:fld>
            <a:endParaRPr lang="en-US"/>
          </a:p>
        </p:txBody>
      </p:sp>
    </p:spTree>
    <p:extLst>
      <p:ext uri="{BB962C8B-B14F-4D97-AF65-F5344CB8AC3E}">
        <p14:creationId xmlns:p14="http://schemas.microsoft.com/office/powerpoint/2010/main" val="62692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through explanation and take some notes here! </a:t>
            </a:r>
          </a:p>
        </p:txBody>
      </p:sp>
      <p:sp>
        <p:nvSpPr>
          <p:cNvPr id="4" name="Slide Number Placeholder 3"/>
          <p:cNvSpPr>
            <a:spLocks noGrp="1"/>
          </p:cNvSpPr>
          <p:nvPr>
            <p:ph type="sldNum" sz="quarter" idx="10"/>
          </p:nvPr>
        </p:nvSpPr>
        <p:spPr/>
        <p:txBody>
          <a:bodyPr/>
          <a:lstStyle/>
          <a:p>
            <a:fld id="{3539985C-6B1E-BE4B-8B6E-1AD097E07E34}" type="slidenum">
              <a:rPr lang="en-US" smtClean="0"/>
              <a:t>38</a:t>
            </a:fld>
            <a:endParaRPr lang="en-US"/>
          </a:p>
        </p:txBody>
      </p:sp>
    </p:spTree>
    <p:extLst>
      <p:ext uri="{BB962C8B-B14F-4D97-AF65-F5344CB8AC3E}">
        <p14:creationId xmlns:p14="http://schemas.microsoft.com/office/powerpoint/2010/main" val="1820171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Science Methods for Clean Energy Research </a:t>
            </a:r>
          </a:p>
        </p:txBody>
      </p:sp>
      <p:sp>
        <p:nvSpPr>
          <p:cNvPr id="3" name="TextBox 2"/>
          <p:cNvSpPr txBox="1"/>
          <p:nvPr/>
        </p:nvSpPr>
        <p:spPr>
          <a:xfrm>
            <a:off x="718252" y="4588566"/>
            <a:ext cx="4792824" cy="369332"/>
          </a:xfrm>
          <a:prstGeom prst="rect">
            <a:avLst/>
          </a:prstGeom>
          <a:noFill/>
        </p:spPr>
        <p:txBody>
          <a:bodyPr wrap="square" rtlCol="0">
            <a:spAutoFit/>
          </a:bodyPr>
          <a:lstStyle/>
          <a:p>
            <a:r>
              <a:rPr lang="en-US"/>
              <a:t>Feb 28, 2019</a:t>
            </a:r>
            <a:endParaRPr lang="en-US" dirty="0"/>
          </a:p>
        </p:txBody>
      </p:sp>
    </p:spTree>
    <p:extLst>
      <p:ext uri="{BB962C8B-B14F-4D97-AF65-F5344CB8AC3E}">
        <p14:creationId xmlns:p14="http://schemas.microsoft.com/office/powerpoint/2010/main" val="3863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Empirically people usually use 5 or 10 folds to avoid too much bias or variance in their resampling algorithm </a:t>
            </a:r>
          </a:p>
          <a:p>
            <a:r>
              <a:rPr lang="en-US" dirty="0"/>
              <a:t>This is a great way to get a true estimate of your model’s MSE </a:t>
            </a:r>
          </a:p>
          <a:p>
            <a:endParaRPr lang="en-US" dirty="0"/>
          </a:p>
          <a:p>
            <a:r>
              <a:rPr lang="en-US" dirty="0"/>
              <a:t>CV does not yield a new estimate, but evaluates the model itself</a:t>
            </a:r>
          </a:p>
        </p:txBody>
      </p:sp>
      <p:pic>
        <p:nvPicPr>
          <p:cNvPr id="4" name="Picture 3"/>
          <p:cNvPicPr>
            <a:picLocks noChangeAspect="1"/>
          </p:cNvPicPr>
          <p:nvPr/>
        </p:nvPicPr>
        <p:blipFill>
          <a:blip r:embed="rId2"/>
          <a:stretch>
            <a:fillRect/>
          </a:stretch>
        </p:blipFill>
        <p:spPr>
          <a:xfrm>
            <a:off x="3083065" y="4493954"/>
            <a:ext cx="5882909" cy="2364046"/>
          </a:xfrm>
          <a:prstGeom prst="rect">
            <a:avLst/>
          </a:prstGeom>
        </p:spPr>
      </p:pic>
      <p:sp>
        <p:nvSpPr>
          <p:cNvPr id="5" name="TextBox 4"/>
          <p:cNvSpPr txBox="1"/>
          <p:nvPr/>
        </p:nvSpPr>
        <p:spPr>
          <a:xfrm>
            <a:off x="404602" y="5122258"/>
            <a:ext cx="2419518" cy="923330"/>
          </a:xfrm>
          <a:prstGeom prst="rect">
            <a:avLst/>
          </a:prstGeom>
          <a:noFill/>
        </p:spPr>
        <p:txBody>
          <a:bodyPr wrap="square" rtlCol="0">
            <a:spAutoFit/>
          </a:bodyPr>
          <a:lstStyle/>
          <a:p>
            <a:r>
              <a:rPr lang="en-US" dirty="0"/>
              <a:t>Fig 5.6 revisits Fig 2.9 in the context of k-fold cross validation  </a:t>
            </a:r>
          </a:p>
        </p:txBody>
      </p:sp>
    </p:spTree>
    <p:extLst>
      <p:ext uri="{BB962C8B-B14F-4D97-AF65-F5344CB8AC3E}">
        <p14:creationId xmlns:p14="http://schemas.microsoft.com/office/powerpoint/2010/main" val="210811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The bootstrap is one of the most versatile tools you will use in statistical analysis of data sets </a:t>
            </a:r>
          </a:p>
          <a:p>
            <a:r>
              <a:rPr lang="en-US" dirty="0"/>
              <a:t>It involves resampling </a:t>
            </a:r>
            <a:r>
              <a:rPr lang="en-US" b="0" dirty="0"/>
              <a:t>with replacement</a:t>
            </a:r>
            <a:r>
              <a:rPr lang="en-US" dirty="0"/>
              <a:t> from your data set </a:t>
            </a:r>
          </a:p>
          <a:p>
            <a:r>
              <a:rPr lang="en-US" dirty="0"/>
              <a:t>Algorithm: </a:t>
            </a:r>
          </a:p>
          <a:p>
            <a:pPr lvl="1"/>
            <a:r>
              <a:rPr lang="en-US" dirty="0"/>
              <a:t>Randomly draw, with replacement, some subset from your training data </a:t>
            </a:r>
          </a:p>
          <a:p>
            <a:pPr lvl="1"/>
            <a:r>
              <a:rPr lang="en-US" dirty="0"/>
              <a:t>Train your model and make an estimate of your coefficient and MSE </a:t>
            </a:r>
          </a:p>
          <a:p>
            <a:pPr lvl="1"/>
            <a:r>
              <a:rPr lang="en-US" dirty="0"/>
              <a:t>Rinse and repeat until the errors converge </a:t>
            </a:r>
          </a:p>
        </p:txBody>
      </p:sp>
    </p:spTree>
    <p:extLst>
      <p:ext uri="{BB962C8B-B14F-4D97-AF65-F5344CB8AC3E}">
        <p14:creationId xmlns:p14="http://schemas.microsoft.com/office/powerpoint/2010/main" val="37712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Estimate variance and confidence intervals of </a:t>
            </a:r>
          </a:p>
          <a:p>
            <a:pPr lvl="1"/>
            <a:r>
              <a:rPr lang="en-US" dirty="0"/>
              <a:t>Your predictions</a:t>
            </a:r>
          </a:p>
          <a:p>
            <a:pPr lvl="1"/>
            <a:r>
              <a:rPr lang="en-US" dirty="0"/>
              <a:t>Your coefficients</a:t>
            </a:r>
          </a:p>
          <a:p>
            <a:pPr lvl="1"/>
            <a:r>
              <a:rPr lang="en-US" dirty="0"/>
              <a:t>Your </a:t>
            </a:r>
            <a:r>
              <a:rPr lang="mr-IN" dirty="0"/>
              <a:t>…</a:t>
            </a:r>
            <a:endParaRPr lang="en-US" dirty="0"/>
          </a:p>
          <a:p>
            <a:pPr lvl="1"/>
            <a:endParaRPr lang="en-US" dirty="0"/>
          </a:p>
          <a:p>
            <a:r>
              <a:rPr lang="en-US" dirty="0"/>
              <a:t>But why?</a:t>
            </a:r>
          </a:p>
          <a:p>
            <a:pPr lvl="1"/>
            <a:r>
              <a:rPr lang="en-US" dirty="0"/>
              <a:t>We already can get 95% CI of </a:t>
            </a:r>
            <a:r>
              <a:rPr lang="en-US" dirty="0" err="1"/>
              <a:t>coeffecients</a:t>
            </a:r>
            <a:endParaRPr lang="en-US" dirty="0"/>
          </a:p>
          <a:p>
            <a:pPr lvl="1"/>
            <a:r>
              <a:rPr lang="en-US" dirty="0"/>
              <a:t>In SLR, sure, but with more complex or non-linear models harder.</a:t>
            </a:r>
          </a:p>
        </p:txBody>
      </p:sp>
    </p:spTree>
    <p:extLst>
      <p:ext uri="{BB962C8B-B14F-4D97-AF65-F5344CB8AC3E}">
        <p14:creationId xmlns:p14="http://schemas.microsoft.com/office/powerpoint/2010/main" val="152022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stretch>
            <a:fillRect/>
          </a:stretch>
        </p:blipFill>
        <p:spPr>
          <a:xfrm>
            <a:off x="671757" y="1736725"/>
            <a:ext cx="6152404" cy="5121275"/>
          </a:xfrm>
          <a:prstGeom prst="rect">
            <a:avLst/>
          </a:prstGeom>
        </p:spPr>
      </p:pic>
    </p:spTree>
    <p:extLst>
      <p:ext uri="{BB962C8B-B14F-4D97-AF65-F5344CB8AC3E}">
        <p14:creationId xmlns:p14="http://schemas.microsoft.com/office/powerpoint/2010/main" val="17432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power of the bootstrap in one figure </a:t>
            </a:r>
          </a:p>
        </p:txBody>
      </p:sp>
      <p:sp>
        <p:nvSpPr>
          <p:cNvPr id="3" name="Text Placeholder 2"/>
          <p:cNvSpPr>
            <a:spLocks noGrp="1"/>
          </p:cNvSpPr>
          <p:nvPr>
            <p:ph type="body" sz="quarter" idx="11"/>
          </p:nvPr>
        </p:nvSpPr>
        <p:spPr/>
        <p:txBody>
          <a:bodyPr/>
          <a:lstStyle/>
          <a:p>
            <a:r>
              <a:rPr lang="en-US" dirty="0"/>
              <a:t>Fig 5.10, estimates of some parameter, </a:t>
            </a:r>
            <a:r>
              <a:rPr lang="en-US" dirty="0">
                <a:latin typeface="symbol" charset="2"/>
              </a:rPr>
              <a:t>a</a:t>
            </a:r>
            <a:r>
              <a:rPr lang="en-US" dirty="0"/>
              <a:t> </a:t>
            </a:r>
          </a:p>
        </p:txBody>
      </p:sp>
      <p:pic>
        <p:nvPicPr>
          <p:cNvPr id="4" name="Picture 3"/>
          <p:cNvPicPr>
            <a:picLocks noChangeAspect="1"/>
          </p:cNvPicPr>
          <p:nvPr/>
        </p:nvPicPr>
        <p:blipFill>
          <a:blip r:embed="rId2"/>
          <a:stretch>
            <a:fillRect/>
          </a:stretch>
        </p:blipFill>
        <p:spPr>
          <a:xfrm>
            <a:off x="1143564" y="2351428"/>
            <a:ext cx="7711951" cy="4506572"/>
          </a:xfrm>
          <a:prstGeom prst="rect">
            <a:avLst/>
          </a:prstGeom>
        </p:spPr>
      </p:pic>
    </p:spTree>
    <p:extLst>
      <p:ext uri="{BB962C8B-B14F-4D97-AF65-F5344CB8AC3E}">
        <p14:creationId xmlns:p14="http://schemas.microsoft.com/office/powerpoint/2010/main" val="167431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Take care</a:t>
            </a:r>
          </a:p>
        </p:txBody>
      </p:sp>
      <p:sp>
        <p:nvSpPr>
          <p:cNvPr id="3" name="Text Placeholder 2"/>
          <p:cNvSpPr>
            <a:spLocks noGrp="1"/>
          </p:cNvSpPr>
          <p:nvPr>
            <p:ph type="body" sz="quarter" idx="11"/>
          </p:nvPr>
        </p:nvSpPr>
        <p:spPr/>
        <p:txBody>
          <a:bodyPr/>
          <a:lstStyle/>
          <a:p>
            <a:r>
              <a:rPr lang="en-US" dirty="0"/>
              <a:t>Depending on how large your bootstrap sample data set is, I recommend you avoid using the standard error formula (</a:t>
            </a:r>
            <a:r>
              <a:rPr lang="en-US" dirty="0" err="1"/>
              <a:t>Eq</a:t>
            </a:r>
            <a:r>
              <a:rPr lang="en-US" dirty="0"/>
              <a:t> 5.8) and instead you should use simply the standard deviation of the bootstrap estimates. </a:t>
            </a:r>
          </a:p>
          <a:p>
            <a:pPr lvl="1"/>
            <a:r>
              <a:rPr lang="en-US" b="0" dirty="0"/>
              <a:t>Can anyone explain why? </a:t>
            </a:r>
          </a:p>
          <a:p>
            <a:r>
              <a:rPr lang="en-US" dirty="0"/>
              <a:t>In this context </a:t>
            </a:r>
            <a:r>
              <a:rPr lang="en-US" dirty="0">
                <a:latin typeface="symbol" charset="2"/>
              </a:rPr>
              <a:t>a</a:t>
            </a:r>
            <a:r>
              <a:rPr lang="en-US" dirty="0"/>
              <a:t>, could be any quantity from your training procedure (MSE, </a:t>
            </a:r>
            <a:r>
              <a:rPr lang="en-US" dirty="0">
                <a:latin typeface="symbol" charset="2"/>
              </a:rPr>
              <a:t>b</a:t>
            </a:r>
            <a:r>
              <a:rPr lang="en-US" dirty="0"/>
              <a:t>, etc..) </a:t>
            </a:r>
          </a:p>
        </p:txBody>
      </p:sp>
      <p:pic>
        <p:nvPicPr>
          <p:cNvPr id="4" name="Picture 3"/>
          <p:cNvPicPr>
            <a:picLocks noChangeAspect="1"/>
          </p:cNvPicPr>
          <p:nvPr/>
        </p:nvPicPr>
        <p:blipFill>
          <a:blip r:embed="rId2"/>
          <a:stretch>
            <a:fillRect/>
          </a:stretch>
        </p:blipFill>
        <p:spPr>
          <a:xfrm>
            <a:off x="0" y="4410134"/>
            <a:ext cx="9144000" cy="1533466"/>
          </a:xfrm>
          <a:prstGeom prst="rect">
            <a:avLst/>
          </a:prstGeom>
        </p:spPr>
      </p:pic>
    </p:spTree>
    <p:extLst>
      <p:ext uri="{BB962C8B-B14F-4D97-AF65-F5344CB8AC3E}">
        <p14:creationId xmlns:p14="http://schemas.microsoft.com/office/powerpoint/2010/main" val="164448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Linear model selection and regularization (CH6 ISL)</a:t>
            </a:r>
          </a:p>
        </p:txBody>
      </p:sp>
      <p:sp>
        <p:nvSpPr>
          <p:cNvPr id="3" name="Text Placeholder 2"/>
          <p:cNvSpPr>
            <a:spLocks noGrp="1"/>
          </p:cNvSpPr>
          <p:nvPr>
            <p:ph type="body" sz="quarter" idx="11"/>
          </p:nvPr>
        </p:nvSpPr>
        <p:spPr/>
        <p:txBody>
          <a:bodyPr/>
          <a:lstStyle/>
          <a:p>
            <a:r>
              <a:rPr lang="en-US" dirty="0"/>
              <a:t>The curse of high dimensionality and taking care with your training data </a:t>
            </a:r>
          </a:p>
          <a:p>
            <a:r>
              <a:rPr lang="en-US" dirty="0"/>
              <a:t>Linear 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Dimensionality reduction approaches </a:t>
            </a:r>
          </a:p>
          <a:p>
            <a:endParaRPr lang="en-US" dirty="0"/>
          </a:p>
        </p:txBody>
      </p:sp>
    </p:spTree>
    <p:extLst>
      <p:ext uri="{BB962C8B-B14F-4D97-AF65-F5344CB8AC3E}">
        <p14:creationId xmlns:p14="http://schemas.microsoft.com/office/powerpoint/2010/main" val="9866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good models go bad </a:t>
            </a:r>
          </a:p>
        </p:txBody>
      </p:sp>
      <p:sp>
        <p:nvSpPr>
          <p:cNvPr id="3" name="Text Placeholder 2"/>
          <p:cNvSpPr>
            <a:spLocks noGrp="1"/>
          </p:cNvSpPr>
          <p:nvPr>
            <p:ph type="body" sz="quarter" idx="11"/>
          </p:nvPr>
        </p:nvSpPr>
        <p:spPr/>
        <p:txBody>
          <a:bodyPr/>
          <a:lstStyle/>
          <a:p>
            <a:r>
              <a:rPr lang="en-US" dirty="0"/>
              <a:t>Increasing </a:t>
            </a:r>
            <a:r>
              <a:rPr lang="en-US" b="0" dirty="0"/>
              <a:t>P</a:t>
            </a:r>
            <a:r>
              <a:rPr lang="en-US" dirty="0"/>
              <a:t> can be seductive, especially if you “feel” like you have a large data set: </a:t>
            </a:r>
            <a:r>
              <a:rPr lang="en-US" b="0" dirty="0"/>
              <a:t>In high dimension your training data may severely under sample the space of P </a:t>
            </a:r>
          </a:p>
          <a:p>
            <a:r>
              <a:rPr lang="en-US" dirty="0"/>
              <a:t>Supervised learning models are powerful: </a:t>
            </a:r>
            <a:r>
              <a:rPr lang="en-US" b="0" dirty="0"/>
              <a:t>If you have a lot of data you can often get a model that is predictive</a:t>
            </a:r>
            <a:endParaRPr lang="en-US" dirty="0"/>
          </a:p>
          <a:p>
            <a:pPr lvl="1"/>
            <a:r>
              <a:rPr lang="en-US" dirty="0"/>
              <a:t>Can be difficult (or impossible) to make inference about important effects when </a:t>
            </a:r>
            <a:r>
              <a:rPr lang="en-US" b="0" dirty="0"/>
              <a:t>P</a:t>
            </a:r>
            <a:r>
              <a:rPr lang="en-US" dirty="0"/>
              <a:t> (the number of parameters) gets large.. </a:t>
            </a:r>
            <a:endParaRPr lang="en-US" b="0" dirty="0"/>
          </a:p>
          <a:p>
            <a:endParaRPr lang="en-US" u="sng" dirty="0"/>
          </a:p>
        </p:txBody>
      </p:sp>
    </p:spTree>
    <p:extLst>
      <p:ext uri="{BB962C8B-B14F-4D97-AF65-F5344CB8AC3E}">
        <p14:creationId xmlns:p14="http://schemas.microsoft.com/office/powerpoint/2010/main" val="22999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curse of dimensionality</a:t>
            </a:r>
          </a:p>
        </p:txBody>
      </p:sp>
      <p:sp>
        <p:nvSpPr>
          <p:cNvPr id="3" name="Text Placeholder 2"/>
          <p:cNvSpPr>
            <a:spLocks noGrp="1"/>
          </p:cNvSpPr>
          <p:nvPr>
            <p:ph type="body" sz="quarter" idx="11"/>
          </p:nvPr>
        </p:nvSpPr>
        <p:spPr>
          <a:xfrm>
            <a:off x="549974" y="1726786"/>
            <a:ext cx="8196210" cy="4015497"/>
          </a:xfrm>
        </p:spPr>
        <p:txBody>
          <a:bodyPr/>
          <a:lstStyle/>
          <a:p>
            <a:r>
              <a:rPr lang="en-US" dirty="0"/>
              <a:t>Consider a situation in which you need n=10 in order to cover response range (in Y) for each X</a:t>
            </a:r>
            <a:r>
              <a:rPr lang="en-US" baseline="-25000" dirty="0"/>
              <a:t>i</a:t>
            </a:r>
            <a:r>
              <a:rPr lang="en-US" dirty="0"/>
              <a:t>.</a:t>
            </a:r>
          </a:p>
          <a:p>
            <a:pPr lvl="1"/>
            <a:r>
              <a:rPr lang="en-US" dirty="0"/>
              <a:t>For P=1, n=1</a:t>
            </a:r>
            <a:r>
              <a:rPr lang="mr-IN" dirty="0"/>
              <a:t>…</a:t>
            </a:r>
            <a:r>
              <a:rPr lang="en-US" dirty="0"/>
              <a:t> P=2, n=100 P=3, n=1000</a:t>
            </a:r>
            <a:r>
              <a:rPr lang="mr-IN" dirty="0"/>
              <a:t>…</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Our ability to capture significant fractions of the predictor space collapses after a few dimensions</a:t>
            </a:r>
          </a:p>
          <a:p>
            <a:pPr lvl="1"/>
            <a:endParaRPr lang="en-US" dirty="0"/>
          </a:p>
          <a:p>
            <a:endParaRPr lang="en-US" dirty="0"/>
          </a:p>
        </p:txBody>
      </p:sp>
      <p:sp>
        <p:nvSpPr>
          <p:cNvPr id="4" name="Cube 3"/>
          <p:cNvSpPr/>
          <p:nvPr/>
        </p:nvSpPr>
        <p:spPr>
          <a:xfrm>
            <a:off x="6390861" y="3012845"/>
            <a:ext cx="1620077" cy="156044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28270" y="4055165"/>
            <a:ext cx="124239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856383" y="3397893"/>
            <a:ext cx="1252330" cy="1155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258548" y="4573289"/>
            <a:ext cx="381836" cy="369332"/>
          </a:xfrm>
          <a:prstGeom prst="rect">
            <a:avLst/>
          </a:prstGeom>
          <a:noFill/>
        </p:spPr>
        <p:txBody>
          <a:bodyPr wrap="none" rtlCol="0">
            <a:spAutoFit/>
          </a:bodyPr>
          <a:lstStyle/>
          <a:p>
            <a:r>
              <a:rPr lang="en-US" dirty="0"/>
              <a:t>P</a:t>
            </a:r>
            <a:r>
              <a:rPr lang="en-US" baseline="-25000" dirty="0"/>
              <a:t>1</a:t>
            </a:r>
            <a:endParaRPr lang="en-US" dirty="0"/>
          </a:p>
        </p:txBody>
      </p:sp>
      <p:sp>
        <p:nvSpPr>
          <p:cNvPr id="10" name="TextBox 9"/>
          <p:cNvSpPr txBox="1"/>
          <p:nvPr/>
        </p:nvSpPr>
        <p:spPr>
          <a:xfrm>
            <a:off x="4291630" y="4573289"/>
            <a:ext cx="381836" cy="369332"/>
          </a:xfrm>
          <a:prstGeom prst="rect">
            <a:avLst/>
          </a:prstGeom>
          <a:noFill/>
        </p:spPr>
        <p:txBody>
          <a:bodyPr wrap="none" rtlCol="0">
            <a:spAutoFit/>
          </a:bodyPr>
          <a:lstStyle/>
          <a:p>
            <a:r>
              <a:rPr lang="en-US" dirty="0"/>
              <a:t>P</a:t>
            </a:r>
            <a:r>
              <a:rPr lang="en-US" baseline="-25000" dirty="0"/>
              <a:t>2</a:t>
            </a:r>
            <a:endParaRPr lang="en-US" dirty="0"/>
          </a:p>
        </p:txBody>
      </p:sp>
      <p:sp>
        <p:nvSpPr>
          <p:cNvPr id="11" name="TextBox 10"/>
          <p:cNvSpPr txBox="1"/>
          <p:nvPr/>
        </p:nvSpPr>
        <p:spPr>
          <a:xfrm>
            <a:off x="6819063" y="4573289"/>
            <a:ext cx="381836" cy="369332"/>
          </a:xfrm>
          <a:prstGeom prst="rect">
            <a:avLst/>
          </a:prstGeom>
          <a:noFill/>
        </p:spPr>
        <p:txBody>
          <a:bodyPr wrap="none" rtlCol="0">
            <a:spAutoFit/>
          </a:bodyPr>
          <a:lstStyle/>
          <a:p>
            <a:r>
              <a:rPr lang="en-US" dirty="0"/>
              <a:t>P</a:t>
            </a:r>
            <a:r>
              <a:rPr lang="en-US" baseline="-25000" dirty="0"/>
              <a:t>3</a:t>
            </a:r>
            <a:endParaRPr lang="en-US" dirty="0"/>
          </a:p>
        </p:txBody>
      </p:sp>
    </p:spTree>
    <p:extLst>
      <p:ext uri="{BB962C8B-B14F-4D97-AF65-F5344CB8AC3E}">
        <p14:creationId xmlns:p14="http://schemas.microsoft.com/office/powerpoint/2010/main" val="4465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curse of dimensionality</a:t>
            </a:r>
          </a:p>
        </p:txBody>
      </p:sp>
      <p:pic>
        <p:nvPicPr>
          <p:cNvPr id="12" name="Picture 11"/>
          <p:cNvPicPr>
            <a:picLocks noChangeAspect="1"/>
          </p:cNvPicPr>
          <p:nvPr/>
        </p:nvPicPr>
        <p:blipFill>
          <a:blip r:embed="rId2"/>
          <a:stretch>
            <a:fillRect/>
          </a:stretch>
        </p:blipFill>
        <p:spPr>
          <a:xfrm>
            <a:off x="2278748" y="1843618"/>
            <a:ext cx="4970679" cy="3602079"/>
          </a:xfrm>
          <a:prstGeom prst="rect">
            <a:avLst/>
          </a:prstGeom>
        </p:spPr>
      </p:pic>
      <p:sp>
        <p:nvSpPr>
          <p:cNvPr id="7" name="TextBox 6"/>
          <p:cNvSpPr txBox="1"/>
          <p:nvPr/>
        </p:nvSpPr>
        <p:spPr>
          <a:xfrm>
            <a:off x="323887" y="6261652"/>
            <a:ext cx="4157035" cy="369332"/>
          </a:xfrm>
          <a:prstGeom prst="rect">
            <a:avLst/>
          </a:prstGeom>
          <a:noFill/>
        </p:spPr>
        <p:txBody>
          <a:bodyPr wrap="none" rtlCol="0">
            <a:spAutoFit/>
          </a:bodyPr>
          <a:lstStyle/>
          <a:p>
            <a:r>
              <a:rPr lang="en-US" dirty="0"/>
              <a:t>Figure 2.6, </a:t>
            </a:r>
            <a:r>
              <a:rPr lang="en-US" b="1" dirty="0"/>
              <a:t>Elements</a:t>
            </a:r>
            <a:r>
              <a:rPr lang="en-US" dirty="0"/>
              <a:t> </a:t>
            </a:r>
            <a:r>
              <a:rPr lang="en-US"/>
              <a:t>of Statistical Learning</a:t>
            </a:r>
            <a:endParaRPr lang="en-US" dirty="0"/>
          </a:p>
        </p:txBody>
      </p:sp>
    </p:spTree>
    <p:extLst>
      <p:ext uri="{BB962C8B-B14F-4D97-AF65-F5344CB8AC3E}">
        <p14:creationId xmlns:p14="http://schemas.microsoft.com/office/powerpoint/2010/main" val="186811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Outline</a:t>
            </a:r>
          </a:p>
        </p:txBody>
      </p:sp>
      <p:sp>
        <p:nvSpPr>
          <p:cNvPr id="3" name="Text Placeholder 2"/>
          <p:cNvSpPr>
            <a:spLocks noGrp="1"/>
          </p:cNvSpPr>
          <p:nvPr>
            <p:ph type="body" sz="quarter" idx="11"/>
          </p:nvPr>
        </p:nvSpPr>
        <p:spPr/>
        <p:txBody>
          <a:bodyPr/>
          <a:lstStyle/>
          <a:p>
            <a:r>
              <a:rPr lang="en-US"/>
              <a:t>Linear </a:t>
            </a:r>
            <a:r>
              <a:rPr lang="en-US" dirty="0"/>
              <a:t>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Wrap up</a:t>
            </a:r>
          </a:p>
        </p:txBody>
      </p:sp>
    </p:spTree>
    <p:extLst>
      <p:ext uri="{BB962C8B-B14F-4D97-AF65-F5344CB8AC3E}">
        <p14:creationId xmlns:p14="http://schemas.microsoft.com/office/powerpoint/2010/main" val="118080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Three approaches to building a smaller model (ISL, p 204)</a:t>
            </a:r>
          </a:p>
        </p:txBody>
      </p:sp>
      <p:sp>
        <p:nvSpPr>
          <p:cNvPr id="3" name="Text Placeholder 2"/>
          <p:cNvSpPr>
            <a:spLocks noGrp="1"/>
          </p:cNvSpPr>
          <p:nvPr>
            <p:ph type="body" sz="quarter" idx="11"/>
          </p:nvPr>
        </p:nvSpPr>
        <p:spPr/>
        <p:txBody>
          <a:bodyPr/>
          <a:lstStyle/>
          <a:p>
            <a:r>
              <a:rPr lang="en-US" dirty="0"/>
              <a:t>Subset selection: </a:t>
            </a:r>
            <a:r>
              <a:rPr lang="en-US" b="0" dirty="0"/>
              <a:t>Systematically search different models created with subsets of all possible P values for an adequate model</a:t>
            </a:r>
          </a:p>
          <a:p>
            <a:r>
              <a:rPr lang="en-US" dirty="0"/>
              <a:t>Regularization (shrinkage): </a:t>
            </a:r>
            <a:r>
              <a:rPr lang="en-US" b="0" dirty="0"/>
              <a:t>Fit a model w/all P values, but use a different error penalty to force coefficients to be smaller </a:t>
            </a:r>
          </a:p>
          <a:p>
            <a:r>
              <a:rPr lang="en-US" dirty="0"/>
              <a:t>Dimensional reduction: </a:t>
            </a:r>
            <a:r>
              <a:rPr lang="en-US" b="0" dirty="0"/>
              <a:t>Fit a model with a reduced number of coarse parameters that represent subsets of groups of P’s</a:t>
            </a:r>
            <a:endParaRPr lang="en-US" dirty="0"/>
          </a:p>
        </p:txBody>
      </p:sp>
    </p:spTree>
    <p:extLst>
      <p:ext uri="{BB962C8B-B14F-4D97-AF65-F5344CB8AC3E}">
        <p14:creationId xmlns:p14="http://schemas.microsoft.com/office/powerpoint/2010/main" val="175861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Last week we discussed forward/backward selection algorithms as a method to determine which of the variables (X</a:t>
                </a:r>
                <a:r>
                  <a:rPr lang="en-US" baseline="-25000" dirty="0"/>
                  <a:t>i</a:t>
                </a:r>
                <a:r>
                  <a:rPr lang="en-US" dirty="0"/>
                  <a:t>) are </a:t>
                </a:r>
                <a:r>
                  <a:rPr lang="en-US" b="0" dirty="0"/>
                  <a:t>important</a:t>
                </a:r>
                <a:r>
                  <a:rPr lang="en-US" dirty="0"/>
                  <a:t> in terms of describing the </a:t>
                </a:r>
                <a:r>
                  <a:rPr lang="en-US" b="0" dirty="0"/>
                  <a:t>variance in Y </a:t>
                </a:r>
                <a:endParaRPr lang="en-US" dirty="0"/>
              </a:p>
              <a:p>
                <a:pPr lvl="1"/>
                <a:r>
                  <a:rPr lang="en-US" dirty="0"/>
                  <a:t>Best subset selection algorithms</a:t>
                </a:r>
              </a:p>
              <a:p>
                <a:pPr lvl="2"/>
                <a:r>
                  <a:rPr lang="en-US" dirty="0"/>
                  <a:t>Brute force is brutal, 2</a:t>
                </a:r>
                <a:r>
                  <a:rPr lang="en-US" i="1" baseline="30000" dirty="0"/>
                  <a:t>p</a:t>
                </a:r>
                <a:r>
                  <a:rPr lang="en-US" dirty="0"/>
                  <a:t> models to be computed</a:t>
                </a:r>
              </a:p>
              <a:p>
                <a:pPr lvl="2"/>
                <a:r>
                  <a:rPr lang="en-US" dirty="0"/>
                  <a:t>Big picture takeaway:  for </a:t>
                </a:r>
                <a:r>
                  <a:rPr lang="en-US" b="0" i="1" dirty="0">
                    <a:latin typeface="times new roman" charset="0"/>
                  </a:rPr>
                  <a:t>p </a:t>
                </a:r>
                <a:r>
                  <a:rPr lang="en-US" dirty="0"/>
                  <a:t>features, there are </a:t>
                </a:r>
                <a14:m>
                  <m:oMath xmlns:m="http://schemas.openxmlformats.org/officeDocument/2006/math">
                    <m:d>
                      <m:dPr>
                        <m:ctrlPr>
                          <a:rPr lang="mr-IN" i="1" smtClean="0">
                            <a:latin typeface="Cambria Math" panose="02040503050406030204" pitchFamily="18" charset="0"/>
                          </a:rPr>
                        </m:ctrlPr>
                      </m:dPr>
                      <m:e>
                        <m:f>
                          <m:fPr>
                            <m:ctrlPr>
                              <a:rPr lang="mr-IN" i="1" smtClean="0">
                                <a:latin typeface="Cambria Math" panose="02040503050406030204" pitchFamily="18" charset="0"/>
                              </a:rPr>
                            </m:ctrlPr>
                          </m:fPr>
                          <m:num>
                            <m:r>
                              <a:rPr lang="en-US" b="1" i="1" smtClean="0">
                                <a:latin typeface="Cambria Math" charset="0"/>
                              </a:rPr>
                              <m:t>𝒑</m:t>
                            </m:r>
                          </m:num>
                          <m:den>
                            <m:r>
                              <a:rPr lang="en-US" b="1" i="1" smtClean="0">
                                <a:latin typeface="Cambria Math" charset="0"/>
                              </a:rPr>
                              <m:t>𝒌</m:t>
                            </m:r>
                          </m:den>
                        </m:f>
                      </m:e>
                    </m:d>
                    <m:r>
                      <a:rPr lang="en-US" b="1" i="1" smtClean="0">
                        <a:latin typeface="Cambria Math" charset="0"/>
                      </a:rPr>
                      <m:t> </m:t>
                    </m:r>
                  </m:oMath>
                </a14:m>
                <a:r>
                  <a:rPr lang="en-US" dirty="0"/>
                  <a:t>different models of size </a:t>
                </a:r>
                <a:r>
                  <a:rPr lang="en-US" b="0" i="1" dirty="0">
                    <a:latin typeface="times new roman" charset="0"/>
                  </a:rPr>
                  <a:t>k</a:t>
                </a:r>
                <a:r>
                  <a:rPr lang="en-US" dirty="0"/>
                  <a:t>.  This can be </a:t>
                </a:r>
                <a:r>
                  <a:rPr lang="en-US" b="0" dirty="0"/>
                  <a:t>computationally intractable. </a:t>
                </a:r>
              </a:p>
              <a:p>
                <a:pPr lvl="1"/>
                <a:r>
                  <a:rPr lang="en-US" dirty="0"/>
                  <a:t>If we give up on “best” and go for “good”</a:t>
                </a:r>
                <a:r>
                  <a:rPr lang="mr-IN" dirty="0"/>
                  <a:t>…</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214" r="-743"/>
                </a:stretch>
              </a:blipFill>
            </p:spPr>
            <p:txBody>
              <a:bodyPr/>
              <a:lstStyle/>
              <a:p>
                <a:r>
                  <a:rPr lang="en-US">
                    <a:noFill/>
                  </a:rPr>
                  <a:t> </a:t>
                </a:r>
              </a:p>
            </p:txBody>
          </p:sp>
        </mc:Fallback>
      </mc:AlternateContent>
    </p:spTree>
    <p:extLst>
      <p:ext uri="{BB962C8B-B14F-4D97-AF65-F5344CB8AC3E}">
        <p14:creationId xmlns:p14="http://schemas.microsoft.com/office/powerpoint/2010/main" val="102050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Comparing alternative models </a:t>
            </a:r>
          </a:p>
        </p:txBody>
      </p:sp>
      <p:sp>
        <p:nvSpPr>
          <p:cNvPr id="3" name="Text Placeholder 2"/>
          <p:cNvSpPr>
            <a:spLocks noGrp="1"/>
          </p:cNvSpPr>
          <p:nvPr>
            <p:ph type="body" sz="quarter" idx="11"/>
          </p:nvPr>
        </p:nvSpPr>
        <p:spPr/>
        <p:txBody>
          <a:bodyPr/>
          <a:lstStyle/>
          <a:p>
            <a:r>
              <a:rPr lang="en-US" dirty="0"/>
              <a:t>Key concept: </a:t>
            </a:r>
            <a:r>
              <a:rPr lang="en-US" b="0" dirty="0"/>
              <a:t>The training error (</a:t>
            </a:r>
            <a:r>
              <a:rPr lang="en-US" dirty="0"/>
              <a:t>RSS</a:t>
            </a:r>
            <a:r>
              <a:rPr lang="en-US" b="0" dirty="0"/>
              <a:t>) will always decrease with increased number of parameters, how to evaluate different models with different number of parameters</a:t>
            </a:r>
          </a:p>
          <a:p>
            <a:r>
              <a:rPr lang="en-US" dirty="0"/>
              <a:t>We should therefore choose the best model considering the </a:t>
            </a:r>
            <a:r>
              <a:rPr lang="en-US" b="0" dirty="0"/>
              <a:t>testing error</a:t>
            </a:r>
            <a:r>
              <a:rPr lang="en-US" dirty="0"/>
              <a:t>.  Two choices for this:</a:t>
            </a:r>
          </a:p>
          <a:p>
            <a:pPr lvl="1"/>
            <a:r>
              <a:rPr lang="en-US" dirty="0"/>
              <a:t>Use theoretical estimates of the test error. ISL offers four suggestions: </a:t>
            </a:r>
            <a:r>
              <a:rPr lang="en-US" dirty="0" err="1"/>
              <a:t>Cp</a:t>
            </a:r>
            <a:r>
              <a:rPr lang="en-US" dirty="0"/>
              <a:t>, AIC, BIC, adjusted R</a:t>
            </a:r>
            <a:r>
              <a:rPr lang="en-US" baseline="30000" dirty="0"/>
              <a:t>2 </a:t>
            </a:r>
            <a:endParaRPr lang="en-US" dirty="0"/>
          </a:p>
          <a:p>
            <a:pPr lvl="1"/>
            <a:r>
              <a:rPr lang="en-US" dirty="0"/>
              <a:t>Use bootstrapping or cross-validation to evaluate the test error directly </a:t>
            </a:r>
          </a:p>
          <a:p>
            <a:endParaRPr lang="en-US" baseline="30000" dirty="0"/>
          </a:p>
        </p:txBody>
      </p:sp>
    </p:spTree>
    <p:extLst>
      <p:ext uri="{BB962C8B-B14F-4D97-AF65-F5344CB8AC3E}">
        <p14:creationId xmlns:p14="http://schemas.microsoft.com/office/powerpoint/2010/main" val="2115032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9198" y="3409121"/>
            <a:ext cx="4503738" cy="487846"/>
          </a:xfrm>
          <a:prstGeom prst="rect">
            <a:avLst/>
          </a:prstGeom>
        </p:spPr>
      </p:pic>
      <p:sp>
        <p:nvSpPr>
          <p:cNvPr id="2" name="Text Placeholder 1"/>
          <p:cNvSpPr>
            <a:spLocks noGrp="1"/>
          </p:cNvSpPr>
          <p:nvPr>
            <p:ph type="body" sz="quarter" idx="10"/>
          </p:nvPr>
        </p:nvSpPr>
        <p:spPr/>
        <p:txBody>
          <a:bodyPr/>
          <a:lstStyle/>
          <a:p>
            <a:r>
              <a:rPr lang="en-US" dirty="0"/>
              <a:t>Theoretical models to estimate test error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The models use the training RSS, number of training points (</a:t>
                </a:r>
                <a:r>
                  <a:rPr lang="en-US" i="1" dirty="0">
                    <a:latin typeface="times new roman" charset="0"/>
                  </a:rPr>
                  <a:t>n</a:t>
                </a:r>
                <a:r>
                  <a:rPr lang="en-US" dirty="0"/>
                  <a:t>), number of fit parameters (</a:t>
                </a:r>
                <a:r>
                  <a:rPr lang="en-US" i="1" dirty="0">
                    <a:latin typeface="times new roman" charset="0"/>
                  </a:rPr>
                  <a:t>d</a:t>
                </a:r>
                <a:r>
                  <a:rPr lang="en-US" dirty="0"/>
                  <a:t>) and estimated variance of response Y (</a:t>
                </a:r>
                <a14:m>
                  <m:oMath xmlns:m="http://schemas.openxmlformats.org/officeDocument/2006/math">
                    <m:acc>
                      <m:accPr>
                        <m:chr m:val="̂"/>
                        <m:ctrlPr>
                          <a:rPr lang="en-US" b="0" i="1" dirty="0" smtClean="0">
                            <a:latin typeface="Cambria Math" panose="02040503050406030204" pitchFamily="18" charset="0"/>
                          </a:rPr>
                        </m:ctrlPr>
                      </m:accPr>
                      <m:e>
                        <m:sSup>
                          <m:sSupPr>
                            <m:ctrlPr>
                              <a:rPr lang="en-US" b="0" i="1" dirty="0" smtClean="0">
                                <a:latin typeface="Cambria Math" panose="02040503050406030204" pitchFamily="18" charset="0"/>
                              </a:rPr>
                            </m:ctrlPr>
                          </m:sSupPr>
                          <m:e>
                            <m:r>
                              <a:rPr lang="en-US" b="0" i="1" dirty="0" smtClean="0">
                                <a:latin typeface="Cambria Math" charset="0"/>
                                <a:ea typeface="Cambria Math" charset="0"/>
                                <a:cs typeface="Cambria Math" charset="0"/>
                              </a:rPr>
                              <m:t>𝜎</m:t>
                            </m:r>
                          </m:e>
                          <m:sup>
                            <m:r>
                              <a:rPr lang="en-US" b="0" i="1" dirty="0" smtClean="0">
                                <a:latin typeface="Cambria Math" charset="0"/>
                              </a:rPr>
                              <m:t>2</m:t>
                            </m:r>
                          </m:sup>
                        </m:sSup>
                      </m:e>
                    </m:acc>
                  </m:oMath>
                </a14:m>
                <a:r>
                  <a:rPr lang="en-US" dirty="0"/>
                  <a:t>)</a:t>
                </a:r>
              </a:p>
              <a:p>
                <a:pPr>
                  <a:spcAft>
                    <a:spcPts val="3000"/>
                  </a:spcAft>
                </a:pPr>
                <a:r>
                  <a:rPr lang="en-US" dirty="0" err="1"/>
                  <a:t>Cp</a:t>
                </a:r>
                <a:r>
                  <a:rPr lang="en-US" dirty="0"/>
                  <a:t>: Baseline, adds penalty component for more fit </a:t>
                </a:r>
                <a:r>
                  <a:rPr lang="en-US" dirty="0" err="1"/>
                  <a:t>params</a:t>
                </a:r>
                <a:endParaRPr lang="en-US" dirty="0"/>
              </a:p>
              <a:p>
                <a:pPr>
                  <a:spcAft>
                    <a:spcPts val="3000"/>
                  </a:spcAft>
                </a:pPr>
                <a:r>
                  <a:rPr lang="en-US" dirty="0"/>
                  <a:t>AIC: </a:t>
                </a:r>
                <a:r>
                  <a:rPr lang="en-US" dirty="0" err="1"/>
                  <a:t>Akaike</a:t>
                </a:r>
                <a:r>
                  <a:rPr lang="en-US" dirty="0"/>
                  <a:t> information criterion; used for max likelihood methods: </a:t>
                </a:r>
              </a:p>
              <a:p>
                <a:pPr>
                  <a:spcAft>
                    <a:spcPts val="3000"/>
                  </a:spcAft>
                </a:pPr>
                <a:r>
                  <a:rPr lang="en-US" dirty="0"/>
                  <a:t>BIC: Bayesian information criterion</a:t>
                </a:r>
              </a:p>
              <a:p>
                <a:pPr>
                  <a:spcAft>
                    <a:spcPts val="3000"/>
                  </a:spcAft>
                </a:pPr>
                <a:r>
                  <a:rPr lang="en-US" dirty="0"/>
                  <a:t>Adjusted R</a:t>
                </a:r>
                <a:r>
                  <a:rPr lang="en-US" baseline="30000" dirty="0"/>
                  <a:t>2</a:t>
                </a:r>
                <a:r>
                  <a:rPr lang="en-US" dirty="0"/>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3"/>
                <a:stretch>
                  <a:fillRect l="-1115" t="-1214" r="-297" b="-15326"/>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4302264" y="4175623"/>
            <a:ext cx="2108476" cy="467184"/>
          </a:xfrm>
          <a:prstGeom prst="rect">
            <a:avLst/>
          </a:prstGeom>
        </p:spPr>
      </p:pic>
      <p:pic>
        <p:nvPicPr>
          <p:cNvPr id="6" name="Picture 5"/>
          <p:cNvPicPr>
            <a:picLocks noChangeAspect="1"/>
          </p:cNvPicPr>
          <p:nvPr/>
        </p:nvPicPr>
        <p:blipFill>
          <a:blip r:embed="rId5"/>
          <a:stretch>
            <a:fillRect/>
          </a:stretch>
        </p:blipFill>
        <p:spPr>
          <a:xfrm>
            <a:off x="6609522" y="5021362"/>
            <a:ext cx="2197928" cy="394351"/>
          </a:xfrm>
          <a:prstGeom prst="rect">
            <a:avLst/>
          </a:prstGeom>
        </p:spPr>
      </p:pic>
      <p:pic>
        <p:nvPicPr>
          <p:cNvPr id="7" name="Picture 6"/>
          <p:cNvPicPr>
            <a:picLocks noChangeAspect="1"/>
          </p:cNvPicPr>
          <p:nvPr/>
        </p:nvPicPr>
        <p:blipFill rotWithShape="1">
          <a:blip r:embed="rId6"/>
          <a:srcRect l="28513"/>
          <a:stretch/>
        </p:blipFill>
        <p:spPr>
          <a:xfrm>
            <a:off x="3220720" y="5732804"/>
            <a:ext cx="2693063" cy="574125"/>
          </a:xfrm>
          <a:prstGeom prst="rect">
            <a:avLst/>
          </a:prstGeom>
        </p:spPr>
      </p:pic>
    </p:spTree>
    <p:extLst>
      <p:ext uri="{BB962C8B-B14F-4D97-AF65-F5344CB8AC3E}">
        <p14:creationId xmlns:p14="http://schemas.microsoft.com/office/powerpoint/2010/main" val="79146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Comparison of  test error estimates</a:t>
            </a:r>
          </a:p>
        </p:txBody>
      </p:sp>
      <p:sp>
        <p:nvSpPr>
          <p:cNvPr id="3" name="Text Placeholder 2"/>
          <p:cNvSpPr>
            <a:spLocks noGrp="1"/>
          </p:cNvSpPr>
          <p:nvPr>
            <p:ph type="body" sz="quarter" idx="11"/>
          </p:nvPr>
        </p:nvSpPr>
        <p:spPr/>
        <p:txBody>
          <a:bodyPr/>
          <a:lstStyle/>
          <a:p>
            <a:r>
              <a:rPr lang="en-US" sz="2200" dirty="0"/>
              <a:t>This is a specific example from one of the ISL data sets! </a:t>
            </a:r>
          </a:p>
          <a:p>
            <a:r>
              <a:rPr lang="en-US" sz="2200" dirty="0"/>
              <a:t>In your own model subset exercise it is likely that you would have </a:t>
            </a:r>
            <a:r>
              <a:rPr lang="en-US" sz="2200" b="0" dirty="0"/>
              <a:t>multiple models with same number of predictors! </a:t>
            </a:r>
            <a:endParaRPr lang="en-US" sz="2200" dirty="0"/>
          </a:p>
          <a:p>
            <a:r>
              <a:rPr lang="en-US" sz="2200" dirty="0"/>
              <a:t>Best practice is to monitor behavior of multiple test error estimates </a:t>
            </a:r>
          </a:p>
        </p:txBody>
      </p:sp>
      <p:pic>
        <p:nvPicPr>
          <p:cNvPr id="4" name="Picture 3"/>
          <p:cNvPicPr>
            <a:picLocks noChangeAspect="1"/>
          </p:cNvPicPr>
          <p:nvPr/>
        </p:nvPicPr>
        <p:blipFill>
          <a:blip r:embed="rId2"/>
          <a:stretch>
            <a:fillRect/>
          </a:stretch>
        </p:blipFill>
        <p:spPr>
          <a:xfrm>
            <a:off x="3535680" y="3846837"/>
            <a:ext cx="5392575" cy="3011163"/>
          </a:xfrm>
          <a:prstGeom prst="rect">
            <a:avLst/>
          </a:prstGeom>
        </p:spPr>
      </p:pic>
    </p:spTree>
    <p:extLst>
      <p:ext uri="{BB962C8B-B14F-4D97-AF65-F5344CB8AC3E}">
        <p14:creationId xmlns:p14="http://schemas.microsoft.com/office/powerpoint/2010/main" val="1625946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and clarifying a bit of terminology</a:t>
            </a:r>
            <a:r>
              <a:rPr lang="mr-IN" dirty="0"/>
              <a:t>…</a:t>
            </a:r>
            <a:endParaRPr lang="en-US" dirty="0"/>
          </a:p>
        </p:txBody>
      </p:sp>
      <p:sp>
        <p:nvSpPr>
          <p:cNvPr id="3" name="Text Placeholder 2"/>
          <p:cNvSpPr>
            <a:spLocks noGrp="1"/>
          </p:cNvSpPr>
          <p:nvPr>
            <p:ph type="body" sz="quarter" idx="11"/>
          </p:nvPr>
        </p:nvSpPr>
        <p:spPr>
          <a:xfrm>
            <a:off x="659305" y="1736725"/>
            <a:ext cx="8196210" cy="4521835"/>
          </a:xfrm>
        </p:spPr>
        <p:txBody>
          <a:bodyPr/>
          <a:lstStyle/>
          <a:p>
            <a:r>
              <a:rPr lang="en-US" dirty="0"/>
              <a:t>The use of one large set of data combined with resampling yields the use of “training and validation” error estimates (in most statistical learning approaches) </a:t>
            </a:r>
          </a:p>
          <a:p>
            <a:r>
              <a:rPr lang="en-US" dirty="0"/>
              <a:t>Problem: In cross-validation or bootstrap, the learning algorithm “sees” all the data eventually</a:t>
            </a:r>
          </a:p>
          <a:p>
            <a:r>
              <a:rPr lang="en-US" dirty="0"/>
              <a:t>If possible, we often withhold a 3</a:t>
            </a:r>
            <a:r>
              <a:rPr lang="en-US" baseline="30000" dirty="0"/>
              <a:t>rd</a:t>
            </a:r>
            <a:r>
              <a:rPr lang="en-US" dirty="0"/>
              <a:t> data set “</a:t>
            </a:r>
            <a:r>
              <a:rPr lang="en-US" u="sng" dirty="0"/>
              <a:t>the test set</a:t>
            </a:r>
            <a:r>
              <a:rPr lang="en-US" dirty="0"/>
              <a:t>” that the model is totally blind to: </a:t>
            </a:r>
            <a:r>
              <a:rPr lang="en-US" b="0" dirty="0"/>
              <a:t>testing error data is withheld until the final model is selected</a:t>
            </a:r>
          </a:p>
          <a:p>
            <a:pPr lvl="1"/>
            <a:r>
              <a:rPr lang="en-US" dirty="0"/>
              <a:t>Training data vs</a:t>
            </a:r>
            <a:r>
              <a:rPr lang="mr-IN" dirty="0"/>
              <a:t>…</a:t>
            </a:r>
            <a:endParaRPr lang="en-US" dirty="0"/>
          </a:p>
          <a:p>
            <a:pPr lvl="1"/>
            <a:r>
              <a:rPr lang="en-US" dirty="0"/>
              <a:t>Validation data vs</a:t>
            </a:r>
            <a:r>
              <a:rPr lang="mr-IN" dirty="0"/>
              <a:t>…</a:t>
            </a:r>
            <a:endParaRPr lang="en-US" dirty="0"/>
          </a:p>
          <a:p>
            <a:pPr lvl="1"/>
            <a:r>
              <a:rPr lang="en-US" dirty="0"/>
              <a:t>Testing data</a:t>
            </a:r>
          </a:p>
        </p:txBody>
      </p:sp>
    </p:spTree>
    <p:extLst>
      <p:ext uri="{BB962C8B-B14F-4D97-AF65-F5344CB8AC3E}">
        <p14:creationId xmlns:p14="http://schemas.microsoft.com/office/powerpoint/2010/main" val="577199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and testing error estimates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If the number of candidate models you have to run is “small” (</a:t>
                </a:r>
                <a:r>
                  <a:rPr lang="en-US" i="1" dirty="0"/>
                  <a:t>compared to your total science workflow time</a:t>
                </a:r>
                <a:r>
                  <a:rPr lang="en-US" dirty="0"/>
                  <a:t>), then you should use bootstrap or cross-validation </a:t>
                </a:r>
              </a:p>
              <a:p>
                <a:r>
                  <a:rPr lang="en-US" dirty="0"/>
                  <a:t>Especially true in the absence of </a:t>
                </a:r>
                <a:r>
                  <a:rPr lang="en-US" u="sng" dirty="0"/>
                  <a:t>high quality estimated variance of response Y (</a:t>
                </a:r>
                <a14:m>
                  <m:oMath xmlns:m="http://schemas.openxmlformats.org/officeDocument/2006/math">
                    <m:acc>
                      <m:accPr>
                        <m:chr m:val="̂"/>
                        <m:ctrlPr>
                          <a:rPr lang="en-US" b="0" i="1" u="sng" dirty="0">
                            <a:latin typeface="Cambria Math" panose="02040503050406030204" pitchFamily="18" charset="0"/>
                          </a:rPr>
                        </m:ctrlPr>
                      </m:accPr>
                      <m:e>
                        <m:sSup>
                          <m:sSupPr>
                            <m:ctrlPr>
                              <a:rPr lang="en-US" b="0" i="1" u="sng" dirty="0">
                                <a:latin typeface="Cambria Math" panose="02040503050406030204" pitchFamily="18" charset="0"/>
                              </a:rPr>
                            </m:ctrlPr>
                          </m:sSupPr>
                          <m:e>
                            <m:r>
                              <a:rPr lang="en-US" b="0" i="1" u="sng" dirty="0">
                                <a:latin typeface="Cambria Math" charset="0"/>
                                <a:ea typeface="Cambria Math" charset="0"/>
                                <a:cs typeface="Cambria Math" charset="0"/>
                              </a:rPr>
                              <m:t>𝜎</m:t>
                            </m:r>
                          </m:e>
                          <m:sup>
                            <m:r>
                              <a:rPr lang="en-US" b="0" i="1" u="sng" dirty="0">
                                <a:latin typeface="Cambria Math" charset="0"/>
                              </a:rPr>
                              <m:t>2</m:t>
                            </m:r>
                          </m:sup>
                        </m:sSup>
                      </m:e>
                    </m:acc>
                  </m:oMath>
                </a14:m>
                <a:r>
                  <a:rPr lang="en-US" u="sng" dirty="0"/>
                  <a:t>)</a:t>
                </a:r>
              </a:p>
              <a:p>
                <a:r>
                  <a:rPr lang="en-US" dirty="0"/>
                  <a:t>Modern computers (even your laptop) can train huge numbers of models on a short amount of time</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366"/>
                </a:stretch>
              </a:blipFill>
            </p:spPr>
            <p:txBody>
              <a:bodyPr/>
              <a:lstStyle/>
              <a:p>
                <a:r>
                  <a:rPr lang="en-US">
                    <a:noFill/>
                  </a:rPr>
                  <a:t> </a:t>
                </a:r>
              </a:p>
            </p:txBody>
          </p:sp>
        </mc:Fallback>
      </mc:AlternateContent>
    </p:spTree>
    <p:extLst>
      <p:ext uri="{BB962C8B-B14F-4D97-AF65-F5344CB8AC3E}">
        <p14:creationId xmlns:p14="http://schemas.microsoft.com/office/powerpoint/2010/main" val="191921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p:sp>
        <p:nvSpPr>
          <p:cNvPr id="4" name="Text Placeholder 3"/>
          <p:cNvSpPr>
            <a:spLocks noGrp="1"/>
          </p:cNvSpPr>
          <p:nvPr>
            <p:ph type="body" sz="quarter" idx="11"/>
          </p:nvPr>
        </p:nvSpPr>
        <p:spPr/>
        <p:txBody>
          <a:bodyPr/>
          <a:lstStyle/>
          <a:p>
            <a:r>
              <a:rPr lang="en-US" dirty="0"/>
              <a:t>Example forward stepwise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When p=20, requires fitting only 211 models vs. brute force’s  1, 048, 576 models</a:t>
            </a:r>
          </a:p>
          <a:p>
            <a:endParaRPr lang="en-US" dirty="0"/>
          </a:p>
        </p:txBody>
      </p:sp>
      <p:pic>
        <p:nvPicPr>
          <p:cNvPr id="5" name="Picture 4"/>
          <p:cNvPicPr>
            <a:picLocks noChangeAspect="1"/>
          </p:cNvPicPr>
          <p:nvPr/>
        </p:nvPicPr>
        <p:blipFill>
          <a:blip r:embed="rId2"/>
          <a:stretch>
            <a:fillRect/>
          </a:stretch>
        </p:blipFill>
        <p:spPr>
          <a:xfrm>
            <a:off x="1290310" y="2106173"/>
            <a:ext cx="6934200" cy="3276600"/>
          </a:xfrm>
          <a:prstGeom prst="rect">
            <a:avLst/>
          </a:prstGeom>
        </p:spPr>
      </p:pic>
    </p:spTree>
    <p:extLst>
      <p:ext uri="{BB962C8B-B14F-4D97-AF65-F5344CB8AC3E}">
        <p14:creationId xmlns:p14="http://schemas.microsoft.com/office/powerpoint/2010/main" val="1743484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p:sp>
        <p:nvSpPr>
          <p:cNvPr id="4" name="Text Placeholder 3"/>
          <p:cNvSpPr>
            <a:spLocks noGrp="1"/>
          </p:cNvSpPr>
          <p:nvPr>
            <p:ph type="body" sz="quarter" idx="11"/>
          </p:nvPr>
        </p:nvSpPr>
        <p:spPr/>
        <p:txBody>
          <a:bodyPr/>
          <a:lstStyle/>
          <a:p>
            <a:r>
              <a:rPr lang="en-US" dirty="0"/>
              <a:t>Example backward stepwise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Requires n &gt; p (forward has no such requirement, why?)</a:t>
            </a:r>
          </a:p>
          <a:p>
            <a:endParaRPr lang="en-US" dirty="0"/>
          </a:p>
        </p:txBody>
      </p:sp>
      <p:pic>
        <p:nvPicPr>
          <p:cNvPr id="5" name="Picture 4"/>
          <p:cNvPicPr>
            <a:picLocks noChangeAspect="1"/>
          </p:cNvPicPr>
          <p:nvPr/>
        </p:nvPicPr>
        <p:blipFill>
          <a:blip r:embed="rId2"/>
          <a:stretch>
            <a:fillRect/>
          </a:stretch>
        </p:blipFill>
        <p:spPr>
          <a:xfrm>
            <a:off x="1233160" y="2125223"/>
            <a:ext cx="7048500" cy="3238500"/>
          </a:xfrm>
          <a:prstGeom prst="rect">
            <a:avLst/>
          </a:prstGeom>
        </p:spPr>
      </p:pic>
      <p:sp>
        <p:nvSpPr>
          <p:cNvPr id="6" name="Rectangle 5"/>
          <p:cNvSpPr/>
          <p:nvPr/>
        </p:nvSpPr>
        <p:spPr>
          <a:xfrm>
            <a:off x="1233160" y="5956054"/>
            <a:ext cx="5607625" cy="646331"/>
          </a:xfrm>
          <a:prstGeom prst="rect">
            <a:avLst/>
          </a:prstGeom>
        </p:spPr>
        <p:txBody>
          <a:bodyPr wrap="none">
            <a:spAutoFit/>
          </a:bodyPr>
          <a:lstStyle/>
          <a:p>
            <a:r>
              <a:rPr lang="en-US" dirty="0">
                <a:latin typeface="Helvetica" charset="0"/>
              </a:rPr>
              <a:t>Number of models for brute force: 2^p</a:t>
            </a:r>
          </a:p>
          <a:p>
            <a:r>
              <a:rPr lang="en-US" dirty="0">
                <a:latin typeface="Helvetica" charset="0"/>
              </a:rPr>
              <a:t>Number of models for both algorithms:</a:t>
            </a:r>
            <a:r>
              <a:rPr lang="mr-IN" dirty="0">
                <a:latin typeface="Helvetica" charset="0"/>
              </a:rPr>
              <a:t> 1+p(</a:t>
            </a:r>
            <a:r>
              <a:rPr lang="mr-IN" dirty="0" err="1">
                <a:latin typeface="Helvetica" charset="0"/>
              </a:rPr>
              <a:t>p</a:t>
            </a:r>
            <a:r>
              <a:rPr lang="mr-IN" dirty="0">
                <a:latin typeface="Helvetica" charset="0"/>
              </a:rPr>
              <a:t> +1)/ 2</a:t>
            </a:r>
            <a:endParaRPr lang="mr-IN" dirty="0">
              <a:effectLst/>
              <a:latin typeface="Helvetica" charset="0"/>
            </a:endParaRPr>
          </a:p>
        </p:txBody>
      </p:sp>
    </p:spTree>
    <p:extLst>
      <p:ext uri="{BB962C8B-B14F-4D97-AF65-F5344CB8AC3E}">
        <p14:creationId xmlns:p14="http://schemas.microsoft.com/office/powerpoint/2010/main" val="32984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endParaRPr lang="en-US" dirty="0"/>
          </a:p>
          <a:p>
            <a:r>
              <a:rPr lang="en-US" dirty="0"/>
              <a:t>Regularization: big picture concepts</a:t>
            </a:r>
          </a:p>
        </p:txBody>
      </p:sp>
      <p:sp>
        <p:nvSpPr>
          <p:cNvPr id="3" name="Text Placeholder 2"/>
          <p:cNvSpPr>
            <a:spLocks noGrp="1"/>
          </p:cNvSpPr>
          <p:nvPr>
            <p:ph type="body" sz="quarter" idx="11"/>
          </p:nvPr>
        </p:nvSpPr>
        <p:spPr>
          <a:xfrm>
            <a:off x="659305" y="1736725"/>
            <a:ext cx="8196210" cy="4785995"/>
          </a:xfrm>
        </p:spPr>
        <p:txBody>
          <a:bodyPr/>
          <a:lstStyle/>
          <a:p>
            <a:r>
              <a:rPr lang="en-US" dirty="0"/>
              <a:t>Instead of subset selection, another option is to fit a model with all possible (P) parameters and add a penalty to the RSS term to </a:t>
            </a:r>
            <a:r>
              <a:rPr lang="en-US" b="0" dirty="0"/>
              <a:t>shrink</a:t>
            </a:r>
            <a:r>
              <a:rPr lang="en-US" dirty="0"/>
              <a:t> them</a:t>
            </a:r>
          </a:p>
          <a:p>
            <a:endParaRPr lang="en-US" dirty="0"/>
          </a:p>
          <a:p>
            <a:r>
              <a:rPr lang="en-US" dirty="0"/>
              <a:t>Why do we want to do this?  [</a:t>
            </a:r>
            <a:r>
              <a:rPr lang="en-US" u="sng" dirty="0">
                <a:solidFill>
                  <a:srgbClr val="FF0000"/>
                </a:solidFill>
              </a:rPr>
              <a:t>THIS IS IMPORTANT</a:t>
            </a:r>
            <a:r>
              <a:rPr lang="en-US" dirty="0"/>
              <a:t>]</a:t>
            </a:r>
          </a:p>
          <a:p>
            <a:pPr lvl="1"/>
            <a:r>
              <a:rPr lang="en-US" dirty="0"/>
              <a:t>Recall that models with more parameters will better estimate the </a:t>
            </a:r>
            <a:r>
              <a:rPr lang="en-US" u="sng" dirty="0"/>
              <a:t>training</a:t>
            </a:r>
            <a:r>
              <a:rPr lang="en-US" dirty="0"/>
              <a:t> set, reducing the </a:t>
            </a:r>
            <a:r>
              <a:rPr lang="en-US" u="sng" dirty="0"/>
              <a:t>training</a:t>
            </a:r>
            <a:r>
              <a:rPr lang="en-US" dirty="0"/>
              <a:t> error </a:t>
            </a:r>
          </a:p>
          <a:p>
            <a:pPr lvl="1"/>
            <a:r>
              <a:rPr lang="en-US" dirty="0"/>
              <a:t>However, adding more parameters increases the testing error (</a:t>
            </a:r>
            <a:r>
              <a:rPr lang="en-US" b="0" dirty="0"/>
              <a:t>the variance of response Y is increased via the bias-variance tradeoff</a:t>
            </a:r>
            <a:r>
              <a:rPr lang="en-US" dirty="0"/>
              <a:t>)</a:t>
            </a:r>
          </a:p>
          <a:p>
            <a:pPr lvl="1"/>
            <a:r>
              <a:rPr lang="en-US" dirty="0"/>
              <a:t>Reducing the magnitude of the coefficients, therefore is a plausible route to reducing test set error </a:t>
            </a:r>
          </a:p>
          <a:p>
            <a:pPr lvl="1"/>
            <a:endParaRPr lang="en-US" dirty="0"/>
          </a:p>
        </p:txBody>
      </p:sp>
    </p:spTree>
    <p:extLst>
      <p:ext uri="{BB962C8B-B14F-4D97-AF65-F5344CB8AC3E}">
        <p14:creationId xmlns:p14="http://schemas.microsoft.com/office/powerpoint/2010/main" val="6319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Topics last time </a:t>
            </a:r>
          </a:p>
        </p:txBody>
      </p:sp>
      <p:sp>
        <p:nvSpPr>
          <p:cNvPr id="3" name="Text Placeholder 2"/>
          <p:cNvSpPr>
            <a:spLocks noGrp="1"/>
          </p:cNvSpPr>
          <p:nvPr>
            <p:ph type="body" sz="quarter" idx="11"/>
          </p:nvPr>
        </p:nvSpPr>
        <p:spPr/>
        <p:txBody>
          <a:bodyPr/>
          <a:lstStyle/>
          <a:p>
            <a:r>
              <a:rPr lang="en-US" dirty="0"/>
              <a:t>Error in regression models</a:t>
            </a:r>
          </a:p>
          <a:p>
            <a:r>
              <a:rPr lang="en-US" dirty="0"/>
              <a:t>Multiple regression</a:t>
            </a:r>
          </a:p>
          <a:p>
            <a:pPr lvl="1"/>
            <a:r>
              <a:rPr lang="en-US" dirty="0"/>
              <a:t>Python example</a:t>
            </a:r>
          </a:p>
          <a:p>
            <a:r>
              <a:rPr lang="en-US" dirty="0"/>
              <a:t>Bootstrap and cross validation</a:t>
            </a:r>
          </a:p>
        </p:txBody>
      </p:sp>
      <p:sp>
        <p:nvSpPr>
          <p:cNvPr id="4" name="TextBox 3"/>
          <p:cNvSpPr txBox="1"/>
          <p:nvPr/>
        </p:nvSpPr>
        <p:spPr>
          <a:xfrm>
            <a:off x="1661371" y="3744473"/>
            <a:ext cx="6192078" cy="2031325"/>
          </a:xfrm>
          <a:prstGeom prst="rect">
            <a:avLst/>
          </a:prstGeom>
          <a:noFill/>
          <a:ln>
            <a:solidFill>
              <a:schemeClr val="accent1"/>
            </a:solidFill>
          </a:ln>
        </p:spPr>
        <p:txBody>
          <a:bodyPr wrap="square" rtlCol="0">
            <a:spAutoFit/>
          </a:bodyPr>
          <a:lstStyle/>
          <a:p>
            <a:r>
              <a:rPr lang="en-US" u="sng" dirty="0"/>
              <a:t>Big picture concepts: </a:t>
            </a:r>
          </a:p>
          <a:p>
            <a:pPr marL="285750" indent="-285750">
              <a:buFont typeface="Arial" charset="0"/>
              <a:buChar char="•"/>
            </a:pPr>
            <a:r>
              <a:rPr lang="en-US" dirty="0"/>
              <a:t>The training error (e.g., RSS) will always be lower than the validation set or test set error </a:t>
            </a:r>
          </a:p>
          <a:p>
            <a:pPr marL="285750" indent="-285750">
              <a:buFont typeface="Arial" charset="0"/>
              <a:buChar char="•"/>
            </a:pPr>
            <a:r>
              <a:rPr lang="en-US" dirty="0"/>
              <a:t>Increasing the number of parameters (given P &lt; N), always decreases the training error</a:t>
            </a:r>
          </a:p>
          <a:p>
            <a:pPr marL="285750" indent="-285750">
              <a:buFont typeface="Arial" charset="0"/>
              <a:buChar char="•"/>
            </a:pPr>
            <a:r>
              <a:rPr lang="en-US" dirty="0"/>
              <a:t>The bias/variance tradeoff emerges when we have to make decisions about how much data to withhold for validation </a:t>
            </a:r>
          </a:p>
        </p:txBody>
      </p:sp>
    </p:spTree>
    <p:extLst>
      <p:ext uri="{BB962C8B-B14F-4D97-AF65-F5344CB8AC3E}">
        <p14:creationId xmlns:p14="http://schemas.microsoft.com/office/powerpoint/2010/main" val="750925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regression </a:t>
            </a:r>
          </a:p>
        </p:txBody>
      </p:sp>
      <p:sp>
        <p:nvSpPr>
          <p:cNvPr id="3" name="Text Placeholder 2"/>
          <p:cNvSpPr>
            <a:spLocks noGrp="1"/>
          </p:cNvSpPr>
          <p:nvPr>
            <p:ph type="body" sz="quarter" idx="11"/>
          </p:nvPr>
        </p:nvSpPr>
        <p:spPr/>
        <p:txBody>
          <a:bodyPr/>
          <a:lstStyle/>
          <a:p>
            <a:r>
              <a:rPr lang="en-US" dirty="0"/>
              <a:t>Ridge replaces the RSS </a:t>
            </a:r>
            <a:r>
              <a:rPr lang="en-US"/>
              <a:t>term:</a:t>
            </a:r>
            <a:endParaRPr lang="en-US" dirty="0"/>
          </a:p>
        </p:txBody>
      </p:sp>
      <p:pic>
        <p:nvPicPr>
          <p:cNvPr id="4" name="Picture 3"/>
          <p:cNvPicPr>
            <a:picLocks noChangeAspect="1"/>
          </p:cNvPicPr>
          <p:nvPr/>
        </p:nvPicPr>
        <p:blipFill>
          <a:blip r:embed="rId2"/>
          <a:stretch>
            <a:fillRect/>
          </a:stretch>
        </p:blipFill>
        <p:spPr>
          <a:xfrm>
            <a:off x="5585460" y="1168400"/>
            <a:ext cx="3135716" cy="910590"/>
          </a:xfrm>
          <a:prstGeom prst="rect">
            <a:avLst/>
          </a:prstGeom>
        </p:spPr>
      </p:pic>
      <p:pic>
        <p:nvPicPr>
          <p:cNvPr id="6" name="Picture 5"/>
          <p:cNvPicPr>
            <a:picLocks noChangeAspect="1"/>
          </p:cNvPicPr>
          <p:nvPr/>
        </p:nvPicPr>
        <p:blipFill>
          <a:blip r:embed="rId3"/>
          <a:stretch>
            <a:fillRect/>
          </a:stretch>
        </p:blipFill>
        <p:spPr>
          <a:xfrm>
            <a:off x="2184400" y="2978773"/>
            <a:ext cx="5923280" cy="860147"/>
          </a:xfrm>
          <a:prstGeom prst="rect">
            <a:avLst/>
          </a:prstGeom>
        </p:spPr>
      </p:pic>
      <p:sp>
        <p:nvSpPr>
          <p:cNvPr id="7" name="Text Placeholder 2">
            <a:extLst>
              <a:ext uri="{FF2B5EF4-FFF2-40B4-BE49-F238E27FC236}">
                <a16:creationId xmlns:a16="http://schemas.microsoft.com/office/drawing/2014/main" id="{FFAB65B8-89B1-4AFE-995B-7B35B1E3EC39}"/>
              </a:ext>
            </a:extLst>
          </p:cNvPr>
          <p:cNvSpPr txBox="1">
            <a:spLocks/>
          </p:cNvSpPr>
          <p:nvPr/>
        </p:nvSpPr>
        <p:spPr>
          <a:xfrm>
            <a:off x="659305" y="1736724"/>
            <a:ext cx="8196210" cy="1242049"/>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Ridge replaces the RSS term:                                           with a new minimizer that includes a so-called </a:t>
            </a:r>
            <a:r>
              <a:rPr lang="en-US" b="0"/>
              <a:t>shrinkage penalty</a:t>
            </a:r>
            <a:r>
              <a:rPr lang="en-US"/>
              <a:t>: </a:t>
            </a:r>
          </a:p>
          <a:p>
            <a:endParaRPr lang="en-US"/>
          </a:p>
          <a:p>
            <a:endParaRPr lang="en-US"/>
          </a:p>
          <a:p>
            <a:endParaRPr lang="en-US"/>
          </a:p>
        </p:txBody>
      </p:sp>
      <p:sp>
        <p:nvSpPr>
          <p:cNvPr id="8" name="Text Placeholder 2">
            <a:extLst>
              <a:ext uri="{FF2B5EF4-FFF2-40B4-BE49-F238E27FC236}">
                <a16:creationId xmlns:a16="http://schemas.microsoft.com/office/drawing/2014/main" id="{FB650850-3C50-4A9C-91E3-503643732CCC}"/>
              </a:ext>
            </a:extLst>
          </p:cNvPr>
          <p:cNvSpPr txBox="1">
            <a:spLocks/>
          </p:cNvSpPr>
          <p:nvPr/>
        </p:nvSpPr>
        <p:spPr>
          <a:xfrm>
            <a:off x="659305" y="1736723"/>
            <a:ext cx="8196210"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Ridge replaces the RSS term:                                           with a new minimizer that includes a so-called </a:t>
            </a:r>
            <a:r>
              <a:rPr lang="en-US" b="0"/>
              <a:t>shrinkage penalty</a:t>
            </a:r>
            <a:r>
              <a:rPr lang="en-US"/>
              <a:t>: </a:t>
            </a:r>
          </a:p>
          <a:p>
            <a:endParaRPr lang="en-US"/>
          </a:p>
          <a:p>
            <a:endParaRPr lang="en-US"/>
          </a:p>
          <a:p>
            <a:endParaRPr lang="en-US"/>
          </a:p>
          <a:p>
            <a:r>
              <a:rPr lang="en-US"/>
              <a:t>The adjustable parameter </a:t>
            </a:r>
            <a:r>
              <a:rPr lang="en-US">
                <a:latin typeface="symbol" charset="2"/>
              </a:rPr>
              <a:t>l</a:t>
            </a:r>
            <a:r>
              <a:rPr lang="en-US"/>
              <a:t>, trades the baseline RSS with a penalty for nonzero coefficients.  As </a:t>
            </a:r>
            <a:r>
              <a:rPr lang="en-US">
                <a:latin typeface="symbol" charset="2"/>
              </a:rPr>
              <a:t>l</a:t>
            </a:r>
            <a:r>
              <a:rPr lang="en-US"/>
              <a:t> increases to infinity the minimized error drives all of the coefficients to zero </a:t>
            </a:r>
            <a:endParaRPr lang="en-US" dirty="0"/>
          </a:p>
        </p:txBody>
      </p:sp>
    </p:spTree>
    <p:extLst>
      <p:ext uri="{BB962C8B-B14F-4D97-AF65-F5344CB8AC3E}">
        <p14:creationId xmlns:p14="http://schemas.microsoft.com/office/powerpoint/2010/main" val="89702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Unlike RSS minimizers, which are </a:t>
            </a:r>
            <a:r>
              <a:rPr lang="en-US" b="0" dirty="0"/>
              <a:t>scale </a:t>
            </a:r>
            <a:r>
              <a:rPr lang="en-US" b="0" dirty="0" err="1"/>
              <a:t>equivariant</a:t>
            </a:r>
            <a:r>
              <a:rPr lang="en-US" dirty="0"/>
              <a:t>, the predictor data must be normalized in regularization methods:</a:t>
            </a:r>
          </a:p>
          <a:p>
            <a:pPr marL="457200" indent="-457200">
              <a:buFont typeface="+mj-lt"/>
              <a:buAutoNum type="arabicPeriod"/>
            </a:pPr>
            <a:endParaRPr lang="en-US" dirty="0"/>
          </a:p>
          <a:p>
            <a:pPr marL="457200" indent="-457200">
              <a:buFont typeface="+mj-lt"/>
              <a:buAutoNum type="arabicPeriod"/>
            </a:pPr>
            <a:r>
              <a:rPr lang="en-US" dirty="0"/>
              <a:t>Fit a series of ridge regression models across a wide range of </a:t>
            </a:r>
            <a:r>
              <a:rPr lang="en-US" dirty="0">
                <a:latin typeface="symbol" charset="2"/>
              </a:rPr>
              <a:t>l</a:t>
            </a:r>
            <a:r>
              <a:rPr lang="en-US" dirty="0"/>
              <a:t> and track the coefficient values and test set error (or estimate) as </a:t>
            </a:r>
            <a:r>
              <a:rPr lang="en-US" dirty="0">
                <a:latin typeface="symbol" charset="2"/>
              </a:rPr>
              <a:t>l</a:t>
            </a:r>
            <a:r>
              <a:rPr lang="en-US" dirty="0"/>
              <a:t> is changed</a:t>
            </a:r>
          </a:p>
          <a:p>
            <a:pPr marL="457200" indent="-457200">
              <a:buFont typeface="+mj-lt"/>
              <a:buAutoNum type="arabicPeriod"/>
            </a:pPr>
            <a:r>
              <a:rPr lang="en-US" dirty="0"/>
              <a:t>Determine the model that produces the smallest test error set </a:t>
            </a:r>
          </a:p>
          <a:p>
            <a:pPr marL="857250" lvl="1" indent="-457200"/>
            <a:r>
              <a:rPr lang="en-US" dirty="0"/>
              <a:t>Alternatively determine the model w/smallest </a:t>
            </a:r>
            <a:r>
              <a:rPr lang="en-US" b="0" dirty="0"/>
              <a:t>validation</a:t>
            </a:r>
            <a:r>
              <a:rPr lang="en-US" dirty="0"/>
              <a:t> error and then estimate the true test error w/virgin data that was not used in the training </a:t>
            </a:r>
          </a:p>
        </p:txBody>
      </p:sp>
      <p:pic>
        <p:nvPicPr>
          <p:cNvPr id="4" name="Picture 3"/>
          <p:cNvPicPr>
            <a:picLocks noChangeAspect="1"/>
          </p:cNvPicPr>
          <p:nvPr/>
        </p:nvPicPr>
        <p:blipFill>
          <a:blip r:embed="rId2"/>
          <a:stretch>
            <a:fillRect/>
          </a:stretch>
        </p:blipFill>
        <p:spPr>
          <a:xfrm>
            <a:off x="5500370" y="2566947"/>
            <a:ext cx="2780030" cy="770091"/>
          </a:xfrm>
          <a:prstGeom prst="rect">
            <a:avLst/>
          </a:prstGeom>
        </p:spPr>
      </p:pic>
    </p:spTree>
    <p:extLst>
      <p:ext uri="{BB962C8B-B14F-4D97-AF65-F5344CB8AC3E}">
        <p14:creationId xmlns:p14="http://schemas.microsoft.com/office/powerpoint/2010/main" val="2086402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Expected response in ridge regression</a:t>
            </a:r>
          </a:p>
        </p:txBody>
      </p:sp>
      <p:pic>
        <p:nvPicPr>
          <p:cNvPr id="4" name="Picture 3"/>
          <p:cNvPicPr>
            <a:picLocks noChangeAspect="1"/>
          </p:cNvPicPr>
          <p:nvPr/>
        </p:nvPicPr>
        <p:blipFill>
          <a:blip r:embed="rId2"/>
          <a:stretch>
            <a:fillRect/>
          </a:stretch>
        </p:blipFill>
        <p:spPr>
          <a:xfrm>
            <a:off x="976084" y="1645920"/>
            <a:ext cx="7576007" cy="3881120"/>
          </a:xfrm>
          <a:prstGeom prst="rect">
            <a:avLst/>
          </a:prstGeom>
        </p:spPr>
      </p:pic>
      <p:pic>
        <p:nvPicPr>
          <p:cNvPr id="3" name="Picture 2"/>
          <p:cNvPicPr>
            <a:picLocks noChangeAspect="1"/>
          </p:cNvPicPr>
          <p:nvPr/>
        </p:nvPicPr>
        <p:blipFill>
          <a:blip r:embed="rId3"/>
          <a:stretch>
            <a:fillRect/>
          </a:stretch>
        </p:blipFill>
        <p:spPr>
          <a:xfrm>
            <a:off x="288636" y="5657052"/>
            <a:ext cx="1168400" cy="304800"/>
          </a:xfrm>
          <a:prstGeom prst="rect">
            <a:avLst/>
          </a:prstGeom>
        </p:spPr>
      </p:pic>
      <p:pic>
        <p:nvPicPr>
          <p:cNvPr id="5" name="Picture 4"/>
          <p:cNvPicPr>
            <a:picLocks noChangeAspect="1"/>
          </p:cNvPicPr>
          <p:nvPr/>
        </p:nvPicPr>
        <p:blipFill>
          <a:blip r:embed="rId4"/>
          <a:stretch>
            <a:fillRect/>
          </a:stretch>
        </p:blipFill>
        <p:spPr>
          <a:xfrm>
            <a:off x="288636" y="6027671"/>
            <a:ext cx="203200" cy="304800"/>
          </a:xfrm>
          <a:prstGeom prst="rect">
            <a:avLst/>
          </a:prstGeom>
        </p:spPr>
      </p:pic>
      <p:sp>
        <p:nvSpPr>
          <p:cNvPr id="6" name="TextBox 5"/>
          <p:cNvSpPr txBox="1"/>
          <p:nvPr/>
        </p:nvSpPr>
        <p:spPr>
          <a:xfrm>
            <a:off x="491836" y="5959342"/>
            <a:ext cx="6885709" cy="369332"/>
          </a:xfrm>
          <a:prstGeom prst="rect">
            <a:avLst/>
          </a:prstGeom>
          <a:noFill/>
        </p:spPr>
        <p:txBody>
          <a:bodyPr wrap="square" rtlCol="0">
            <a:spAutoFit/>
          </a:bodyPr>
          <a:lstStyle/>
          <a:p>
            <a:r>
              <a:rPr lang="en-US" dirty="0"/>
              <a:t>= vector of least squares coefficient estimates</a:t>
            </a:r>
          </a:p>
        </p:txBody>
      </p:sp>
      <p:pic>
        <p:nvPicPr>
          <p:cNvPr id="7" name="Picture 6"/>
          <p:cNvPicPr>
            <a:picLocks noChangeAspect="1"/>
          </p:cNvPicPr>
          <p:nvPr/>
        </p:nvPicPr>
        <p:blipFill>
          <a:blip r:embed="rId5"/>
          <a:stretch>
            <a:fillRect/>
          </a:stretch>
        </p:blipFill>
        <p:spPr>
          <a:xfrm>
            <a:off x="178378" y="6264142"/>
            <a:ext cx="1943100" cy="444500"/>
          </a:xfrm>
          <a:prstGeom prst="rect">
            <a:avLst/>
          </a:prstGeom>
        </p:spPr>
      </p:pic>
      <p:sp>
        <p:nvSpPr>
          <p:cNvPr id="9" name="TextBox 8"/>
          <p:cNvSpPr txBox="1"/>
          <p:nvPr/>
        </p:nvSpPr>
        <p:spPr>
          <a:xfrm>
            <a:off x="1970710" y="6328674"/>
            <a:ext cx="6885709" cy="369332"/>
          </a:xfrm>
          <a:prstGeom prst="rect">
            <a:avLst/>
          </a:prstGeom>
          <a:noFill/>
        </p:spPr>
        <p:txBody>
          <a:bodyPr wrap="square" rtlCol="0">
            <a:spAutoFit/>
          </a:bodyPr>
          <a:lstStyle/>
          <a:p>
            <a:r>
              <a:rPr lang="en-US" dirty="0"/>
              <a:t>l</a:t>
            </a:r>
            <a:r>
              <a:rPr lang="en-US" baseline="-25000" dirty="0"/>
              <a:t>2</a:t>
            </a:r>
            <a:r>
              <a:rPr lang="en-US" dirty="0"/>
              <a:t> norm (distance of </a:t>
            </a:r>
            <a:r>
              <a:rPr lang="en-US" i="1" dirty="0"/>
              <a:t>β </a:t>
            </a:r>
            <a:r>
              <a:rPr lang="en-US" dirty="0"/>
              <a:t>from 0)</a:t>
            </a:r>
          </a:p>
        </p:txBody>
      </p:sp>
      <p:sp>
        <p:nvSpPr>
          <p:cNvPr id="10" name="TextBox 9"/>
          <p:cNvSpPr txBox="1"/>
          <p:nvPr/>
        </p:nvSpPr>
        <p:spPr>
          <a:xfrm>
            <a:off x="1457036" y="5586213"/>
            <a:ext cx="7839364" cy="369332"/>
          </a:xfrm>
          <a:prstGeom prst="rect">
            <a:avLst/>
          </a:prstGeom>
          <a:noFill/>
        </p:spPr>
        <p:txBody>
          <a:bodyPr wrap="square" rtlCol="0">
            <a:spAutoFit/>
          </a:bodyPr>
          <a:lstStyle/>
          <a:p>
            <a:r>
              <a:rPr lang="en-US" dirty="0"/>
              <a:t>= amount coefficients have been driven to 0 (smaller = </a:t>
            </a:r>
            <a:r>
              <a:rPr lang="en-US"/>
              <a:t>more regularization)</a:t>
            </a:r>
            <a:endParaRPr lang="en-US" dirty="0"/>
          </a:p>
        </p:txBody>
      </p:sp>
    </p:spTree>
    <p:extLst>
      <p:ext uri="{BB962C8B-B14F-4D97-AF65-F5344CB8AC3E}">
        <p14:creationId xmlns:p14="http://schemas.microsoft.com/office/powerpoint/2010/main" val="464531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Expected response in ridge regression</a:t>
            </a:r>
          </a:p>
        </p:txBody>
      </p:sp>
      <p:pic>
        <p:nvPicPr>
          <p:cNvPr id="5" name="Picture 4"/>
          <p:cNvPicPr>
            <a:picLocks noChangeAspect="1"/>
          </p:cNvPicPr>
          <p:nvPr/>
        </p:nvPicPr>
        <p:blipFill>
          <a:blip r:embed="rId2"/>
          <a:stretch>
            <a:fillRect/>
          </a:stretch>
        </p:blipFill>
        <p:spPr>
          <a:xfrm>
            <a:off x="1087120" y="1918486"/>
            <a:ext cx="7010400" cy="4010065"/>
          </a:xfrm>
          <a:prstGeom prst="rect">
            <a:avLst/>
          </a:prstGeom>
        </p:spPr>
      </p:pic>
    </p:spTree>
    <p:extLst>
      <p:ext uri="{BB962C8B-B14F-4D97-AF65-F5344CB8AC3E}">
        <p14:creationId xmlns:p14="http://schemas.microsoft.com/office/powerpoint/2010/main" val="23523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When 𝛌 = 0, Ridge = linear regression</a:t>
            </a:r>
          </a:p>
          <a:p>
            <a:pPr marL="857250" lvl="1" indent="-457200">
              <a:buFont typeface="+mj-lt"/>
              <a:buAutoNum type="arabicPeriod"/>
            </a:pPr>
            <a:r>
              <a:rPr lang="en-US" dirty="0"/>
              <a:t>Variance is high, but there is no bias</a:t>
            </a:r>
          </a:p>
          <a:p>
            <a:pPr marL="457200" indent="-457200">
              <a:buFont typeface="+mj-lt"/>
              <a:buAutoNum type="arabicPeriod"/>
            </a:pPr>
            <a:r>
              <a:rPr lang="en-US" dirty="0"/>
              <a:t>As 𝛌 increases, the flexibility of the regression decreases</a:t>
            </a:r>
          </a:p>
          <a:p>
            <a:pPr marL="857250" lvl="1" indent="-457200">
              <a:buFont typeface="+mj-lt"/>
              <a:buAutoNum type="arabicPeriod"/>
            </a:pPr>
            <a:r>
              <a:rPr lang="en-US" dirty="0"/>
              <a:t>Leads to decreased variance of prediction</a:t>
            </a:r>
          </a:p>
          <a:p>
            <a:pPr marL="857250" lvl="1" indent="-457200">
              <a:buFont typeface="+mj-lt"/>
              <a:buAutoNum type="arabicPeriod"/>
            </a:pPr>
            <a:r>
              <a:rPr lang="en-US" dirty="0"/>
              <a:t>Increased bias</a:t>
            </a:r>
          </a:p>
          <a:p>
            <a:pPr marL="857250" lvl="1" indent="-457200">
              <a:buFont typeface="+mj-lt"/>
              <a:buAutoNum type="arabicPeriod"/>
            </a:pPr>
            <a:endParaRPr lang="en-US" dirty="0"/>
          </a:p>
          <a:p>
            <a:pPr marL="0" indent="0">
              <a:buNone/>
            </a:pPr>
            <a:r>
              <a:rPr lang="en-US" sz="1800" dirty="0"/>
              <a:t>The </a:t>
            </a:r>
            <a:r>
              <a:rPr lang="en-US" sz="1800" b="0" dirty="0"/>
              <a:t>variance</a:t>
            </a:r>
            <a:r>
              <a:rPr lang="en-US" sz="1800" dirty="0"/>
              <a:t> in the error shows us how much the error changes if we estimated f with a different set of </a:t>
            </a:r>
            <a:r>
              <a:rPr lang="en-US" sz="1800" b="0" dirty="0"/>
              <a:t>training data </a:t>
            </a:r>
            <a:r>
              <a:rPr lang="en-US" sz="1800" dirty="0"/>
              <a:t>(e.g., consider fit w/many splines)</a:t>
            </a:r>
          </a:p>
          <a:p>
            <a:pPr marL="0" indent="0">
              <a:buNone/>
            </a:pPr>
            <a:r>
              <a:rPr lang="en-US" sz="1800" dirty="0"/>
              <a:t>The </a:t>
            </a:r>
            <a:r>
              <a:rPr lang="en-US" sz="1800" b="0" dirty="0"/>
              <a:t>bias </a:t>
            </a:r>
            <a:r>
              <a:rPr lang="en-US" sz="1800" dirty="0"/>
              <a:t>in the error shows us how much error is introduced by the simplicity of our model (e.g., curvy data w/linear fit) </a:t>
            </a:r>
          </a:p>
          <a:p>
            <a:pPr marL="0" indent="0">
              <a:buNone/>
            </a:pPr>
            <a:endParaRPr lang="en-US" sz="1800" dirty="0"/>
          </a:p>
          <a:p>
            <a:pPr marL="857250" lvl="1" indent="-45720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1862180" y="285820"/>
            <a:ext cx="6362498" cy="579679"/>
          </a:xfrm>
          <a:prstGeom prst="rect">
            <a:avLst/>
          </a:prstGeom>
        </p:spPr>
      </p:pic>
      <p:sp>
        <p:nvSpPr>
          <p:cNvPr id="6" name="TextBox 5"/>
          <p:cNvSpPr txBox="1"/>
          <p:nvPr/>
        </p:nvSpPr>
        <p:spPr>
          <a:xfrm>
            <a:off x="1262336" y="390993"/>
            <a:ext cx="599844" cy="369332"/>
          </a:xfrm>
          <a:prstGeom prst="rect">
            <a:avLst/>
          </a:prstGeom>
          <a:noFill/>
        </p:spPr>
        <p:txBody>
          <a:bodyPr wrap="none" rtlCol="0">
            <a:spAutoFit/>
          </a:bodyPr>
          <a:lstStyle/>
          <a:p>
            <a:r>
              <a:rPr lang="en-US"/>
              <a:t>MSE</a:t>
            </a:r>
          </a:p>
        </p:txBody>
      </p:sp>
      <p:grpSp>
        <p:nvGrpSpPr>
          <p:cNvPr id="7" name="Group 6"/>
          <p:cNvGrpSpPr>
            <a:grpSpLocks noChangeAspect="1"/>
          </p:cNvGrpSpPr>
          <p:nvPr/>
        </p:nvGrpSpPr>
        <p:grpSpPr>
          <a:xfrm>
            <a:off x="7271306" y="850970"/>
            <a:ext cx="1147923" cy="1771510"/>
            <a:chOff x="674084" y="2438400"/>
            <a:chExt cx="2302383" cy="3553107"/>
          </a:xfrm>
        </p:grpSpPr>
        <p:pic>
          <p:nvPicPr>
            <p:cNvPr id="8" name="Picture 7"/>
            <p:cNvPicPr>
              <a:picLocks noChangeAspect="1"/>
            </p:cNvPicPr>
            <p:nvPr/>
          </p:nvPicPr>
          <p:blipFill rotWithShape="1">
            <a:blip r:embed="rId3"/>
            <a:srcRect r="70169"/>
            <a:stretch/>
          </p:blipFill>
          <p:spPr>
            <a:xfrm>
              <a:off x="674084" y="2438400"/>
              <a:ext cx="2293052" cy="3553107"/>
            </a:xfrm>
            <a:prstGeom prst="rect">
              <a:avLst/>
            </a:prstGeom>
          </p:spPr>
        </p:pic>
        <p:pic>
          <p:nvPicPr>
            <p:cNvPr id="9" name="Picture 8"/>
            <p:cNvPicPr>
              <a:picLocks noChangeAspect="1"/>
            </p:cNvPicPr>
            <p:nvPr/>
          </p:nvPicPr>
          <p:blipFill rotWithShape="1">
            <a:blip r:embed="rId3"/>
            <a:srcRect l="89350" b="81355"/>
            <a:stretch/>
          </p:blipFill>
          <p:spPr>
            <a:xfrm>
              <a:off x="2157842" y="2438400"/>
              <a:ext cx="818625" cy="662473"/>
            </a:xfrm>
            <a:prstGeom prst="rect">
              <a:avLst/>
            </a:prstGeom>
          </p:spPr>
        </p:pic>
      </p:grpSp>
    </p:spTree>
    <p:extLst>
      <p:ext uri="{BB962C8B-B14F-4D97-AF65-F5344CB8AC3E}">
        <p14:creationId xmlns:p14="http://schemas.microsoft.com/office/powerpoint/2010/main" val="1371750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Ridge is more computational feasible than forward and reverse best subset</a:t>
            </a:r>
          </a:p>
          <a:p>
            <a:pPr marL="457200" indent="-457200">
              <a:buFont typeface="+mj-lt"/>
              <a:buAutoNum type="arabicPeriod"/>
            </a:pPr>
            <a:r>
              <a:rPr lang="en-US" dirty="0"/>
              <a:t>Least squares linear regression can’t find a solution when n &lt; p, Ridge can</a:t>
            </a:r>
          </a:p>
          <a:p>
            <a:pPr marL="457200" indent="-457200">
              <a:buFont typeface="+mj-lt"/>
              <a:buAutoNum type="arabicPeriod"/>
            </a:pPr>
            <a:r>
              <a:rPr lang="en-US" dirty="0"/>
              <a:t>Ridge works best when least squares estimates have high variance</a:t>
            </a:r>
          </a:p>
          <a:p>
            <a:pPr marL="457200" indent="-457200">
              <a:buFont typeface="+mj-lt"/>
              <a:buAutoNum type="arabicPeriod"/>
            </a:pPr>
            <a:endParaRPr lang="en-US" dirty="0"/>
          </a:p>
          <a:p>
            <a:pPr marL="857250" lvl="1" indent="-457200">
              <a:buFont typeface="+mj-lt"/>
              <a:buAutoNum type="arabicPeriod"/>
            </a:pPr>
            <a:endParaRPr lang="en-US" dirty="0"/>
          </a:p>
        </p:txBody>
      </p:sp>
    </p:spTree>
    <p:extLst>
      <p:ext uri="{BB962C8B-B14F-4D97-AF65-F5344CB8AC3E}">
        <p14:creationId xmlns:p14="http://schemas.microsoft.com/office/powerpoint/2010/main" val="299987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LASSO regression </a:t>
            </a:r>
          </a:p>
        </p:txBody>
      </p:sp>
      <p:sp>
        <p:nvSpPr>
          <p:cNvPr id="3" name="Text Placeholder 2"/>
          <p:cNvSpPr>
            <a:spLocks noGrp="1"/>
          </p:cNvSpPr>
          <p:nvPr>
            <p:ph type="body" sz="quarter" idx="11"/>
          </p:nvPr>
        </p:nvSpPr>
        <p:spPr>
          <a:xfrm>
            <a:off x="652627" y="1736725"/>
            <a:ext cx="8196210" cy="4015497"/>
          </a:xfrm>
        </p:spPr>
        <p:txBody>
          <a:bodyPr/>
          <a:lstStyle/>
          <a:p>
            <a:r>
              <a:rPr lang="en-US" dirty="0"/>
              <a:t>Ridge regression does not set any of the coefficients exactly to zero but can shrink all of them </a:t>
            </a:r>
          </a:p>
          <a:p>
            <a:pPr lvl="1"/>
            <a:r>
              <a:rPr lang="en-US" dirty="0"/>
              <a:t>Final model still includes all </a:t>
            </a:r>
            <a:r>
              <a:rPr lang="en-US" i="1"/>
              <a:t>p</a:t>
            </a:r>
            <a:r>
              <a:rPr lang="en-US"/>
              <a:t> predictors</a:t>
            </a:r>
            <a:endParaRPr lang="en-US" dirty="0"/>
          </a:p>
        </p:txBody>
      </p:sp>
      <p:pic>
        <p:nvPicPr>
          <p:cNvPr id="4" name="Picture 3"/>
          <p:cNvPicPr>
            <a:picLocks noChangeAspect="1"/>
          </p:cNvPicPr>
          <p:nvPr/>
        </p:nvPicPr>
        <p:blipFill>
          <a:blip r:embed="rId2"/>
          <a:stretch>
            <a:fillRect/>
          </a:stretch>
        </p:blipFill>
        <p:spPr>
          <a:xfrm>
            <a:off x="0" y="5501148"/>
            <a:ext cx="9144000" cy="1356852"/>
          </a:xfrm>
          <a:prstGeom prst="rect">
            <a:avLst/>
          </a:prstGeom>
        </p:spPr>
      </p:pic>
      <p:sp>
        <p:nvSpPr>
          <p:cNvPr id="5" name="Text Placeholder 2">
            <a:extLst>
              <a:ext uri="{FF2B5EF4-FFF2-40B4-BE49-F238E27FC236}">
                <a16:creationId xmlns:a16="http://schemas.microsoft.com/office/drawing/2014/main" id="{2B3D23C3-200A-4FE1-B309-4DA347C167E9}"/>
              </a:ext>
            </a:extLst>
          </p:cNvPr>
          <p:cNvSpPr txBox="1">
            <a:spLocks/>
          </p:cNvSpPr>
          <p:nvPr/>
        </p:nvSpPr>
        <p:spPr>
          <a:xfrm>
            <a:off x="652627" y="1736725"/>
            <a:ext cx="8196210"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Ridge regression does not set any of the coefficients exactly to zero but can shrink all of them </a:t>
            </a:r>
          </a:p>
          <a:p>
            <a:pPr lvl="1"/>
            <a:r>
              <a:rPr lang="en-US"/>
              <a:t>Final model still includes all </a:t>
            </a:r>
            <a:r>
              <a:rPr lang="en-US" i="1"/>
              <a:t>p</a:t>
            </a:r>
            <a:r>
              <a:rPr lang="en-US"/>
              <a:t> predictors</a:t>
            </a:r>
          </a:p>
          <a:p>
            <a:r>
              <a:rPr lang="en-US"/>
              <a:t>The LASSO regression was developed, inspired by ridge, to provide the </a:t>
            </a:r>
            <a:r>
              <a:rPr lang="en-US" b="0"/>
              <a:t>possibility</a:t>
            </a:r>
            <a:r>
              <a:rPr lang="en-US"/>
              <a:t> that some of the coefficients can take a value of zero</a:t>
            </a:r>
          </a:p>
        </p:txBody>
      </p:sp>
      <p:sp>
        <p:nvSpPr>
          <p:cNvPr id="7" name="Text Placeholder 2">
            <a:extLst>
              <a:ext uri="{FF2B5EF4-FFF2-40B4-BE49-F238E27FC236}">
                <a16:creationId xmlns:a16="http://schemas.microsoft.com/office/drawing/2014/main" id="{7F6C6410-EED3-49CB-B804-6667ECB9E45D}"/>
              </a:ext>
            </a:extLst>
          </p:cNvPr>
          <p:cNvSpPr txBox="1">
            <a:spLocks/>
          </p:cNvSpPr>
          <p:nvPr/>
        </p:nvSpPr>
        <p:spPr>
          <a:xfrm>
            <a:off x="652627" y="1736725"/>
            <a:ext cx="8196210"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Ridge regression does not set any of the coefficients exactly to zero but can shrink all of them </a:t>
            </a:r>
          </a:p>
          <a:p>
            <a:pPr lvl="1"/>
            <a:r>
              <a:rPr lang="en-US"/>
              <a:t>Final model still includes all </a:t>
            </a:r>
            <a:r>
              <a:rPr lang="en-US" i="1"/>
              <a:t>p</a:t>
            </a:r>
            <a:r>
              <a:rPr lang="en-US"/>
              <a:t> predictors</a:t>
            </a:r>
          </a:p>
          <a:p>
            <a:r>
              <a:rPr lang="en-US"/>
              <a:t>The LASSO regression was developed, inspired by ridge, to provide the </a:t>
            </a:r>
            <a:r>
              <a:rPr lang="en-US" b="0"/>
              <a:t>possibility</a:t>
            </a:r>
            <a:r>
              <a:rPr lang="en-US"/>
              <a:t> that some of the coefficients can take a value of zero </a:t>
            </a:r>
          </a:p>
          <a:p>
            <a:r>
              <a:rPr lang="en-US"/>
              <a:t>Like ridge, the LASSO operator is minimized as a function of an adjustable </a:t>
            </a:r>
            <a:r>
              <a:rPr lang="en-US">
                <a:latin typeface="symbol" charset="2"/>
              </a:rPr>
              <a:t>l </a:t>
            </a:r>
            <a:r>
              <a:rPr lang="en-US"/>
              <a:t>parameter  </a:t>
            </a:r>
            <a:endParaRPr lang="en-US" dirty="0"/>
          </a:p>
        </p:txBody>
      </p:sp>
    </p:spTree>
    <p:extLst>
      <p:ext uri="{BB962C8B-B14F-4D97-AF65-F5344CB8AC3E}">
        <p14:creationId xmlns:p14="http://schemas.microsoft.com/office/powerpoint/2010/main" val="41686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extra bonus in LASSO: subset selection</a:t>
            </a:r>
          </a:p>
        </p:txBody>
      </p:sp>
      <p:sp>
        <p:nvSpPr>
          <p:cNvPr id="3" name="Text Placeholder 2"/>
          <p:cNvSpPr>
            <a:spLocks noGrp="1"/>
          </p:cNvSpPr>
          <p:nvPr>
            <p:ph type="body" sz="quarter" idx="11"/>
          </p:nvPr>
        </p:nvSpPr>
        <p:spPr/>
        <p:txBody>
          <a:bodyPr/>
          <a:lstStyle/>
          <a:p>
            <a:r>
              <a:rPr lang="en-US" sz="2000" dirty="0"/>
              <a:t>The key difference is the penalty due to nonzero coefficients. Ridge it is squared, in LASSO it is not.  You can also formulate both as </a:t>
            </a:r>
            <a:r>
              <a:rPr lang="en-US" sz="2000" b="0" dirty="0"/>
              <a:t>constrained </a:t>
            </a:r>
            <a:r>
              <a:rPr lang="en-US" sz="2000" dirty="0"/>
              <a:t>minimization problems.  </a:t>
            </a:r>
          </a:p>
          <a:p>
            <a:r>
              <a:rPr lang="en-US" sz="2000" dirty="0"/>
              <a:t>A mathematical result of LASSO (6.8), is the possibility that some of the </a:t>
            </a:r>
            <a:r>
              <a:rPr lang="en-US" sz="2000" dirty="0">
                <a:latin typeface="symbol" charset="2"/>
              </a:rPr>
              <a:t>b</a:t>
            </a:r>
            <a:r>
              <a:rPr lang="en-US" sz="2000" dirty="0"/>
              <a:t> values will be zero at the minimum error</a:t>
            </a:r>
          </a:p>
        </p:txBody>
      </p:sp>
      <p:pic>
        <p:nvPicPr>
          <p:cNvPr id="4" name="Picture 3"/>
          <p:cNvPicPr>
            <a:picLocks noChangeAspect="1"/>
          </p:cNvPicPr>
          <p:nvPr/>
        </p:nvPicPr>
        <p:blipFill>
          <a:blip r:embed="rId2"/>
          <a:stretch>
            <a:fillRect/>
          </a:stretch>
        </p:blipFill>
        <p:spPr>
          <a:xfrm>
            <a:off x="1440776" y="3850205"/>
            <a:ext cx="7414739" cy="3007795"/>
          </a:xfrm>
          <a:prstGeom prst="rect">
            <a:avLst/>
          </a:prstGeom>
        </p:spPr>
      </p:pic>
    </p:spTree>
    <p:extLst>
      <p:ext uri="{BB962C8B-B14F-4D97-AF65-F5344CB8AC3E}">
        <p14:creationId xmlns:p14="http://schemas.microsoft.com/office/powerpoint/2010/main" val="44331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can LASSO coefficients become zero?</a:t>
            </a:r>
          </a:p>
        </p:txBody>
      </p:sp>
      <p:pic>
        <p:nvPicPr>
          <p:cNvPr id="4" name="Picture 3"/>
          <p:cNvPicPr>
            <a:picLocks noChangeAspect="1"/>
          </p:cNvPicPr>
          <p:nvPr/>
        </p:nvPicPr>
        <p:blipFill>
          <a:blip r:embed="rId3"/>
          <a:stretch>
            <a:fillRect/>
          </a:stretch>
        </p:blipFill>
        <p:spPr>
          <a:xfrm>
            <a:off x="1506108" y="1681480"/>
            <a:ext cx="6134211" cy="4197092"/>
          </a:xfrm>
          <a:prstGeom prst="rect">
            <a:avLst/>
          </a:prstGeom>
        </p:spPr>
      </p:pic>
      <p:sp>
        <p:nvSpPr>
          <p:cNvPr id="6" name="TextBox 5"/>
          <p:cNvSpPr txBox="1"/>
          <p:nvPr/>
        </p:nvSpPr>
        <p:spPr>
          <a:xfrm>
            <a:off x="2743200" y="1463040"/>
            <a:ext cx="3476977" cy="369332"/>
          </a:xfrm>
          <a:prstGeom prst="rect">
            <a:avLst/>
          </a:prstGeom>
          <a:noFill/>
        </p:spPr>
        <p:txBody>
          <a:bodyPr wrap="none" rtlCol="0">
            <a:spAutoFit/>
          </a:bodyPr>
          <a:lstStyle/>
          <a:p>
            <a:r>
              <a:rPr lang="en-US" b="1" dirty="0"/>
              <a:t>LASSO					Ridge</a:t>
            </a:r>
          </a:p>
        </p:txBody>
      </p:sp>
      <p:sp>
        <p:nvSpPr>
          <p:cNvPr id="7" name="TextBox 6"/>
          <p:cNvSpPr txBox="1"/>
          <p:nvPr/>
        </p:nvSpPr>
        <p:spPr>
          <a:xfrm>
            <a:off x="7172960" y="2418080"/>
            <a:ext cx="1757680" cy="369332"/>
          </a:xfrm>
          <a:prstGeom prst="rect">
            <a:avLst/>
          </a:prstGeom>
          <a:noFill/>
        </p:spPr>
        <p:txBody>
          <a:bodyPr wrap="square" rtlCol="0">
            <a:spAutoFit/>
          </a:bodyPr>
          <a:lstStyle/>
          <a:p>
            <a:r>
              <a:rPr lang="en-US" b="1" dirty="0"/>
              <a:t>Red</a:t>
            </a:r>
            <a:r>
              <a:rPr lang="en-US" dirty="0"/>
              <a:t> =  RSS</a:t>
            </a:r>
          </a:p>
        </p:txBody>
      </p:sp>
      <p:sp>
        <p:nvSpPr>
          <p:cNvPr id="8" name="TextBox 7"/>
          <p:cNvSpPr txBox="1"/>
          <p:nvPr/>
        </p:nvSpPr>
        <p:spPr>
          <a:xfrm>
            <a:off x="7098739" y="3963660"/>
            <a:ext cx="1757680" cy="646331"/>
          </a:xfrm>
          <a:prstGeom prst="rect">
            <a:avLst/>
          </a:prstGeom>
          <a:noFill/>
        </p:spPr>
        <p:txBody>
          <a:bodyPr wrap="square" rtlCol="0">
            <a:spAutoFit/>
          </a:bodyPr>
          <a:lstStyle/>
          <a:p>
            <a:r>
              <a:rPr lang="en-US" b="1" dirty="0"/>
              <a:t>Blue</a:t>
            </a:r>
            <a:r>
              <a:rPr lang="en-US" dirty="0"/>
              <a:t> = constraint zone</a:t>
            </a:r>
          </a:p>
        </p:txBody>
      </p:sp>
    </p:spTree>
    <p:extLst>
      <p:ext uri="{BB962C8B-B14F-4D97-AF65-F5344CB8AC3E}">
        <p14:creationId xmlns:p14="http://schemas.microsoft.com/office/powerpoint/2010/main" val="1129214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Python practice </a:t>
            </a:r>
          </a:p>
        </p:txBody>
      </p:sp>
      <p:sp>
        <p:nvSpPr>
          <p:cNvPr id="3" name="Text Placeholder 2"/>
          <p:cNvSpPr>
            <a:spLocks noGrp="1"/>
          </p:cNvSpPr>
          <p:nvPr>
            <p:ph type="body" sz="quarter" idx="11"/>
          </p:nvPr>
        </p:nvSpPr>
        <p:spPr/>
        <p:txBody>
          <a:bodyPr/>
          <a:lstStyle/>
          <a:p>
            <a:r>
              <a:rPr lang="en-US" dirty="0"/>
              <a:t>We will use a data set from UCI Irvine ML database related to insulation and energy efficiency </a:t>
            </a:r>
          </a:p>
          <a:p>
            <a:r>
              <a:rPr lang="en-US" dirty="0"/>
              <a:t>There are 8 predictors (X1-8) and 2 responses (Y1-Y2) </a:t>
            </a:r>
          </a:p>
          <a:p>
            <a:r>
              <a:rPr lang="en-US" dirty="0"/>
              <a:t>I have a notebook setup for ML regression, ridge and lasso.  Some missing pieces and suggestions. </a:t>
            </a:r>
          </a:p>
          <a:p>
            <a:r>
              <a:rPr lang="en-US" dirty="0"/>
              <a:t>Find a friend and dig in! </a:t>
            </a:r>
          </a:p>
        </p:txBody>
      </p:sp>
    </p:spTree>
    <p:extLst>
      <p:ext uri="{BB962C8B-B14F-4D97-AF65-F5344CB8AC3E}">
        <p14:creationId xmlns:p14="http://schemas.microsoft.com/office/powerpoint/2010/main" val="187451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methods (CH5, ISL)  </a:t>
            </a:r>
          </a:p>
        </p:txBody>
      </p:sp>
      <p:sp>
        <p:nvSpPr>
          <p:cNvPr id="4" name="Text Placeholder 3"/>
          <p:cNvSpPr>
            <a:spLocks noGrp="1"/>
          </p:cNvSpPr>
          <p:nvPr>
            <p:ph type="body" sz="quarter" idx="11"/>
          </p:nvPr>
        </p:nvSpPr>
        <p:spPr/>
        <p:txBody>
          <a:bodyPr/>
          <a:lstStyle/>
          <a:p>
            <a:r>
              <a:rPr lang="en-US" dirty="0"/>
              <a:t>Resampling concept </a:t>
            </a:r>
          </a:p>
          <a:p>
            <a:pPr lvl="1"/>
            <a:r>
              <a:rPr lang="en-US" dirty="0"/>
              <a:t>Doing more with your data</a:t>
            </a:r>
          </a:p>
          <a:p>
            <a:pPr lvl="1"/>
            <a:r>
              <a:rPr lang="en-US" dirty="0"/>
              <a:t>Repeatedly drawing samples from a training set and refitting a model for each sample</a:t>
            </a:r>
          </a:p>
          <a:p>
            <a:pPr lvl="1"/>
            <a:r>
              <a:rPr lang="en-US" dirty="0"/>
              <a:t>Obtain additional information about the fitted model</a:t>
            </a:r>
          </a:p>
          <a:p>
            <a:pPr lvl="1"/>
            <a:r>
              <a:rPr lang="en-US" dirty="0"/>
              <a:t>Trade computational expense for data</a:t>
            </a:r>
          </a:p>
          <a:p>
            <a:r>
              <a:rPr lang="en-US" dirty="0"/>
              <a:t>A big warning: </a:t>
            </a:r>
            <a:r>
              <a:rPr lang="en-US" b="0" dirty="0"/>
              <a:t>as introduced today, the resampling schemes are not to be used to generate independent predictions (</a:t>
            </a:r>
            <a:r>
              <a:rPr lang="en-US" dirty="0"/>
              <a:t>of Y</a:t>
            </a:r>
            <a:r>
              <a:rPr lang="en-US" b="0" dirty="0"/>
              <a:t>) for averaging later.  </a:t>
            </a:r>
          </a:p>
        </p:txBody>
      </p:sp>
    </p:spTree>
    <p:extLst>
      <p:ext uri="{BB962C8B-B14F-4D97-AF65-F5344CB8AC3E}">
        <p14:creationId xmlns:p14="http://schemas.microsoft.com/office/powerpoint/2010/main" val="1389991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Wrap up</a:t>
            </a:r>
          </a:p>
        </p:txBody>
      </p:sp>
      <p:sp>
        <p:nvSpPr>
          <p:cNvPr id="3" name="Text Placeholder 2"/>
          <p:cNvSpPr>
            <a:spLocks noGrp="1"/>
          </p:cNvSpPr>
          <p:nvPr>
            <p:ph type="body" sz="quarter" idx="11"/>
          </p:nvPr>
        </p:nvSpPr>
        <p:spPr>
          <a:xfrm>
            <a:off x="659305" y="1736725"/>
            <a:ext cx="8196210" cy="4614379"/>
          </a:xfrm>
        </p:spPr>
        <p:txBody>
          <a:bodyPr/>
          <a:lstStyle/>
          <a:p>
            <a:r>
              <a:rPr lang="en-US" dirty="0"/>
              <a:t>Bootstrapping and cross-validation are near-universal in their applicability</a:t>
            </a:r>
            <a:r>
              <a:rPr lang="mr-IN" dirty="0"/>
              <a:t>…</a:t>
            </a:r>
            <a:endParaRPr lang="en-US" dirty="0"/>
          </a:p>
          <a:p>
            <a:r>
              <a:rPr lang="en-US" dirty="0"/>
              <a:t>Must understand different methods for dealing with large P models! </a:t>
            </a:r>
          </a:p>
          <a:p>
            <a:pPr lvl="1"/>
            <a:r>
              <a:rPr lang="en-US" dirty="0"/>
              <a:t>Subset selection and regularization (shrinkage) </a:t>
            </a:r>
          </a:p>
          <a:p>
            <a:pPr lvl="1"/>
            <a:r>
              <a:rPr lang="en-US" dirty="0"/>
              <a:t>Also can use </a:t>
            </a:r>
            <a:r>
              <a:rPr lang="en-US" b="0" dirty="0"/>
              <a:t>dimensionality reduction</a:t>
            </a:r>
            <a:r>
              <a:rPr lang="en-US" dirty="0"/>
              <a:t> (see end of CH6, ISL)</a:t>
            </a:r>
          </a:p>
          <a:p>
            <a:pPr lvl="1"/>
            <a:r>
              <a:rPr lang="en-US" dirty="0"/>
              <a:t>These same concepts apply to many types of nonlinear models</a:t>
            </a:r>
          </a:p>
          <a:p>
            <a:r>
              <a:rPr lang="en-US" dirty="0"/>
              <a:t>What we didn’t cover in this module of the class:</a:t>
            </a:r>
          </a:p>
          <a:p>
            <a:pPr lvl="1"/>
            <a:r>
              <a:rPr lang="en-US" dirty="0"/>
              <a:t>Dimensionality reduction methods (CH6)</a:t>
            </a:r>
          </a:p>
          <a:p>
            <a:pPr lvl="1"/>
            <a:r>
              <a:rPr lang="en-US" dirty="0"/>
              <a:t>Nonlinear regression w/polynomials and splines (CH7)</a:t>
            </a:r>
          </a:p>
          <a:p>
            <a:r>
              <a:rPr lang="en-US"/>
              <a:t>Tuesday: </a:t>
            </a:r>
            <a:r>
              <a:rPr lang="en-US" dirty="0"/>
              <a:t>CH8 , tree methods </a:t>
            </a:r>
          </a:p>
        </p:txBody>
      </p:sp>
    </p:spTree>
    <p:extLst>
      <p:ext uri="{BB962C8B-B14F-4D97-AF65-F5344CB8AC3E}">
        <p14:creationId xmlns:p14="http://schemas.microsoft.com/office/powerpoint/2010/main" val="106240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Test-train split, hold-out set, validation-set</a:t>
            </a:r>
          </a:p>
        </p:txBody>
      </p:sp>
      <p:sp>
        <p:nvSpPr>
          <p:cNvPr id="3" name="Text Placeholder 2"/>
          <p:cNvSpPr>
            <a:spLocks noGrp="1"/>
          </p:cNvSpPr>
          <p:nvPr>
            <p:ph type="body" sz="quarter" idx="11"/>
          </p:nvPr>
        </p:nvSpPr>
        <p:spPr/>
        <p:txBody>
          <a:bodyPr/>
          <a:lstStyle/>
          <a:p>
            <a:r>
              <a:rPr lang="en-US" dirty="0"/>
              <a:t>Suppose you have </a:t>
            </a:r>
            <a:r>
              <a:rPr lang="en-US" u="sng" dirty="0"/>
              <a:t>one</a:t>
            </a:r>
            <a:r>
              <a:rPr lang="en-US" dirty="0"/>
              <a:t> set of data and you have to decide how to break it into pieces for </a:t>
            </a:r>
            <a:r>
              <a:rPr lang="en-US" b="0" dirty="0"/>
              <a:t>training</a:t>
            </a:r>
            <a:r>
              <a:rPr lang="en-US" dirty="0"/>
              <a:t> and </a:t>
            </a:r>
            <a:r>
              <a:rPr lang="en-US" b="0" dirty="0"/>
              <a:t>validation </a:t>
            </a:r>
          </a:p>
          <a:p>
            <a:r>
              <a:rPr lang="en-US" dirty="0"/>
              <a:t>Simplest approach is the “validation set” , just break it into two pieces </a:t>
            </a:r>
          </a:p>
          <a:p>
            <a:r>
              <a:rPr lang="en-US" dirty="0"/>
              <a:t>Example (Fig 5.2) looking at variation</a:t>
            </a:r>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2585323"/>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a:p>
            <a:r>
              <a:rPr lang="en-US" b="1" dirty="0"/>
              <a:t>Riddle me this</a:t>
            </a:r>
            <a:r>
              <a:rPr lang="en-US" dirty="0"/>
              <a:t>, how many ways are there to choose two 500 data sets from 1000?</a:t>
            </a:r>
          </a:p>
        </p:txBody>
      </p:sp>
    </p:spTree>
    <p:extLst>
      <p:ext uri="{BB962C8B-B14F-4D97-AF65-F5344CB8AC3E}">
        <p14:creationId xmlns:p14="http://schemas.microsoft.com/office/powerpoint/2010/main" val="3541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a:t>
            </a:r>
          </a:p>
        </p:txBody>
      </p:sp>
      <p:sp>
        <p:nvSpPr>
          <p:cNvPr id="3" name="Text Placeholder 2"/>
          <p:cNvSpPr>
            <a:spLocks noGrp="1"/>
          </p:cNvSpPr>
          <p:nvPr>
            <p:ph type="body" sz="quarter" idx="11"/>
          </p:nvPr>
        </p:nvSpPr>
        <p:spPr/>
        <p:txBody>
          <a:bodyPr/>
          <a:lstStyle/>
          <a:p>
            <a:r>
              <a:rPr lang="en-US" dirty="0"/>
              <a:t>Riddle me this, how many ways are there to choose two 500 data sets from 1000?</a:t>
            </a:r>
          </a:p>
          <a:p>
            <a:endParaRPr lang="en-US" dirty="0"/>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1477328"/>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p:txBody>
      </p:sp>
    </p:spTree>
    <p:extLst>
      <p:ext uri="{BB962C8B-B14F-4D97-AF65-F5344CB8AC3E}">
        <p14:creationId xmlns:p14="http://schemas.microsoft.com/office/powerpoint/2010/main" val="74188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Since you only use a portion of your data in the training, the ”validation set” approach will tend to </a:t>
            </a:r>
            <a:r>
              <a:rPr lang="en-US" b="0" dirty="0"/>
              <a:t>overestimate</a:t>
            </a:r>
            <a:r>
              <a:rPr lang="en-US" dirty="0"/>
              <a:t> your error! </a:t>
            </a:r>
          </a:p>
          <a:p>
            <a:r>
              <a:rPr lang="en-US" dirty="0"/>
              <a:t>Leave One Out Cross Validation approach</a:t>
            </a:r>
          </a:p>
        </p:txBody>
      </p:sp>
      <p:pic>
        <p:nvPicPr>
          <p:cNvPr id="4" name="Picture 3"/>
          <p:cNvPicPr>
            <a:picLocks noChangeAspect="1"/>
          </p:cNvPicPr>
          <p:nvPr/>
        </p:nvPicPr>
        <p:blipFill>
          <a:blip r:embed="rId2"/>
          <a:stretch>
            <a:fillRect/>
          </a:stretch>
        </p:blipFill>
        <p:spPr>
          <a:xfrm>
            <a:off x="3767504" y="3509977"/>
            <a:ext cx="5309399" cy="3348023"/>
          </a:xfrm>
          <a:prstGeom prst="rect">
            <a:avLst/>
          </a:prstGeom>
        </p:spPr>
      </p:pic>
      <p:pic>
        <p:nvPicPr>
          <p:cNvPr id="5" name="Picture 4"/>
          <p:cNvPicPr>
            <a:picLocks noChangeAspect="1"/>
          </p:cNvPicPr>
          <p:nvPr/>
        </p:nvPicPr>
        <p:blipFill>
          <a:blip r:embed="rId3"/>
          <a:stretch>
            <a:fillRect/>
          </a:stretch>
        </p:blipFill>
        <p:spPr>
          <a:xfrm>
            <a:off x="280749" y="4167398"/>
            <a:ext cx="2113639" cy="820218"/>
          </a:xfrm>
          <a:prstGeom prst="rect">
            <a:avLst/>
          </a:prstGeom>
        </p:spPr>
      </p:pic>
      <p:pic>
        <p:nvPicPr>
          <p:cNvPr id="6" name="Picture 5"/>
          <p:cNvPicPr>
            <a:picLocks noChangeAspect="1"/>
          </p:cNvPicPr>
          <p:nvPr/>
        </p:nvPicPr>
        <p:blipFill>
          <a:blip r:embed="rId4"/>
          <a:stretch>
            <a:fillRect/>
          </a:stretch>
        </p:blipFill>
        <p:spPr>
          <a:xfrm>
            <a:off x="2646294" y="4383354"/>
            <a:ext cx="621288" cy="388305"/>
          </a:xfrm>
          <a:prstGeom prst="rect">
            <a:avLst/>
          </a:prstGeom>
        </p:spPr>
      </p:pic>
    </p:spTree>
    <p:extLst>
      <p:ext uri="{BB962C8B-B14F-4D97-AF65-F5344CB8AC3E}">
        <p14:creationId xmlns:p14="http://schemas.microsoft.com/office/powerpoint/2010/main" val="61152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LOOCV is way more accurate (Fig 5.4), but more computationally expensive!  </a:t>
            </a:r>
          </a:p>
          <a:p>
            <a:r>
              <a:rPr lang="en-US" dirty="0"/>
              <a:t>An alternate is to break the data into larger pieces than n and n-1 </a:t>
            </a:r>
          </a:p>
          <a:p>
            <a:r>
              <a:rPr lang="en-US" dirty="0"/>
              <a:t>We break it into “k” folds of data, e.g. 5-fold. The 1</a:t>
            </a:r>
            <a:r>
              <a:rPr lang="en-US" baseline="30000" dirty="0"/>
              <a:t>st</a:t>
            </a:r>
            <a:r>
              <a:rPr lang="en-US" dirty="0"/>
              <a:t> set is saved for </a:t>
            </a:r>
            <a:r>
              <a:rPr lang="en-US" b="0" dirty="0"/>
              <a:t>validation</a:t>
            </a:r>
            <a:r>
              <a:rPr lang="en-US" dirty="0"/>
              <a:t>, remaining k-1 sets are used for </a:t>
            </a:r>
            <a:r>
              <a:rPr lang="en-US" b="0" dirty="0"/>
              <a:t>training</a:t>
            </a:r>
          </a:p>
        </p:txBody>
      </p:sp>
      <p:pic>
        <p:nvPicPr>
          <p:cNvPr id="7" name="Picture 6"/>
          <p:cNvPicPr>
            <a:picLocks noChangeAspect="1"/>
          </p:cNvPicPr>
          <p:nvPr/>
        </p:nvPicPr>
        <p:blipFill>
          <a:blip r:embed="rId2"/>
          <a:stretch>
            <a:fillRect/>
          </a:stretch>
        </p:blipFill>
        <p:spPr>
          <a:xfrm>
            <a:off x="3740821" y="4644828"/>
            <a:ext cx="5273705" cy="2213172"/>
          </a:xfrm>
          <a:prstGeom prst="rect">
            <a:avLst/>
          </a:prstGeom>
        </p:spPr>
      </p:pic>
      <p:grpSp>
        <p:nvGrpSpPr>
          <p:cNvPr id="10" name="Group 9"/>
          <p:cNvGrpSpPr/>
          <p:nvPr/>
        </p:nvGrpSpPr>
        <p:grpSpPr>
          <a:xfrm>
            <a:off x="412598" y="5290779"/>
            <a:ext cx="3169212" cy="834660"/>
            <a:chOff x="2762250" y="2762250"/>
            <a:chExt cx="4643143" cy="1333500"/>
          </a:xfrm>
        </p:grpSpPr>
        <p:pic>
          <p:nvPicPr>
            <p:cNvPr id="8" name="Picture 7"/>
            <p:cNvPicPr>
              <a:picLocks noChangeAspect="1"/>
            </p:cNvPicPr>
            <p:nvPr/>
          </p:nvPicPr>
          <p:blipFill>
            <a:blip r:embed="rId3"/>
            <a:stretch>
              <a:fillRect/>
            </a:stretch>
          </p:blipFill>
          <p:spPr>
            <a:xfrm>
              <a:off x="2762250" y="2762250"/>
              <a:ext cx="3619500" cy="1333500"/>
            </a:xfrm>
            <a:prstGeom prst="rect">
              <a:avLst/>
            </a:prstGeom>
          </p:spPr>
        </p:pic>
        <p:pic>
          <p:nvPicPr>
            <p:cNvPr id="9" name="Picture 8"/>
            <p:cNvPicPr>
              <a:picLocks noChangeAspect="1"/>
            </p:cNvPicPr>
            <p:nvPr/>
          </p:nvPicPr>
          <p:blipFill>
            <a:blip r:embed="rId4"/>
            <a:stretch>
              <a:fillRect/>
            </a:stretch>
          </p:blipFill>
          <p:spPr>
            <a:xfrm>
              <a:off x="6529093" y="3130550"/>
              <a:ext cx="876300" cy="596900"/>
            </a:xfrm>
            <a:prstGeom prst="rect">
              <a:avLst/>
            </a:prstGeom>
          </p:spPr>
        </p:pic>
      </p:grpSp>
    </p:spTree>
    <p:extLst>
      <p:ext uri="{BB962C8B-B14F-4D97-AF65-F5344CB8AC3E}">
        <p14:creationId xmlns:p14="http://schemas.microsoft.com/office/powerpoint/2010/main" val="83369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Bias</a:t>
            </a:r>
          </a:p>
          <a:p>
            <a:pPr lvl="1"/>
            <a:r>
              <a:rPr lang="en-US" b="0" dirty="0"/>
              <a:t>an error from erroneous assumptions in the learning algorithm. High bias can cause an algorithm to miss the relevant relations between features and target outputs (</a:t>
            </a:r>
            <a:r>
              <a:rPr lang="en-US" b="0" dirty="0" err="1"/>
              <a:t>underfitting</a:t>
            </a:r>
            <a:r>
              <a:rPr lang="en-US" b="0" dirty="0"/>
              <a:t>).</a:t>
            </a:r>
            <a:endParaRPr lang="en-US" dirty="0"/>
          </a:p>
          <a:p>
            <a:r>
              <a:rPr lang="en-US" dirty="0"/>
              <a:t>Variance</a:t>
            </a:r>
          </a:p>
          <a:p>
            <a:pPr lvl="1"/>
            <a:r>
              <a:rPr lang="en-US" b="0" dirty="0"/>
              <a:t>an error from sensitivity to small fluctuations in the training set. High variance can cause an algorithm to model the random noise in the training data, rather than the intended outputs (overfitting).</a:t>
            </a:r>
            <a:endParaRPr lang="en-US" dirty="0"/>
          </a:p>
          <a:p>
            <a:r>
              <a:rPr lang="en-US" dirty="0"/>
              <a:t>Bias variance tradeoff relates the simplification of a model to avoid overfitting to the complexity of a model to avoid </a:t>
            </a:r>
            <a:r>
              <a:rPr lang="en-US" dirty="0" err="1"/>
              <a:t>underfitting</a:t>
            </a:r>
            <a:r>
              <a:rPr lang="en-US" dirty="0"/>
              <a:t>.</a:t>
            </a:r>
          </a:p>
        </p:txBody>
      </p:sp>
    </p:spTree>
    <p:extLst>
      <p:ext uri="{BB962C8B-B14F-4D97-AF65-F5344CB8AC3E}">
        <p14:creationId xmlns:p14="http://schemas.microsoft.com/office/powerpoint/2010/main" val="365207455"/>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18061</TotalTime>
  <Words>2299</Words>
  <Application>Microsoft Office PowerPoint</Application>
  <PresentationFormat>On-screen Show (4:3)</PresentationFormat>
  <Paragraphs>242</Paragraphs>
  <Slides>40</Slides>
  <Notes>3</Notes>
  <HiddenSlides>25</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Calibri</vt:lpstr>
      <vt:lpstr>Cambria Math</vt:lpstr>
      <vt:lpstr>Encode Sans Normal Black</vt:lpstr>
      <vt:lpstr>Helvetica</vt:lpstr>
      <vt:lpstr>Lucida Grande</vt:lpstr>
      <vt:lpstr>Open Sans</vt:lpstr>
      <vt:lpstr>Open Sans Light</vt:lpstr>
      <vt:lpstr>symbol</vt:lpstr>
      <vt:lpstr>times new roman</vt:lpstr>
      <vt:lpstr>Uni Sans Regular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Chad Curtis</cp:lastModifiedBy>
  <cp:revision>445</cp:revision>
  <cp:lastPrinted>2017-02-15T23:29:43Z</cp:lastPrinted>
  <dcterms:created xsi:type="dcterms:W3CDTF">2014-10-14T00:51:43Z</dcterms:created>
  <dcterms:modified xsi:type="dcterms:W3CDTF">2019-02-28T16:48:04Z</dcterms:modified>
</cp:coreProperties>
</file>