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40"/>
  </p:notesMasterIdLst>
  <p:sldIdLst>
    <p:sldId id="276" r:id="rId3"/>
    <p:sldId id="411" r:id="rId4"/>
    <p:sldId id="435" r:id="rId5"/>
    <p:sldId id="378" r:id="rId6"/>
    <p:sldId id="382" r:id="rId7"/>
    <p:sldId id="380" r:id="rId8"/>
    <p:sldId id="381" r:id="rId9"/>
    <p:sldId id="393" r:id="rId10"/>
    <p:sldId id="436" r:id="rId11"/>
    <p:sldId id="437" r:id="rId12"/>
    <p:sldId id="394" r:id="rId13"/>
    <p:sldId id="383" r:id="rId14"/>
    <p:sldId id="395" r:id="rId15"/>
    <p:sldId id="384" r:id="rId16"/>
    <p:sldId id="396" r:id="rId17"/>
    <p:sldId id="397" r:id="rId18"/>
    <p:sldId id="398" r:id="rId19"/>
    <p:sldId id="399" r:id="rId20"/>
    <p:sldId id="400" r:id="rId21"/>
    <p:sldId id="407" r:id="rId22"/>
    <p:sldId id="385" r:id="rId23"/>
    <p:sldId id="386" r:id="rId24"/>
    <p:sldId id="432" r:id="rId25"/>
    <p:sldId id="424" r:id="rId26"/>
    <p:sldId id="425" r:id="rId27"/>
    <p:sldId id="426" r:id="rId28"/>
    <p:sldId id="427" r:id="rId29"/>
    <p:sldId id="428" r:id="rId30"/>
    <p:sldId id="429" r:id="rId31"/>
    <p:sldId id="430" r:id="rId32"/>
    <p:sldId id="388" r:id="rId33"/>
    <p:sldId id="401" r:id="rId34"/>
    <p:sldId id="402" r:id="rId35"/>
    <p:sldId id="403" r:id="rId36"/>
    <p:sldId id="408" r:id="rId37"/>
    <p:sldId id="433" r:id="rId38"/>
    <p:sldId id="431"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84326"/>
  </p:normalViewPr>
  <p:slideViewPr>
    <p:cSldViewPr snapToGrid="0" snapToObjects="1" showGuides="1">
      <p:cViewPr varScale="1">
        <p:scale>
          <a:sx n="72" d="100"/>
          <a:sy n="72" d="100"/>
        </p:scale>
        <p:origin x="1416" y="58"/>
      </p:cViewPr>
      <p:guideLst>
        <p:guide orient="horz" pos="2488"/>
        <p:guide pos="478"/>
      </p:guideLst>
    </p:cSldViewPr>
  </p:slideViewPr>
  <p:outlineViewPr>
    <p:cViewPr>
      <p:scale>
        <a:sx n="33" d="100"/>
        <a:sy n="33" d="100"/>
      </p:scale>
      <p:origin x="0" y="-914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6" d="100"/>
          <a:sy n="116" d="100"/>
        </p:scale>
        <p:origin x="224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A69A4-43A8-4442-8088-0B845332DB30}" type="datetimeFigureOut">
              <a:rPr lang="en-US" smtClean="0"/>
              <a:t>2/18/2020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9985C-6B1E-BE4B-8B6E-1AD097E07E34}" type="slidenum">
              <a:rPr lang="en-US" smtClean="0"/>
              <a:t>‹#›</a:t>
            </a:fld>
            <a:endParaRPr lang="en-US"/>
          </a:p>
        </p:txBody>
      </p:sp>
    </p:spTree>
    <p:extLst>
      <p:ext uri="{BB962C8B-B14F-4D97-AF65-F5344CB8AC3E}">
        <p14:creationId xmlns:p14="http://schemas.microsoft.com/office/powerpoint/2010/main" val="14657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Linear regression is our starting point for more advanced methods.</a:t>
            </a:r>
          </a:p>
          <a:p>
            <a:endParaRPr lang="en-US"/>
          </a:p>
          <a:p>
            <a:r>
              <a:rPr lang="en-US"/>
              <a:t>Slight difference to what you’re used to though.</a:t>
            </a:r>
          </a:p>
          <a:p>
            <a:endParaRPr lang="en-US"/>
          </a:p>
          <a:p>
            <a:r>
              <a:rPr lang="en-US"/>
              <a:t>In normal descriptive statistics, we use regression parameters to describe our data.</a:t>
            </a:r>
          </a:p>
          <a:p>
            <a:r>
              <a:rPr lang="en-US"/>
              <a:t>In data science, we perform regression in a training dataset to make predictions on another dataset.</a:t>
            </a:r>
          </a:p>
        </p:txBody>
      </p:sp>
      <p:sp>
        <p:nvSpPr>
          <p:cNvPr id="4" name="Slide Number Placeholder 3"/>
          <p:cNvSpPr>
            <a:spLocks noGrp="1"/>
          </p:cNvSpPr>
          <p:nvPr>
            <p:ph type="sldNum" sz="quarter" idx="5"/>
          </p:nvPr>
        </p:nvSpPr>
        <p:spPr/>
        <p:txBody>
          <a:bodyPr/>
          <a:lstStyle/>
          <a:p>
            <a:fld id="{3539985C-6B1E-BE4B-8B6E-1AD097E07E34}" type="slidenum">
              <a:rPr lang="en-US" smtClean="0"/>
              <a:t>1</a:t>
            </a:fld>
            <a:endParaRPr lang="en-US"/>
          </a:p>
        </p:txBody>
      </p:sp>
    </p:spTree>
    <p:extLst>
      <p:ext uri="{BB962C8B-B14F-4D97-AF65-F5344CB8AC3E}">
        <p14:creationId xmlns:p14="http://schemas.microsoft.com/office/powerpoint/2010/main" val="172254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9985C-6B1E-BE4B-8B6E-1AD097E07E34}" type="slidenum">
              <a:rPr lang="en-US" smtClean="0"/>
              <a:t>4</a:t>
            </a:fld>
            <a:endParaRPr lang="en-US"/>
          </a:p>
        </p:txBody>
      </p:sp>
    </p:spTree>
    <p:extLst>
      <p:ext uri="{BB962C8B-B14F-4D97-AF65-F5344CB8AC3E}">
        <p14:creationId xmlns:p14="http://schemas.microsoft.com/office/powerpoint/2010/main" val="404147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9985C-6B1E-BE4B-8B6E-1AD097E07E34}" type="slidenum">
              <a:rPr lang="en-US" smtClean="0"/>
              <a:t>9</a:t>
            </a:fld>
            <a:endParaRPr lang="en-US"/>
          </a:p>
        </p:txBody>
      </p:sp>
    </p:spTree>
    <p:extLst>
      <p:ext uri="{BB962C8B-B14F-4D97-AF65-F5344CB8AC3E}">
        <p14:creationId xmlns:p14="http://schemas.microsoft.com/office/powerpoint/2010/main" val="294913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9985C-6B1E-BE4B-8B6E-1AD097E07E34}" type="slidenum">
              <a:rPr lang="en-US" smtClean="0"/>
              <a:t>10</a:t>
            </a:fld>
            <a:endParaRPr lang="en-US"/>
          </a:p>
        </p:txBody>
      </p:sp>
    </p:spTree>
    <p:extLst>
      <p:ext uri="{BB962C8B-B14F-4D97-AF65-F5344CB8AC3E}">
        <p14:creationId xmlns:p14="http://schemas.microsoft.com/office/powerpoint/2010/main" val="119378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20</a:t>
            </a:fld>
            <a:endParaRPr lang="en-US"/>
          </a:p>
        </p:txBody>
      </p:sp>
    </p:spTree>
    <p:extLst>
      <p:ext uri="{BB962C8B-B14F-4D97-AF65-F5344CB8AC3E}">
        <p14:creationId xmlns:p14="http://schemas.microsoft.com/office/powerpoint/2010/main" val="59869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Odds are the probability it happens, divided by the probability it doesn’t.</a:t>
            </a:r>
          </a:p>
          <a:p>
            <a:endParaRPr lang="en-US"/>
          </a:p>
          <a:p>
            <a:r>
              <a:rPr lang="en-US"/>
              <a:t>Probability scales from 0 to 1. Odds scales from 0 to infinite.</a:t>
            </a:r>
          </a:p>
          <a:p>
            <a:endParaRPr lang="en-US"/>
          </a:p>
          <a:p>
            <a:r>
              <a:rPr lang="en-US"/>
              <a:t>Use in horse racing. Better related to correct betting strategy.</a:t>
            </a:r>
          </a:p>
          <a:p>
            <a:endParaRPr lang="en-US"/>
          </a:p>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25</a:t>
            </a:fld>
            <a:endParaRPr lang="en-US"/>
          </a:p>
        </p:txBody>
      </p:sp>
    </p:spTree>
    <p:extLst>
      <p:ext uri="{BB962C8B-B14F-4D97-AF65-F5344CB8AC3E}">
        <p14:creationId xmlns:p14="http://schemas.microsoft.com/office/powerpoint/2010/main" val="246921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30</a:t>
            </a:fld>
            <a:endParaRPr lang="en-US"/>
          </a:p>
        </p:txBody>
      </p:sp>
    </p:spTree>
    <p:extLst>
      <p:ext uri="{BB962C8B-B14F-4D97-AF65-F5344CB8AC3E}">
        <p14:creationId xmlns:p14="http://schemas.microsoft.com/office/powerpoint/2010/main" val="3777219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31</a:t>
            </a:fld>
            <a:endParaRPr lang="en-US"/>
          </a:p>
        </p:txBody>
      </p:sp>
    </p:spTree>
    <p:extLst>
      <p:ext uri="{BB962C8B-B14F-4D97-AF65-F5344CB8AC3E}">
        <p14:creationId xmlns:p14="http://schemas.microsoft.com/office/powerpoint/2010/main" val="1771400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en.wikipedia.org/wiki/Fast_Fourier_transfor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hyperlink" Target="http://scikit-learn.org/stable/tutorial/statistical_inference/supervised_learning.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Science Methods for Clean Energy Research </a:t>
            </a:r>
          </a:p>
        </p:txBody>
      </p:sp>
      <p:sp>
        <p:nvSpPr>
          <p:cNvPr id="3" name="TextBox 2"/>
          <p:cNvSpPr txBox="1"/>
          <p:nvPr/>
        </p:nvSpPr>
        <p:spPr>
          <a:xfrm>
            <a:off x="671757" y="4588566"/>
            <a:ext cx="4792824" cy="646331"/>
          </a:xfrm>
          <a:prstGeom prst="rect">
            <a:avLst/>
          </a:prstGeom>
          <a:noFill/>
        </p:spPr>
        <p:txBody>
          <a:bodyPr wrap="square" rtlCol="0">
            <a:spAutoFit/>
          </a:bodyPr>
          <a:lstStyle/>
          <a:p>
            <a:endParaRPr lang="en-US" dirty="0"/>
          </a:p>
          <a:p>
            <a:r>
              <a:rPr lang="en-US"/>
              <a:t>Feb 19, 2019 </a:t>
            </a:r>
            <a:endParaRPr lang="en-US" dirty="0"/>
          </a:p>
        </p:txBody>
      </p:sp>
      <p:sp>
        <p:nvSpPr>
          <p:cNvPr id="5" name="TextBox 4"/>
          <p:cNvSpPr txBox="1"/>
          <p:nvPr/>
        </p:nvSpPr>
        <p:spPr>
          <a:xfrm>
            <a:off x="5734878" y="4452729"/>
            <a:ext cx="2991679" cy="1200329"/>
          </a:xfrm>
          <a:prstGeom prst="rect">
            <a:avLst/>
          </a:prstGeom>
          <a:noFill/>
        </p:spPr>
        <p:txBody>
          <a:bodyPr wrap="square" rtlCol="0">
            <a:spAutoFit/>
          </a:bodyPr>
          <a:lstStyle/>
          <a:p>
            <a:r>
              <a:rPr lang="en-US" dirty="0"/>
              <a:t>You will need the HCEPD_100K.csv file (or the path to it) for python example time today </a:t>
            </a:r>
          </a:p>
        </p:txBody>
      </p:sp>
    </p:spTree>
    <p:extLst>
      <p:ext uri="{BB962C8B-B14F-4D97-AF65-F5344CB8AC3E}">
        <p14:creationId xmlns:p14="http://schemas.microsoft.com/office/powerpoint/2010/main" val="38632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Multiple regression and the F-score</a:t>
            </a:r>
          </a:p>
        </p:txBody>
      </p:sp>
      <p:pic>
        <p:nvPicPr>
          <p:cNvPr id="6" name="Picture 5"/>
          <p:cNvPicPr>
            <a:picLocks noChangeAspect="1"/>
          </p:cNvPicPr>
          <p:nvPr/>
        </p:nvPicPr>
        <p:blipFill>
          <a:blip r:embed="rId3"/>
          <a:stretch>
            <a:fillRect/>
          </a:stretch>
        </p:blipFill>
        <p:spPr>
          <a:xfrm>
            <a:off x="2362873" y="1363508"/>
            <a:ext cx="5097982" cy="833324"/>
          </a:xfrm>
          <a:prstGeom prst="rect">
            <a:avLst/>
          </a:prstGeom>
        </p:spPr>
      </p:pic>
      <p:pic>
        <p:nvPicPr>
          <p:cNvPr id="1028" name="Picture 4">
            <a:extLst>
              <a:ext uri="{FF2B5EF4-FFF2-40B4-BE49-F238E27FC236}">
                <a16:creationId xmlns:a16="http://schemas.microsoft.com/office/drawing/2014/main" id="{466CE635-81EF-4D02-ABA2-FF6756F562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01240"/>
            <a:ext cx="7424388" cy="396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54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412304" y="5891002"/>
            <a:ext cx="1594131" cy="98318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p:txBody>
          <a:bodyPr/>
          <a:lstStyle/>
          <a:p>
            <a:r>
              <a:rPr lang="en-US" dirty="0"/>
              <a:t>Which of the variables are important?	</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a:xfrm>
                <a:off x="659305" y="1736725"/>
                <a:ext cx="8196210" cy="4421314"/>
              </a:xfrm>
            </p:spPr>
            <p:txBody>
              <a:bodyPr/>
              <a:lstStyle/>
              <a:p>
                <a:r>
                  <a:rPr lang="en-US" dirty="0"/>
                  <a:t>Once we have some idea that at least one of the variables are important, how might we figure out what variables matter? </a:t>
                </a:r>
              </a:p>
              <a:p>
                <a:r>
                  <a:rPr lang="en-US" dirty="0"/>
                  <a:t>Simplest approach -&gt; make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𝒑</m:t>
                        </m:r>
                      </m:sup>
                    </m:sSup>
                  </m:oMath>
                </a14:m>
                <a:r>
                  <a:rPr lang="en-US" dirty="0"/>
                  <a:t> models (not always possible)</a:t>
                </a:r>
              </a:p>
              <a:p>
                <a:r>
                  <a:rPr lang="en-US" dirty="0"/>
                  <a:t>Two basic concepts</a:t>
                </a:r>
              </a:p>
              <a:p>
                <a:pPr lvl="1"/>
                <a:r>
                  <a:rPr lang="en-US" dirty="0"/>
                  <a:t>Forward selection: </a:t>
                </a:r>
                <a:r>
                  <a:rPr lang="en-US" b="0" dirty="0"/>
                  <a:t>start with a null model (</a:t>
                </a:r>
                <a14:m>
                  <m:oMath xmlns:m="http://schemas.openxmlformats.org/officeDocument/2006/math">
                    <m:sSub>
                      <m:sSubPr>
                        <m:ctrlPr>
                          <a:rPr lang="en-US" i="1">
                            <a:latin typeface="Cambria Math" panose="02040503050406030204" pitchFamily="18" charset="0"/>
                          </a:rPr>
                        </m:ctrlPr>
                      </m:sSubPr>
                      <m:e>
                        <m:r>
                          <a:rPr lang="en-US" b="1" i="1" smtClean="0">
                            <a:latin typeface="Cambria Math" charset="0"/>
                          </a:rPr>
                          <m:t>𝒚</m:t>
                        </m:r>
                        <m:r>
                          <a:rPr lang="en-US" b="1" i="1" smtClean="0">
                            <a:latin typeface="Cambria Math" charset="0"/>
                          </a:rPr>
                          <m:t>=</m:t>
                        </m:r>
                        <m:r>
                          <a:rPr lang="en-US" i="1">
                            <a:latin typeface="Cambria Math" charset="0"/>
                            <a:ea typeface="Cambria Math" charset="0"/>
                            <a:cs typeface="Cambria Math" charset="0"/>
                          </a:rPr>
                          <m:t>𝜷</m:t>
                        </m:r>
                      </m:e>
                      <m:sub>
                        <m:r>
                          <a:rPr lang="en-US" b="1" i="1" smtClean="0">
                            <a:latin typeface="Cambria Math" charset="0"/>
                          </a:rPr>
                          <m:t>𝟎</m:t>
                        </m:r>
                      </m:sub>
                    </m:sSub>
                  </m:oMath>
                </a14:m>
                <a:r>
                  <a:rPr lang="en-US" b="0" dirty="0"/>
                  <a:t>) and add to it and find the min RSS: null -&gt; p SLR -&gt; …</a:t>
                </a:r>
                <a:endParaRPr lang="en-US" dirty="0"/>
              </a:p>
              <a:p>
                <a:pPr lvl="1"/>
                <a:r>
                  <a:rPr lang="en-US" dirty="0"/>
                  <a:t>Backward selection: </a:t>
                </a:r>
                <a:r>
                  <a:rPr lang="en-US" b="0" dirty="0"/>
                  <a:t>start with complete model (max </a:t>
                </a:r>
                <a:r>
                  <a:rPr lang="en-US" b="0" i="1" dirty="0">
                    <a:latin typeface="times new roman" charset="0"/>
                  </a:rPr>
                  <a:t>p</a:t>
                </a:r>
                <a:r>
                  <a:rPr lang="en-US" b="0" dirty="0"/>
                  <a:t>) and remove, in order, variables w/largest P-values</a:t>
                </a:r>
                <a:endParaRPr lang="en-US" dirty="0"/>
              </a:p>
              <a:p>
                <a:pPr lvl="1"/>
                <a:r>
                  <a:rPr lang="en-US" dirty="0"/>
                  <a:t>The algorithm continues until a stopping rule is reached</a:t>
                </a:r>
              </a:p>
              <a:p>
                <a:r>
                  <a:rPr lang="en-US" dirty="0"/>
                  <a:t>Selection algorithms foreshadow a need for more sophisticated methods (</a:t>
                </a:r>
                <a:r>
                  <a:rPr lang="en-US" sz="1800" b="0" dirty="0"/>
                  <a:t>subset selection and regularization</a:t>
                </a:r>
                <a:r>
                  <a:rPr lang="en-US" dirty="0"/>
                  <a:t>) </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xfrm>
                <a:off x="659305" y="1736725"/>
                <a:ext cx="8196210" cy="4421314"/>
              </a:xfrm>
              <a:blipFill>
                <a:blip r:embed="rId2"/>
                <a:stretch>
                  <a:fillRect l="-1413" t="-2069" b="-1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6DE6599-4793-4131-A4D9-7C3A44C1D043}"/>
                  </a:ext>
                </a:extLst>
              </p:cNvPr>
              <p:cNvSpPr/>
              <p:nvPr/>
            </p:nvSpPr>
            <p:spPr>
              <a:xfrm>
                <a:off x="2902526" y="3343414"/>
                <a:ext cx="2980047" cy="395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𝚺</m:t>
                          </m:r>
                        </m:e>
                        <m:sub>
                          <m:r>
                            <a:rPr lang="en-US" b="1" i="0" smtClean="0">
                              <a:latin typeface="Cambria Math" panose="02040503050406030204" pitchFamily="18" charset="0"/>
                            </a:rPr>
                            <m:t>𝐣</m:t>
                          </m:r>
                          <m:r>
                            <a:rPr lang="en-US" b="1" i="0" smtClean="0">
                              <a:latin typeface="Cambria Math" panose="02040503050406030204" pitchFamily="18" charset="0"/>
                            </a:rPr>
                            <m:t>=</m:t>
                          </m:r>
                          <m:r>
                            <a:rPr lang="en-US" b="1" i="0" smtClean="0">
                              <a:latin typeface="Cambria Math" panose="02040503050406030204" pitchFamily="18" charset="0"/>
                            </a:rPr>
                            <m:t>𝟏</m:t>
                          </m:r>
                          <m:r>
                            <a:rPr lang="en-US" b="1" i="0" smtClean="0">
                              <a:latin typeface="Cambria Math" panose="02040503050406030204" pitchFamily="18" charset="0"/>
                            </a:rPr>
                            <m:t>,</m:t>
                          </m:r>
                          <m:r>
                            <a:rPr lang="en-US" b="1" i="0" smtClean="0">
                              <a:latin typeface="Cambria Math" panose="02040503050406030204" pitchFamily="18" charset="0"/>
                            </a:rPr>
                            <m:t>𝟐</m:t>
                          </m:r>
                          <m:r>
                            <a:rPr lang="en-US" b="1" i="0" smtClean="0">
                              <a:latin typeface="Cambria Math" panose="02040503050406030204" pitchFamily="18" charset="0"/>
                            </a:rPr>
                            <m:t> …, </m:t>
                          </m:r>
                          <m:r>
                            <a:rPr lang="en-US" b="1" i="0" smtClean="0">
                              <a:latin typeface="Cambria Math" panose="02040503050406030204" pitchFamily="18" charset="0"/>
                            </a:rPr>
                            <m:t>𝐩</m:t>
                          </m:r>
                          <m:r>
                            <a:rPr lang="en-US" b="1" i="0" smtClean="0">
                              <a:latin typeface="Cambria Math" panose="02040503050406030204" pitchFamily="18" charset="0"/>
                            </a:rPr>
                            <m:t> </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𝒋</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𝒋</m:t>
                          </m:r>
                        </m:sub>
                      </m:sSub>
                      <m:r>
                        <a:rPr lang="en-US" b="1" i="1" smtClean="0">
                          <a:latin typeface="Cambria Math" panose="02040503050406030204" pitchFamily="18" charset="0"/>
                        </a:rPr>
                        <m:t>+</m:t>
                      </m:r>
                      <m:r>
                        <a:rPr lang="en-US" b="1" i="1" smtClean="0">
                          <a:latin typeface="Cambria Math" panose="02040503050406030204" pitchFamily="18" charset="0"/>
                        </a:rPr>
                        <m:t>𝝐</m:t>
                      </m:r>
                    </m:oMath>
                  </m:oMathPara>
                </a14:m>
                <a:endParaRPr lang="en-US" dirty="0"/>
              </a:p>
            </p:txBody>
          </p:sp>
        </mc:Choice>
        <mc:Fallback xmlns="">
          <p:sp>
            <p:nvSpPr>
              <p:cNvPr id="6" name="Rectangle 5">
                <a:extLst>
                  <a:ext uri="{FF2B5EF4-FFF2-40B4-BE49-F238E27FC236}">
                    <a16:creationId xmlns:a16="http://schemas.microsoft.com/office/drawing/2014/main" id="{56DE6599-4793-4131-A4D9-7C3A44C1D043}"/>
                  </a:ext>
                </a:extLst>
              </p:cNvPr>
              <p:cNvSpPr>
                <a:spLocks noRot="1" noChangeAspect="1" noMove="1" noResize="1" noEditPoints="1" noAdjustHandles="1" noChangeArrowheads="1" noChangeShapeType="1" noTextEdit="1"/>
              </p:cNvSpPr>
              <p:nvPr/>
            </p:nvSpPr>
            <p:spPr>
              <a:xfrm>
                <a:off x="2902526" y="3343414"/>
                <a:ext cx="2980047" cy="395621"/>
              </a:xfrm>
              <a:prstGeom prst="rect">
                <a:avLst/>
              </a:prstGeom>
              <a:blipFill>
                <a:blip r:embed="rId3"/>
                <a:stretch>
                  <a:fillRect b="-9231"/>
                </a:stretch>
              </a:blipFill>
            </p:spPr>
            <p:txBody>
              <a:bodyPr/>
              <a:lstStyle/>
              <a:p>
                <a:r>
                  <a:rPr lang="en-US">
                    <a:noFill/>
                  </a:rPr>
                  <a:t> </a:t>
                </a:r>
              </a:p>
            </p:txBody>
          </p:sp>
        </mc:Fallback>
      </mc:AlternateContent>
    </p:spTree>
    <p:extLst>
      <p:ext uri="{BB962C8B-B14F-4D97-AF65-F5344CB8AC3E}">
        <p14:creationId xmlns:p14="http://schemas.microsoft.com/office/powerpoint/2010/main" val="7805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Residual standard error (RSE) in MLR</a:t>
            </a:r>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1"/>
              </p:nvPr>
            </p:nvSpPr>
            <p:spPr/>
            <p:txBody>
              <a:bodyPr/>
              <a:lstStyle/>
              <a:p>
                <a:r>
                  <a:rPr lang="en-US" dirty="0"/>
                  <a:t>Our error metric for the goodness of fit of the model also includes a penalty for increasing </a:t>
                </a:r>
                <a:r>
                  <a:rPr lang="en-US" b="0" i="1" dirty="0">
                    <a:latin typeface="times new roman" charset="0"/>
                  </a:rPr>
                  <a:t>p</a:t>
                </a:r>
                <a:r>
                  <a:rPr lang="en-US" dirty="0"/>
                  <a:t> compared to n</a:t>
                </a:r>
              </a:p>
              <a:p>
                <a:endParaRPr lang="en-US" dirty="0"/>
              </a:p>
              <a:p>
                <a:endParaRPr lang="en-US" dirty="0"/>
              </a:p>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oMath>
                </a14:m>
                <a:r>
                  <a:rPr lang="en-US" dirty="0"/>
                  <a:t> can also be used in MLR.</a:t>
                </a:r>
              </a:p>
            </p:txBody>
          </p:sp>
        </mc:Choice>
        <mc:Fallback>
          <p:sp>
            <p:nvSpPr>
              <p:cNvPr id="3" name="Text Placeholder 2"/>
              <p:cNvSpPr>
                <a:spLocks noGrp="1" noRot="1" noChangeAspect="1" noMove="1" noResize="1" noEditPoints="1" noAdjustHandles="1" noChangeArrowheads="1" noChangeShapeType="1" noTextEdit="1"/>
              </p:cNvSpPr>
              <p:nvPr>
                <p:ph type="body" sz="quarter" idx="11"/>
              </p:nvPr>
            </p:nvSpPr>
            <p:spPr>
              <a:blipFill>
                <a:blip r:embed="rId2"/>
                <a:stretch>
                  <a:fillRect l="-1413" t="-2276" r="-81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528629" y="2556838"/>
            <a:ext cx="6142171" cy="1129721"/>
          </a:xfrm>
          <a:prstGeom prst="rect">
            <a:avLst/>
          </a:prstGeom>
        </p:spPr>
      </p:pic>
    </p:spTree>
    <p:extLst>
      <p:ext uri="{BB962C8B-B14F-4D97-AF65-F5344CB8AC3E}">
        <p14:creationId xmlns:p14="http://schemas.microsoft.com/office/powerpoint/2010/main" val="54366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good assumptions go bad </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We haven’t discussed it in detail but there are a few key assumptions that have been used to build our linear regression model: </a:t>
                </a:r>
              </a:p>
              <a:p>
                <a:pPr lvl="1"/>
                <a:r>
                  <a:rPr lang="en-US" dirty="0"/>
                  <a:t>Errors are uncorrelated and normally distributed </a:t>
                </a:r>
              </a:p>
              <a:p>
                <a:pPr lvl="1"/>
                <a:r>
                  <a:rPr lang="en-US" dirty="0"/>
                  <a:t>The variance of the error (in Y) is independent of where we are in X</a:t>
                </a:r>
              </a:p>
              <a:p>
                <a:pPr lvl="1"/>
                <a:r>
                  <a:rPr lang="en-US" dirty="0"/>
                  <a:t>Liner relationship between X and Y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𝒋</m:t>
                        </m:r>
                      </m:sub>
                      <m:sup>
                        <m:r>
                          <a:rPr lang="en-US" b="1" i="1" smtClean="0">
                            <a:latin typeface="Cambria Math" panose="02040503050406030204" pitchFamily="18" charset="0"/>
                          </a:rPr>
                          <m:t>𝟐</m:t>
                        </m:r>
                      </m:sup>
                    </m:sSubSup>
                    <m:r>
                      <a:rPr lang="en-US" b="1" i="1" smtClean="0">
                        <a:latin typeface="Cambria Math" panose="02040503050406030204" pitchFamily="18" charset="0"/>
                      </a:rPr>
                      <m:t>…</m:t>
                    </m:r>
                  </m:oMath>
                </a14:m>
                <a:r>
                  <a:rPr lang="en-US" dirty="0"/>
                  <a:t> terms otherwise) </a:t>
                </a:r>
              </a:p>
              <a:p>
                <a:pPr lvl="1"/>
                <a:r>
                  <a:rPr lang="en-US" dirty="0"/>
                  <a:t>Individual contributions of your X’s are piecewise additive to the response (interaction/synergy effects otherwise)</a:t>
                </a:r>
              </a:p>
              <a:p>
                <a:r>
                  <a:rPr lang="en-US" dirty="0"/>
                  <a:t>These assumptions underlie many methods we commonly use! </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a:blip r:embed="rId2"/>
                <a:stretch>
                  <a:fillRect l="-1413" t="-2276" r="-1115" b="-6677"/>
                </a:stretch>
              </a:blipFill>
            </p:spPr>
            <p:txBody>
              <a:bodyPr/>
              <a:lstStyle/>
              <a:p>
                <a:r>
                  <a:rPr lang="en-US">
                    <a:noFill/>
                  </a:rPr>
                  <a:t> </a:t>
                </a:r>
              </a:p>
            </p:txBody>
          </p:sp>
        </mc:Fallback>
      </mc:AlternateContent>
    </p:spTree>
    <p:extLst>
      <p:ext uri="{BB962C8B-B14F-4D97-AF65-F5344CB8AC3E}">
        <p14:creationId xmlns:p14="http://schemas.microsoft.com/office/powerpoint/2010/main" val="119367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Understanding correlation in error	</a:t>
            </a:r>
          </a:p>
        </p:txBody>
      </p:sp>
      <p:sp>
        <p:nvSpPr>
          <p:cNvPr id="3" name="Text Placeholder 2"/>
          <p:cNvSpPr>
            <a:spLocks noGrp="1"/>
          </p:cNvSpPr>
          <p:nvPr>
            <p:ph type="body" sz="quarter" idx="11"/>
          </p:nvPr>
        </p:nvSpPr>
        <p:spPr/>
        <p:txBody>
          <a:bodyPr/>
          <a:lstStyle/>
          <a:p>
            <a:r>
              <a:rPr lang="en-US" dirty="0"/>
              <a:t>The most common way that error becomes correlated is with time series data </a:t>
            </a:r>
          </a:p>
        </p:txBody>
      </p:sp>
      <p:pic>
        <p:nvPicPr>
          <p:cNvPr id="4" name="Picture 3"/>
          <p:cNvPicPr>
            <a:picLocks noChangeAspect="1"/>
          </p:cNvPicPr>
          <p:nvPr/>
        </p:nvPicPr>
        <p:blipFill>
          <a:blip r:embed="rId2"/>
          <a:stretch>
            <a:fillRect/>
          </a:stretch>
        </p:blipFill>
        <p:spPr>
          <a:xfrm>
            <a:off x="1878663" y="2540899"/>
            <a:ext cx="4612451" cy="4195720"/>
          </a:xfrm>
          <a:prstGeom prst="rect">
            <a:avLst/>
          </a:prstGeom>
        </p:spPr>
      </p:pic>
    </p:spTree>
    <p:extLst>
      <p:ext uri="{BB962C8B-B14F-4D97-AF65-F5344CB8AC3E}">
        <p14:creationId xmlns:p14="http://schemas.microsoft.com/office/powerpoint/2010/main" val="43308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Identifying correlation in error </a:t>
            </a:r>
          </a:p>
        </p:txBody>
      </p:sp>
      <p:sp>
        <p:nvSpPr>
          <p:cNvPr id="3" name="Text Placeholder 2"/>
          <p:cNvSpPr>
            <a:spLocks noGrp="1"/>
          </p:cNvSpPr>
          <p:nvPr>
            <p:ph type="body" sz="quarter" idx="11"/>
          </p:nvPr>
        </p:nvSpPr>
        <p:spPr/>
        <p:txBody>
          <a:bodyPr/>
          <a:lstStyle/>
          <a:p>
            <a:r>
              <a:rPr lang="en-US" dirty="0"/>
              <a:t>Note that the plot in the last slide was residual vs. observation (</a:t>
            </a:r>
            <a:r>
              <a:rPr lang="en-US" b="0" dirty="0"/>
              <a:t>always a good idea to plot this in addition to a histogram of your residuals </a:t>
            </a:r>
            <a:r>
              <a:rPr lang="mr-IN" b="0" dirty="0"/>
              <a:t>–</a:t>
            </a:r>
            <a:r>
              <a:rPr lang="en-US" b="0" dirty="0"/>
              <a:t> both whether our assumptions are in line</a:t>
            </a:r>
            <a:r>
              <a:rPr lang="en-US" dirty="0"/>
              <a:t>)</a:t>
            </a:r>
          </a:p>
          <a:p>
            <a:r>
              <a:rPr lang="en-US" dirty="0"/>
              <a:t>Introduction and practical implementation of methods to deal w/correlated errors is beyond scope of this class but we can discuss a few principles</a:t>
            </a:r>
          </a:p>
          <a:p>
            <a:pPr lvl="1"/>
            <a:r>
              <a:rPr lang="en-US" dirty="0"/>
              <a:t>The </a:t>
            </a:r>
            <a:r>
              <a:rPr lang="en-US" b="0" dirty="0"/>
              <a:t>autocorrelation</a:t>
            </a:r>
            <a:r>
              <a:rPr lang="en-US" dirty="0"/>
              <a:t> time </a:t>
            </a:r>
            <a:r>
              <a:rPr lang="en-US" b="0" dirty="0"/>
              <a:t>is the correlation of a signal with a delayed copy of itself as a function of delay. </a:t>
            </a:r>
          </a:p>
          <a:p>
            <a:pPr lvl="2"/>
            <a:r>
              <a:rPr lang="en-US" b="0" dirty="0"/>
              <a:t> </a:t>
            </a:r>
            <a:r>
              <a:rPr lang="en-US" b="0" dirty="0">
                <a:hlinkClick r:id="rId2" tooltip="Fast Fourier transform"/>
              </a:rPr>
              <a:t>Fast Fourier transforms</a:t>
            </a:r>
            <a:r>
              <a:rPr lang="en-US" b="0" dirty="0"/>
              <a:t> (FFT) </a:t>
            </a:r>
            <a:endParaRPr lang="en-US" dirty="0"/>
          </a:p>
        </p:txBody>
      </p:sp>
      <p:pic>
        <p:nvPicPr>
          <p:cNvPr id="5" name="Picture 4"/>
          <p:cNvPicPr>
            <a:picLocks noChangeAspect="1"/>
          </p:cNvPicPr>
          <p:nvPr/>
        </p:nvPicPr>
        <p:blipFill rotWithShape="1">
          <a:blip r:embed="rId3"/>
          <a:srcRect t="61138" b="9354"/>
          <a:stretch/>
        </p:blipFill>
        <p:spPr>
          <a:xfrm>
            <a:off x="2080964" y="5619917"/>
            <a:ext cx="4612451" cy="1238083"/>
          </a:xfrm>
          <a:prstGeom prst="rect">
            <a:avLst/>
          </a:prstGeom>
        </p:spPr>
      </p:pic>
    </p:spTree>
    <p:extLst>
      <p:ext uri="{BB962C8B-B14F-4D97-AF65-F5344CB8AC3E}">
        <p14:creationId xmlns:p14="http://schemas.microsoft.com/office/powerpoint/2010/main" val="191785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Nonlinear variance</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This phenomena is known as </a:t>
                </a:r>
                <a:r>
                  <a:rPr lang="en-US" b="0" dirty="0"/>
                  <a:t>heteroscedasticity  </a:t>
                </a:r>
                <a:endParaRPr lang="en-US" dirty="0"/>
              </a:p>
              <a:p>
                <a:r>
                  <a:rPr lang="en-US" dirty="0"/>
                  <a:t>Transform data (as in Fig 3.11) </a:t>
                </a:r>
              </a:p>
              <a:p>
                <a:r>
                  <a:rPr lang="en-US" dirty="0"/>
                  <a:t>Weigh the observables by their variance (e.g.,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𝒚</m:t>
                        </m:r>
                      </m:e>
                      <m:sub>
                        <m:r>
                          <a:rPr lang="en-US" i="1">
                            <a:latin typeface="Cambria Math" charset="0"/>
                          </a:rPr>
                          <m:t>𝒊</m:t>
                        </m:r>
                        <m:r>
                          <a:rPr lang="en-US" i="1">
                            <a:latin typeface="Cambria Math" charset="0"/>
                          </a:rPr>
                          <m:t>,</m:t>
                        </m:r>
                        <m:r>
                          <a:rPr lang="en-US" i="1">
                            <a:latin typeface="Cambria Math" charset="0"/>
                          </a:rPr>
                          <m:t>𝒏𝒆𝒘</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𝒚</m:t>
                        </m:r>
                      </m:e>
                      <m:sub>
                        <m:r>
                          <a:rPr lang="en-US" i="1">
                            <a:latin typeface="Cambria Math" charset="0"/>
                          </a:rPr>
                          <m:t>𝒊</m:t>
                        </m:r>
                        <m:r>
                          <a:rPr lang="en-US" i="1">
                            <a:latin typeface="Cambria Math" charset="0"/>
                          </a:rPr>
                          <m:t> </m:t>
                        </m:r>
                      </m:sub>
                    </m:sSub>
                    <m:r>
                      <a:rPr lang="en-US" i="1">
                        <a:latin typeface="Cambria Math" charset="0"/>
                      </a:rPr>
                      <m:t>/</m:t>
                    </m:r>
                    <m:r>
                      <a:rPr lang="en-US" i="1" smtClean="0">
                        <a:latin typeface="Cambria Math" charset="0"/>
                        <a:ea typeface="Cambria Math" charset="0"/>
                        <a:cs typeface="Cambria Math" charset="0"/>
                      </a:rPr>
                      <m:t>𝝈</m:t>
                    </m:r>
                  </m:oMath>
                </a14:m>
                <a:r>
                  <a:rPr lang="en-US" dirty="0"/>
                  <a:t> )</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36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71757" y="3478499"/>
            <a:ext cx="6425076" cy="3279393"/>
          </a:xfrm>
          <a:prstGeom prst="rect">
            <a:avLst/>
          </a:prstGeom>
        </p:spPr>
      </p:pic>
    </p:spTree>
    <p:extLst>
      <p:ext uri="{BB962C8B-B14F-4D97-AF65-F5344CB8AC3E}">
        <p14:creationId xmlns:p14="http://schemas.microsoft.com/office/powerpoint/2010/main" val="112527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Nonlinear regression</a:t>
            </a:r>
          </a:p>
        </p:txBody>
      </p:sp>
      <p:sp>
        <p:nvSpPr>
          <p:cNvPr id="3" name="Text Placeholder 2"/>
          <p:cNvSpPr>
            <a:spLocks noGrp="1"/>
          </p:cNvSpPr>
          <p:nvPr>
            <p:ph type="body" sz="quarter" idx="11"/>
          </p:nvPr>
        </p:nvSpPr>
        <p:spPr/>
        <p:txBody>
          <a:bodyPr/>
          <a:lstStyle/>
          <a:p>
            <a:r>
              <a:rPr lang="en-US" dirty="0"/>
              <a:t>Sometimes your variables have a clear non-linear dependence on the response </a:t>
            </a:r>
          </a:p>
          <a:p>
            <a:r>
              <a:rPr lang="en-US" dirty="0"/>
              <a:t>This is especially clear when you look at the residuals (ISL Fig 3.9) </a:t>
            </a:r>
          </a:p>
        </p:txBody>
      </p:sp>
      <p:pic>
        <p:nvPicPr>
          <p:cNvPr id="4" name="Picture 3"/>
          <p:cNvPicPr>
            <a:picLocks noChangeAspect="1"/>
          </p:cNvPicPr>
          <p:nvPr/>
        </p:nvPicPr>
        <p:blipFill>
          <a:blip r:embed="rId2"/>
          <a:stretch>
            <a:fillRect/>
          </a:stretch>
        </p:blipFill>
        <p:spPr>
          <a:xfrm>
            <a:off x="506895" y="3458817"/>
            <a:ext cx="6694005" cy="3260780"/>
          </a:xfrm>
          <a:prstGeom prst="rect">
            <a:avLst/>
          </a:prstGeom>
        </p:spPr>
      </p:pic>
    </p:spTree>
    <p:extLst>
      <p:ext uri="{BB962C8B-B14F-4D97-AF65-F5344CB8AC3E}">
        <p14:creationId xmlns:p14="http://schemas.microsoft.com/office/powerpoint/2010/main" val="77644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Nonlinear regression and Interaction effects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Sometimes adding a nonlinear variable can take care of nonlinear terms in our regression (e.g., </a:t>
                </a:r>
                <a14:m>
                  <m:oMath xmlns:m="http://schemas.openxmlformats.org/officeDocument/2006/math">
                    <m:sSub>
                      <m:sSubPr>
                        <m:ctrlPr>
                          <a:rPr lang="en-US" i="1">
                            <a:latin typeface="Cambria Math" panose="02040503050406030204" pitchFamily="18" charset="0"/>
                          </a:rPr>
                        </m:ctrlPr>
                      </m:sSubPr>
                      <m:e>
                        <m:r>
                          <a:rPr lang="en-US" b="1" i="1" smtClean="0">
                            <a:latin typeface="Cambria Math" charset="0"/>
                          </a:rPr>
                          <m:t>𝑿</m:t>
                        </m:r>
                      </m:e>
                      <m:sub>
                        <m:r>
                          <a:rPr lang="en-US" i="1">
                            <a:latin typeface="Cambria Math" charset="0"/>
                          </a:rPr>
                          <m:t>𝒊</m:t>
                        </m:r>
                        <m:r>
                          <a:rPr lang="en-US" i="1">
                            <a:latin typeface="Cambria Math" charset="0"/>
                          </a:rPr>
                          <m:t>,</m:t>
                        </m:r>
                        <m:r>
                          <a:rPr lang="en-US" i="1">
                            <a:latin typeface="Cambria Math" charset="0"/>
                          </a:rPr>
                          <m:t>𝒏𝒆𝒘</m:t>
                        </m:r>
                      </m:sub>
                    </m:sSub>
                    <m:r>
                      <a:rPr lang="en-US" i="1">
                        <a:latin typeface="Cambria Math" charset="0"/>
                      </a:rPr>
                      <m:t>=</m:t>
                    </m:r>
                    <m:sSubSup>
                      <m:sSubSupPr>
                        <m:ctrlPr>
                          <a:rPr lang="en-US" b="1" i="1" smtClean="0">
                            <a:latin typeface="Cambria Math" panose="02040503050406030204" pitchFamily="18" charset="0"/>
                          </a:rPr>
                        </m:ctrlPr>
                      </m:sSubSupPr>
                      <m:e>
                        <m:r>
                          <a:rPr lang="en-US" i="1">
                            <a:latin typeface="Cambria Math" charset="0"/>
                          </a:rPr>
                          <m:t>𝑿</m:t>
                        </m:r>
                      </m:e>
                      <m:sub>
                        <m:r>
                          <a:rPr lang="en-US" i="1">
                            <a:latin typeface="Cambria Math" charset="0"/>
                          </a:rPr>
                          <m:t>𝒊</m:t>
                        </m:r>
                      </m:sub>
                      <m:sup>
                        <m:r>
                          <a:rPr lang="en-US" b="1" i="1" smtClean="0">
                            <a:latin typeface="Cambria Math" panose="02040503050406030204" pitchFamily="18" charset="0"/>
                          </a:rPr>
                          <m:t>𝟐</m:t>
                        </m:r>
                      </m:sup>
                    </m:sSubSup>
                  </m:oMath>
                </a14:m>
                <a:r>
                  <a:rPr lang="en-US" dirty="0"/>
                  <a:t>)</a:t>
                </a:r>
              </a:p>
              <a:p>
                <a:pPr lvl="1"/>
                <a:r>
                  <a:rPr lang="en-US" dirty="0"/>
                  <a:t>In these cases we can use the same pipeline/framework for large scale MLR approaches </a:t>
                </a:r>
              </a:p>
              <a:p>
                <a:r>
                  <a:rPr lang="en-US" dirty="0"/>
                  <a:t>Sometimes there is a clear co-dependence (</a:t>
                </a:r>
                <a:r>
                  <a:rPr lang="en-US" b="0" dirty="0"/>
                  <a:t>interaction</a:t>
                </a:r>
                <a:r>
                  <a:rPr lang="en-US" dirty="0"/>
                  <a:t>) on several of your features/variables	</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a:blip r:embed="rId2"/>
                <a:stretch>
                  <a:fillRect l="-1413" t="-2276" r="-59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357784" y="4592454"/>
            <a:ext cx="3911600" cy="723900"/>
          </a:xfrm>
          <a:prstGeom prst="rect">
            <a:avLst/>
          </a:prstGeom>
        </p:spPr>
      </p:pic>
      <p:pic>
        <p:nvPicPr>
          <p:cNvPr id="6" name="Picture 5"/>
          <p:cNvPicPr>
            <a:picLocks noChangeAspect="1"/>
          </p:cNvPicPr>
          <p:nvPr/>
        </p:nvPicPr>
        <p:blipFill>
          <a:blip r:embed="rId4"/>
          <a:stretch>
            <a:fillRect/>
          </a:stretch>
        </p:blipFill>
        <p:spPr>
          <a:xfrm>
            <a:off x="1171437" y="5316354"/>
            <a:ext cx="7556500" cy="508000"/>
          </a:xfrm>
          <a:prstGeom prst="rect">
            <a:avLst/>
          </a:prstGeom>
        </p:spPr>
      </p:pic>
    </p:spTree>
    <p:extLst>
      <p:ext uri="{BB962C8B-B14F-4D97-AF65-F5344CB8AC3E}">
        <p14:creationId xmlns:p14="http://schemas.microsoft.com/office/powerpoint/2010/main" val="1115622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Where to go when you have a true nonlinear model to fit/train? </a:t>
            </a:r>
          </a:p>
        </p:txBody>
      </p:sp>
      <p:sp>
        <p:nvSpPr>
          <p:cNvPr id="3" name="Text Placeholder 2"/>
          <p:cNvSpPr>
            <a:spLocks noGrp="1"/>
          </p:cNvSpPr>
          <p:nvPr>
            <p:ph type="body" sz="quarter" idx="11"/>
          </p:nvPr>
        </p:nvSpPr>
        <p:spPr/>
        <p:txBody>
          <a:bodyPr/>
          <a:lstStyle/>
          <a:p>
            <a:r>
              <a:rPr lang="en-US" dirty="0"/>
              <a:t>In general, the packages in </a:t>
            </a:r>
            <a:r>
              <a:rPr lang="en-US" dirty="0" err="1"/>
              <a:t>scikit</a:t>
            </a:r>
            <a:r>
              <a:rPr lang="en-US" dirty="0"/>
              <a:t>-learn work for general linear (single or multiple) or very specific types of nonlinear (e.g., splines) models of Y </a:t>
            </a:r>
          </a:p>
          <a:p>
            <a:pPr lvl="1"/>
            <a:r>
              <a:rPr lang="en-US" dirty="0"/>
              <a:t>The reason why has to do with speed of model solution and large training data set sizes </a:t>
            </a:r>
          </a:p>
          <a:p>
            <a:pPr lvl="1"/>
            <a:endParaRPr lang="en-US" dirty="0"/>
          </a:p>
          <a:p>
            <a:r>
              <a:rPr lang="en-US" dirty="0"/>
              <a:t>Other Python packages can also perform regression</a:t>
            </a:r>
          </a:p>
        </p:txBody>
      </p:sp>
      <p:pic>
        <p:nvPicPr>
          <p:cNvPr id="4" name="Picture 3"/>
          <p:cNvPicPr>
            <a:picLocks noChangeAspect="1"/>
          </p:cNvPicPr>
          <p:nvPr/>
        </p:nvPicPr>
        <p:blipFill>
          <a:blip r:embed="rId2"/>
          <a:stretch>
            <a:fillRect/>
          </a:stretch>
        </p:blipFill>
        <p:spPr>
          <a:xfrm>
            <a:off x="1440382" y="4474595"/>
            <a:ext cx="6271327" cy="710368"/>
          </a:xfrm>
          <a:prstGeom prst="rect">
            <a:avLst/>
          </a:prstGeom>
        </p:spPr>
      </p:pic>
    </p:spTree>
    <p:extLst>
      <p:ext uri="{BB962C8B-B14F-4D97-AF65-F5344CB8AC3E}">
        <p14:creationId xmlns:p14="http://schemas.microsoft.com/office/powerpoint/2010/main" val="101506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Outline</a:t>
            </a:r>
          </a:p>
        </p:txBody>
      </p:sp>
      <p:sp>
        <p:nvSpPr>
          <p:cNvPr id="3" name="Text Placeholder 2"/>
          <p:cNvSpPr>
            <a:spLocks noGrp="1"/>
          </p:cNvSpPr>
          <p:nvPr>
            <p:ph type="body" sz="quarter" idx="11"/>
          </p:nvPr>
        </p:nvSpPr>
        <p:spPr>
          <a:xfrm>
            <a:off x="660209" y="1736725"/>
            <a:ext cx="8196210" cy="4015497"/>
          </a:xfrm>
        </p:spPr>
        <p:txBody>
          <a:bodyPr/>
          <a:lstStyle/>
          <a:p>
            <a:r>
              <a:rPr lang="en-US" dirty="0"/>
              <a:t>Simple linear regression</a:t>
            </a:r>
          </a:p>
          <a:p>
            <a:pPr lvl="1"/>
            <a:r>
              <a:rPr lang="en-US" dirty="0"/>
              <a:t>The model</a:t>
            </a:r>
          </a:p>
          <a:p>
            <a:pPr lvl="1"/>
            <a:r>
              <a:rPr lang="en-US" dirty="0"/>
              <a:t>The training </a:t>
            </a:r>
          </a:p>
          <a:p>
            <a:pPr lvl="1"/>
            <a:r>
              <a:rPr lang="en-US" dirty="0"/>
              <a:t>The error</a:t>
            </a:r>
          </a:p>
          <a:p>
            <a:pPr lvl="2"/>
            <a:r>
              <a:rPr lang="en-US" dirty="0"/>
              <a:t>In the coefficients</a:t>
            </a:r>
          </a:p>
          <a:p>
            <a:pPr lvl="2"/>
            <a:r>
              <a:rPr lang="en-US" dirty="0"/>
              <a:t>In the model </a:t>
            </a:r>
          </a:p>
          <a:p>
            <a:pPr lvl="1"/>
            <a:r>
              <a:rPr lang="en-US" dirty="0"/>
              <a:t>Making predictions with the model </a:t>
            </a:r>
          </a:p>
          <a:p>
            <a:r>
              <a:rPr lang="en-US" dirty="0"/>
              <a:t>Multiple regression  </a:t>
            </a:r>
          </a:p>
        </p:txBody>
      </p:sp>
    </p:spTree>
    <p:extLst>
      <p:ext uri="{BB962C8B-B14F-4D97-AF65-F5344CB8AC3E}">
        <p14:creationId xmlns:p14="http://schemas.microsoft.com/office/powerpoint/2010/main" val="968537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Moving from exact solution to finding a minimum MSE </a:t>
            </a:r>
          </a:p>
        </p:txBody>
      </p:sp>
      <p:sp>
        <p:nvSpPr>
          <p:cNvPr id="3" name="Text Placeholder 2"/>
          <p:cNvSpPr>
            <a:spLocks noGrp="1"/>
          </p:cNvSpPr>
          <p:nvPr>
            <p:ph type="body" sz="quarter" idx="11"/>
          </p:nvPr>
        </p:nvSpPr>
        <p:spPr/>
        <p:txBody>
          <a:bodyPr/>
          <a:lstStyle/>
          <a:p>
            <a:r>
              <a:rPr lang="en-US" dirty="0"/>
              <a:t>When we leave the world of ”exact solutions”, we are then confined to using numerical solutions to find the minimum value of MSE(</a:t>
            </a:r>
            <a:r>
              <a:rPr lang="en-US" dirty="0">
                <a:latin typeface="symbol" charset="2"/>
              </a:rPr>
              <a:t>b</a:t>
            </a:r>
            <a:r>
              <a:rPr lang="en-US" baseline="-25000" dirty="0"/>
              <a:t>i</a:t>
            </a:r>
            <a:r>
              <a:rPr lang="en-US" dirty="0"/>
              <a:t>)</a:t>
            </a:r>
          </a:p>
          <a:p>
            <a:r>
              <a:rPr lang="en-US" dirty="0"/>
              <a:t>Do we need an initial guess? (yes!) </a:t>
            </a:r>
          </a:p>
          <a:p>
            <a:pPr lvl="1"/>
            <a:r>
              <a:rPr lang="en-US" dirty="0"/>
              <a:t>What should it be? </a:t>
            </a:r>
          </a:p>
          <a:p>
            <a:r>
              <a:rPr lang="en-US" dirty="0"/>
              <a:t>A lot of our machinery for assessing the models still works just fine! </a:t>
            </a:r>
          </a:p>
          <a:p>
            <a:endParaRPr lang="en-US" dirty="0"/>
          </a:p>
        </p:txBody>
      </p:sp>
      <p:pic>
        <p:nvPicPr>
          <p:cNvPr id="4" name="Picture 3"/>
          <p:cNvPicPr>
            <a:picLocks noChangeAspect="1"/>
          </p:cNvPicPr>
          <p:nvPr/>
        </p:nvPicPr>
        <p:blipFill>
          <a:blip r:embed="rId3"/>
          <a:stretch>
            <a:fillRect/>
          </a:stretch>
        </p:blipFill>
        <p:spPr>
          <a:xfrm>
            <a:off x="1208088" y="4557410"/>
            <a:ext cx="7112000" cy="1308100"/>
          </a:xfrm>
          <a:prstGeom prst="rect">
            <a:avLst/>
          </a:prstGeom>
        </p:spPr>
      </p:pic>
    </p:spTree>
    <p:extLst>
      <p:ext uri="{BB962C8B-B14F-4D97-AF65-F5344CB8AC3E}">
        <p14:creationId xmlns:p14="http://schemas.microsoft.com/office/powerpoint/2010/main" val="207398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Other topics / suggestions </a:t>
            </a:r>
          </a:p>
        </p:txBody>
      </p:sp>
      <p:sp>
        <p:nvSpPr>
          <p:cNvPr id="3" name="Text Placeholder 2"/>
          <p:cNvSpPr>
            <a:spLocks noGrp="1"/>
          </p:cNvSpPr>
          <p:nvPr>
            <p:ph type="body" sz="quarter" idx="11"/>
          </p:nvPr>
        </p:nvSpPr>
        <p:spPr/>
        <p:txBody>
          <a:bodyPr/>
          <a:lstStyle/>
          <a:p>
            <a:r>
              <a:rPr lang="en-US" dirty="0"/>
              <a:t>Chapter 3 of ISL is strongly suggested to read carefully (maybe multiple times) </a:t>
            </a:r>
          </a:p>
          <a:p>
            <a:r>
              <a:rPr lang="en-US" dirty="0"/>
              <a:t>Additional topics we didn’t cover</a:t>
            </a:r>
          </a:p>
          <a:p>
            <a:pPr lvl="1"/>
            <a:r>
              <a:rPr lang="en-US" dirty="0"/>
              <a:t>Outliers and high leverage points in your training set </a:t>
            </a:r>
          </a:p>
          <a:p>
            <a:pPr lvl="1"/>
            <a:r>
              <a:rPr lang="en-US" dirty="0"/>
              <a:t>Collinearity </a:t>
            </a:r>
          </a:p>
          <a:p>
            <a:pPr lvl="1"/>
            <a:r>
              <a:rPr lang="en-US" dirty="0"/>
              <a:t>More about nonlinear regression and interaction effects</a:t>
            </a:r>
          </a:p>
          <a:p>
            <a:pPr lvl="1"/>
            <a:r>
              <a:rPr lang="en-US" dirty="0"/>
              <a:t>AND MANY MORE! </a:t>
            </a:r>
          </a:p>
        </p:txBody>
      </p:sp>
    </p:spTree>
    <p:extLst>
      <p:ext uri="{BB962C8B-B14F-4D97-AF65-F5344CB8AC3E}">
        <p14:creationId xmlns:p14="http://schemas.microsoft.com/office/powerpoint/2010/main" val="1465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Logistic Regression</a:t>
            </a:r>
            <a:endParaRPr lang="en-US" dirty="0"/>
          </a:p>
        </p:txBody>
      </p:sp>
    </p:spTree>
    <p:extLst>
      <p:ext uri="{BB962C8B-B14F-4D97-AF65-F5344CB8AC3E}">
        <p14:creationId xmlns:p14="http://schemas.microsoft.com/office/powerpoint/2010/main" val="1389991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Classification with the logistic model</a:t>
            </a:r>
          </a:p>
        </p:txBody>
      </p:sp>
      <p:sp>
        <p:nvSpPr>
          <p:cNvPr id="3" name="Text Placeholder 2"/>
          <p:cNvSpPr>
            <a:spLocks noGrp="1"/>
          </p:cNvSpPr>
          <p:nvPr>
            <p:ph type="body" sz="quarter" idx="11"/>
          </p:nvPr>
        </p:nvSpPr>
        <p:spPr>
          <a:xfrm>
            <a:off x="659305" y="1828800"/>
            <a:ext cx="8197114" cy="4301525"/>
          </a:xfrm>
        </p:spPr>
        <p:txBody>
          <a:bodyPr/>
          <a:lstStyle/>
          <a:p>
            <a:r>
              <a:rPr lang="en-US"/>
              <a:t>Performing regression </a:t>
            </a:r>
            <a:r>
              <a:rPr lang="en-US" dirty="0"/>
              <a:t>on discrete classes is arbitrary (</a:t>
            </a:r>
            <a:r>
              <a:rPr lang="en-US" b="0" dirty="0"/>
              <a:t>what are the outputs we assign to Yes/No and why?</a:t>
            </a:r>
            <a:r>
              <a:rPr lang="en-US" dirty="0"/>
              <a:t>) </a:t>
            </a:r>
          </a:p>
          <a:p>
            <a:r>
              <a:rPr lang="en-US" dirty="0"/>
              <a:t>One caveat is the binary (two level response). Here we can always use a 0/1 coding! </a:t>
            </a:r>
          </a:p>
          <a:p>
            <a:r>
              <a:rPr lang="en-US" dirty="0"/>
              <a:t>Lets look at simple regression on this data</a:t>
            </a:r>
          </a:p>
        </p:txBody>
      </p:sp>
      <p:pic>
        <p:nvPicPr>
          <p:cNvPr id="5" name="Picture 4"/>
          <p:cNvPicPr>
            <a:picLocks noChangeAspect="1"/>
          </p:cNvPicPr>
          <p:nvPr/>
        </p:nvPicPr>
        <p:blipFill>
          <a:blip r:embed="rId2"/>
          <a:stretch>
            <a:fillRect/>
          </a:stretch>
        </p:blipFill>
        <p:spPr>
          <a:xfrm>
            <a:off x="3116580" y="3810809"/>
            <a:ext cx="6027420" cy="2928355"/>
          </a:xfrm>
          <a:prstGeom prst="rect">
            <a:avLst/>
          </a:prstGeom>
        </p:spPr>
      </p:pic>
    </p:spTree>
    <p:extLst>
      <p:ext uri="{BB962C8B-B14F-4D97-AF65-F5344CB8AC3E}">
        <p14:creationId xmlns:p14="http://schemas.microsoft.com/office/powerpoint/2010/main" val="428785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716703" y="5844575"/>
            <a:ext cx="3975100" cy="571500"/>
          </a:xfrm>
          <a:prstGeom prst="rect">
            <a:avLst/>
          </a:prstGeom>
        </p:spPr>
      </p:pic>
      <p:sp>
        <p:nvSpPr>
          <p:cNvPr id="2" name="Text Placeholder 1"/>
          <p:cNvSpPr>
            <a:spLocks noGrp="1"/>
          </p:cNvSpPr>
          <p:nvPr>
            <p:ph type="body" sz="quarter" idx="10"/>
          </p:nvPr>
        </p:nvSpPr>
        <p:spPr/>
        <p:txBody>
          <a:bodyPr/>
          <a:lstStyle/>
          <a:p>
            <a:r>
              <a:rPr lang="en-US" dirty="0"/>
              <a:t>Classification with the logistic model</a:t>
            </a:r>
          </a:p>
        </p:txBody>
      </p:sp>
      <p:sp>
        <p:nvSpPr>
          <p:cNvPr id="3" name="Text Placeholder 2"/>
          <p:cNvSpPr>
            <a:spLocks noGrp="1"/>
          </p:cNvSpPr>
          <p:nvPr>
            <p:ph type="body" sz="quarter" idx="11"/>
          </p:nvPr>
        </p:nvSpPr>
        <p:spPr>
          <a:xfrm>
            <a:off x="429209" y="2006082"/>
            <a:ext cx="5728996" cy="4124243"/>
          </a:xfrm>
        </p:spPr>
        <p:txBody>
          <a:bodyPr/>
          <a:lstStyle/>
          <a:p>
            <a:r>
              <a:rPr lang="en-US" sz="1700" dirty="0"/>
              <a:t>Fig 4.2 (left) shows us the outcome of simple linear regression using a 0/1 coding for the probability of default (0.0 or 1.0) </a:t>
            </a:r>
          </a:p>
          <a:p>
            <a:r>
              <a:rPr lang="en-US" sz="1700" dirty="0"/>
              <a:t>What does the model predict for Balance &lt; $500? </a:t>
            </a:r>
          </a:p>
          <a:p>
            <a:endParaRPr lang="en-US" sz="1700" dirty="0"/>
          </a:p>
          <a:p>
            <a:pPr marL="0" indent="0">
              <a:buNone/>
            </a:pPr>
            <a:endParaRPr lang="en-US" sz="1700" dirty="0"/>
          </a:p>
        </p:txBody>
      </p:sp>
      <p:pic>
        <p:nvPicPr>
          <p:cNvPr id="6" name="Picture 5"/>
          <p:cNvPicPr>
            <a:picLocks noChangeAspect="1"/>
          </p:cNvPicPr>
          <p:nvPr/>
        </p:nvPicPr>
        <p:blipFill>
          <a:blip r:embed="rId3"/>
          <a:stretch>
            <a:fillRect/>
          </a:stretch>
        </p:blipFill>
        <p:spPr>
          <a:xfrm>
            <a:off x="6158204" y="1730667"/>
            <a:ext cx="2817184" cy="2206228"/>
          </a:xfrm>
          <a:prstGeom prst="rect">
            <a:avLst/>
          </a:prstGeom>
        </p:spPr>
      </p:pic>
      <p:pic>
        <p:nvPicPr>
          <p:cNvPr id="7" name="Picture 6"/>
          <p:cNvPicPr>
            <a:picLocks noChangeAspect="1"/>
          </p:cNvPicPr>
          <p:nvPr/>
        </p:nvPicPr>
        <p:blipFill>
          <a:blip r:embed="rId4"/>
          <a:stretch>
            <a:fillRect/>
          </a:stretch>
        </p:blipFill>
        <p:spPr>
          <a:xfrm>
            <a:off x="6227641" y="4108111"/>
            <a:ext cx="2916359" cy="2264467"/>
          </a:xfrm>
          <a:prstGeom prst="rect">
            <a:avLst/>
          </a:prstGeom>
        </p:spPr>
      </p:pic>
      <p:sp>
        <p:nvSpPr>
          <p:cNvPr id="9" name="Text Placeholder 2">
            <a:extLst>
              <a:ext uri="{FF2B5EF4-FFF2-40B4-BE49-F238E27FC236}">
                <a16:creationId xmlns:a16="http://schemas.microsoft.com/office/drawing/2014/main" id="{2ABCB787-5CBB-4016-88FB-050F09D763F3}"/>
              </a:ext>
            </a:extLst>
          </p:cNvPr>
          <p:cNvSpPr txBox="1">
            <a:spLocks/>
          </p:cNvSpPr>
          <p:nvPr/>
        </p:nvSpPr>
        <p:spPr>
          <a:xfrm>
            <a:off x="463927" y="3608124"/>
            <a:ext cx="5728996" cy="4124243"/>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700"/>
          </a:p>
          <a:p>
            <a:r>
              <a:rPr lang="en-US" sz="1700"/>
              <a:t>Fig 4.2 (right) shows us the outcome of regression using a different functional form to describe situation where our variables are bounded between 0 and 1 </a:t>
            </a:r>
          </a:p>
          <a:p>
            <a:r>
              <a:rPr lang="en-US" sz="1700"/>
              <a:t>This is modeled using the </a:t>
            </a:r>
            <a:r>
              <a:rPr lang="en-US" sz="1700" b="0"/>
              <a:t>logistic function</a:t>
            </a:r>
            <a:r>
              <a:rPr lang="en-US" sz="1700"/>
              <a:t>, which lets us sensibly answer this question: “</a:t>
            </a:r>
            <a:r>
              <a:rPr lang="en-US" sz="1700" b="0"/>
              <a:t>what is the probability of default given some balance?</a:t>
            </a:r>
            <a:r>
              <a:rPr lang="en-US" sz="1700"/>
              <a:t>” </a:t>
            </a:r>
            <a:endParaRPr lang="en-US" sz="1700" dirty="0"/>
          </a:p>
        </p:txBody>
      </p:sp>
    </p:spTree>
    <p:extLst>
      <p:ext uri="{BB962C8B-B14F-4D97-AF65-F5344CB8AC3E}">
        <p14:creationId xmlns:p14="http://schemas.microsoft.com/office/powerpoint/2010/main" val="295818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The logistic function </a:t>
            </a:r>
          </a:p>
        </p:txBody>
      </p:sp>
      <p:sp>
        <p:nvSpPr>
          <p:cNvPr id="7" name="Text Placeholder 6"/>
          <p:cNvSpPr>
            <a:spLocks noGrp="1"/>
          </p:cNvSpPr>
          <p:nvPr>
            <p:ph type="body" sz="quarter" idx="11"/>
          </p:nvPr>
        </p:nvSpPr>
        <p:spPr>
          <a:xfrm>
            <a:off x="659305" y="1736725"/>
            <a:ext cx="7952850" cy="3936287"/>
          </a:xfrm>
        </p:spPr>
        <p:txBody>
          <a:bodyPr/>
          <a:lstStyle/>
          <a:p>
            <a:r>
              <a:rPr lang="en-US" dirty="0"/>
              <a:t>The logistic equation (4.2) provides a smooth transition between 0 and 1 </a:t>
            </a:r>
          </a:p>
        </p:txBody>
      </p:sp>
      <p:pic>
        <p:nvPicPr>
          <p:cNvPr id="8" name="Picture 7"/>
          <p:cNvPicPr>
            <a:picLocks noChangeAspect="1"/>
          </p:cNvPicPr>
          <p:nvPr/>
        </p:nvPicPr>
        <p:blipFill>
          <a:blip r:embed="rId3"/>
          <a:stretch>
            <a:fillRect/>
          </a:stretch>
        </p:blipFill>
        <p:spPr>
          <a:xfrm>
            <a:off x="954684" y="3091000"/>
            <a:ext cx="5424390" cy="766873"/>
          </a:xfrm>
          <a:prstGeom prst="rect">
            <a:avLst/>
          </a:prstGeom>
        </p:spPr>
      </p:pic>
      <p:pic>
        <p:nvPicPr>
          <p:cNvPr id="9" name="Picture 8"/>
          <p:cNvPicPr>
            <a:picLocks noChangeAspect="1"/>
          </p:cNvPicPr>
          <p:nvPr/>
        </p:nvPicPr>
        <p:blipFill>
          <a:blip r:embed="rId4"/>
          <a:stretch>
            <a:fillRect/>
          </a:stretch>
        </p:blipFill>
        <p:spPr>
          <a:xfrm>
            <a:off x="995191" y="2575192"/>
            <a:ext cx="5343375" cy="513041"/>
          </a:xfrm>
          <a:prstGeom prst="rect">
            <a:avLst/>
          </a:prstGeom>
        </p:spPr>
      </p:pic>
      <p:sp>
        <p:nvSpPr>
          <p:cNvPr id="12" name="TextBox 11"/>
          <p:cNvSpPr txBox="1"/>
          <p:nvPr/>
        </p:nvSpPr>
        <p:spPr>
          <a:xfrm>
            <a:off x="6674453" y="2724539"/>
            <a:ext cx="1811807" cy="923330"/>
          </a:xfrm>
          <a:prstGeom prst="rect">
            <a:avLst/>
          </a:prstGeom>
          <a:noFill/>
        </p:spPr>
        <p:txBody>
          <a:bodyPr wrap="square" rtlCol="0">
            <a:spAutoFit/>
          </a:bodyPr>
          <a:lstStyle/>
          <a:p>
            <a:r>
              <a:rPr lang="en-US" dirty="0"/>
              <a:t>Compare simple linear model and logistic </a:t>
            </a:r>
            <a:r>
              <a:rPr lang="en-US" dirty="0" err="1"/>
              <a:t>eq</a:t>
            </a:r>
            <a:endParaRPr lang="en-US" dirty="0"/>
          </a:p>
        </p:txBody>
      </p:sp>
      <p:grpSp>
        <p:nvGrpSpPr>
          <p:cNvPr id="15" name="Group 14"/>
          <p:cNvGrpSpPr/>
          <p:nvPr/>
        </p:nvGrpSpPr>
        <p:grpSpPr>
          <a:xfrm>
            <a:off x="1206730" y="3804120"/>
            <a:ext cx="7657471" cy="1345784"/>
            <a:chOff x="1206730" y="3804120"/>
            <a:chExt cx="7657471" cy="1345784"/>
          </a:xfrm>
        </p:grpSpPr>
        <p:pic>
          <p:nvPicPr>
            <p:cNvPr id="10" name="Picture 9"/>
            <p:cNvPicPr>
              <a:picLocks noChangeAspect="1"/>
            </p:cNvPicPr>
            <p:nvPr/>
          </p:nvPicPr>
          <p:blipFill>
            <a:blip r:embed="rId5"/>
            <a:stretch>
              <a:fillRect/>
            </a:stretch>
          </p:blipFill>
          <p:spPr>
            <a:xfrm>
              <a:off x="1206730" y="3804120"/>
              <a:ext cx="5271796" cy="767671"/>
            </a:xfrm>
            <a:prstGeom prst="rect">
              <a:avLst/>
            </a:prstGeom>
          </p:spPr>
        </p:pic>
        <p:sp>
          <p:nvSpPr>
            <p:cNvPr id="13" name="TextBox 12"/>
            <p:cNvSpPr txBox="1"/>
            <p:nvPr/>
          </p:nvSpPr>
          <p:spPr>
            <a:xfrm>
              <a:off x="6600953" y="3966074"/>
              <a:ext cx="2263248" cy="369332"/>
            </a:xfrm>
            <a:prstGeom prst="rect">
              <a:avLst/>
            </a:prstGeom>
            <a:noFill/>
          </p:spPr>
          <p:txBody>
            <a:bodyPr wrap="none" rtlCol="0">
              <a:spAutoFit/>
            </a:bodyPr>
            <a:lstStyle/>
            <a:p>
              <a:r>
                <a:rPr lang="en-US" dirty="0"/>
                <a:t>In terms of the “odds”</a:t>
              </a:r>
            </a:p>
          </p:txBody>
        </p:sp>
        <p:sp>
          <p:nvSpPr>
            <p:cNvPr id="14" name="TextBox 13"/>
            <p:cNvSpPr txBox="1"/>
            <p:nvPr/>
          </p:nvSpPr>
          <p:spPr>
            <a:xfrm>
              <a:off x="1595534" y="4503573"/>
              <a:ext cx="6890726" cy="646331"/>
            </a:xfrm>
            <a:prstGeom prst="rect">
              <a:avLst/>
            </a:prstGeom>
            <a:noFill/>
          </p:spPr>
          <p:txBody>
            <a:bodyPr wrap="square" rtlCol="0">
              <a:spAutoFit/>
            </a:bodyPr>
            <a:lstStyle/>
            <a:p>
              <a:r>
                <a:rPr lang="en-US" dirty="0"/>
                <a:t>Can anyone define “odds”? If your probability of success is 1 in 5 (0.2) , your odds of success are 1 in 4:  0.2 / (1-.2) = .25 </a:t>
              </a:r>
            </a:p>
          </p:txBody>
        </p:sp>
      </p:grpSp>
      <p:grpSp>
        <p:nvGrpSpPr>
          <p:cNvPr id="17" name="Group 16"/>
          <p:cNvGrpSpPr/>
          <p:nvPr/>
        </p:nvGrpSpPr>
        <p:grpSpPr>
          <a:xfrm>
            <a:off x="926812" y="5145185"/>
            <a:ext cx="6351066" cy="1378364"/>
            <a:chOff x="926812" y="5145185"/>
            <a:chExt cx="6351066" cy="1378364"/>
          </a:xfrm>
        </p:grpSpPr>
        <p:pic>
          <p:nvPicPr>
            <p:cNvPr id="11" name="Picture 10"/>
            <p:cNvPicPr>
              <a:picLocks noChangeAspect="1"/>
            </p:cNvPicPr>
            <p:nvPr/>
          </p:nvPicPr>
          <p:blipFill>
            <a:blip r:embed="rId6"/>
            <a:stretch>
              <a:fillRect/>
            </a:stretch>
          </p:blipFill>
          <p:spPr>
            <a:xfrm>
              <a:off x="926812" y="5145185"/>
              <a:ext cx="5551714" cy="794995"/>
            </a:xfrm>
            <a:prstGeom prst="rect">
              <a:avLst/>
            </a:prstGeom>
          </p:spPr>
        </p:pic>
        <p:sp>
          <p:nvSpPr>
            <p:cNvPr id="16" name="Rectangle 15"/>
            <p:cNvSpPr/>
            <p:nvPr/>
          </p:nvSpPr>
          <p:spPr>
            <a:xfrm>
              <a:off x="1595534" y="5877218"/>
              <a:ext cx="5682344" cy="646331"/>
            </a:xfrm>
            <a:prstGeom prst="rect">
              <a:avLst/>
            </a:prstGeom>
          </p:spPr>
          <p:txBody>
            <a:bodyPr wrap="square">
              <a:spAutoFit/>
            </a:bodyPr>
            <a:lstStyle/>
            <a:p>
              <a:r>
                <a:rPr lang="en-US" dirty="0"/>
                <a:t>Log of the odds is the “logit”, relates the change in log of odds of success w/change in X</a:t>
              </a:r>
            </a:p>
          </p:txBody>
        </p:sp>
      </p:grpSp>
    </p:spTree>
    <p:extLst>
      <p:ext uri="{BB962C8B-B14F-4D97-AF65-F5344CB8AC3E}">
        <p14:creationId xmlns:p14="http://schemas.microsoft.com/office/powerpoint/2010/main" val="28687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Is the logistic model a classifier?</a:t>
            </a:r>
          </a:p>
        </p:txBody>
      </p:sp>
      <p:sp>
        <p:nvSpPr>
          <p:cNvPr id="3" name="Text Placeholder 2"/>
          <p:cNvSpPr>
            <a:spLocks noGrp="1"/>
          </p:cNvSpPr>
          <p:nvPr>
            <p:ph type="body" sz="quarter" idx="11"/>
          </p:nvPr>
        </p:nvSpPr>
        <p:spPr>
          <a:xfrm>
            <a:off x="659305" y="1736725"/>
            <a:ext cx="8196210" cy="4776042"/>
          </a:xfrm>
        </p:spPr>
        <p:txBody>
          <a:bodyPr/>
          <a:lstStyle/>
          <a:p>
            <a:r>
              <a:rPr lang="en-US" dirty="0"/>
              <a:t>Yes! </a:t>
            </a:r>
          </a:p>
          <a:p>
            <a:r>
              <a:rPr lang="en-US" dirty="0"/>
              <a:t>Given a class situation “e.g., default vs. non-default”, the logistic model can take a set of </a:t>
            </a:r>
            <a:r>
              <a:rPr lang="en-US" b="0" dirty="0"/>
              <a:t>training data </a:t>
            </a:r>
            <a:r>
              <a:rPr lang="en-US" dirty="0"/>
              <a:t>and give a function that makes a </a:t>
            </a:r>
            <a:r>
              <a:rPr lang="en-US" b="0" dirty="0"/>
              <a:t>prediction</a:t>
            </a:r>
            <a:r>
              <a:rPr lang="en-US" dirty="0"/>
              <a:t> about what class a new or different input would be in </a:t>
            </a:r>
          </a:p>
          <a:p>
            <a:pPr lvl="1"/>
            <a:r>
              <a:rPr lang="en-US" b="0" dirty="0"/>
              <a:t>P &lt; 0.5 = no default </a:t>
            </a:r>
            <a:r>
              <a:rPr lang="en-US" dirty="0"/>
              <a:t>vs. </a:t>
            </a:r>
            <a:r>
              <a:rPr lang="en-US" b="0" dirty="0"/>
              <a:t>P &gt;= 0.5 default </a:t>
            </a:r>
          </a:p>
          <a:p>
            <a:r>
              <a:rPr lang="en-US" dirty="0"/>
              <a:t>We can also use a binary response (e.g., 0 vs 1) and train a </a:t>
            </a:r>
            <a:r>
              <a:rPr lang="en-US" b="0" dirty="0"/>
              <a:t>multiple logistic </a:t>
            </a:r>
            <a:r>
              <a:rPr lang="en-US" dirty="0"/>
              <a:t>model (e.g., many </a:t>
            </a:r>
            <a:r>
              <a:rPr lang="en-US" b="0" dirty="0"/>
              <a:t>X</a:t>
            </a:r>
            <a:r>
              <a:rPr lang="en-US" b="0" baseline="-25000" dirty="0"/>
              <a:t>i</a:t>
            </a:r>
            <a:r>
              <a:rPr lang="en-US" dirty="0"/>
              <a:t>)</a:t>
            </a:r>
          </a:p>
        </p:txBody>
      </p:sp>
    </p:spTree>
    <p:extLst>
      <p:ext uri="{BB962C8B-B14F-4D97-AF65-F5344CB8AC3E}">
        <p14:creationId xmlns:p14="http://schemas.microsoft.com/office/powerpoint/2010/main" val="1236734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Basic concept of logistic </a:t>
            </a:r>
            <a:r>
              <a:rPr lang="en-US"/>
              <a:t>regression </a:t>
            </a:r>
            <a:endParaRPr lang="en-US" dirty="0"/>
          </a:p>
        </p:txBody>
      </p:sp>
      <p:sp>
        <p:nvSpPr>
          <p:cNvPr id="2" name="Text Placeholder 1"/>
          <p:cNvSpPr>
            <a:spLocks noGrp="1"/>
          </p:cNvSpPr>
          <p:nvPr>
            <p:ph type="body" sz="quarter" idx="11"/>
          </p:nvPr>
        </p:nvSpPr>
        <p:spPr/>
        <p:txBody>
          <a:bodyPr/>
          <a:lstStyle/>
          <a:p>
            <a:r>
              <a:rPr lang="en-US" dirty="0"/>
              <a:t>For reasons we won’t discuss in detail standard regression models don’t work well on the logistic equation.</a:t>
            </a:r>
          </a:p>
          <a:p>
            <a:r>
              <a:rPr lang="en-US" dirty="0"/>
              <a:t>But we still need to determine our coefficients: </a:t>
            </a:r>
            <a:r>
              <a:rPr lang="en-US" i="1" dirty="0">
                <a:latin typeface="symbol" charset="2"/>
              </a:rPr>
              <a:t>b</a:t>
            </a:r>
            <a:r>
              <a:rPr lang="en-US" i="1" baseline="-25000" dirty="0">
                <a:latin typeface="times new roman" charset="0"/>
              </a:rPr>
              <a:t>i</a:t>
            </a:r>
          </a:p>
          <a:p>
            <a:r>
              <a:rPr lang="en-US" dirty="0"/>
              <a:t>This is done through a procedure called </a:t>
            </a:r>
            <a:r>
              <a:rPr lang="en-US" b="0" dirty="0"/>
              <a:t>maximum likelihood estimation</a:t>
            </a:r>
          </a:p>
          <a:p>
            <a:pPr lvl="1"/>
            <a:r>
              <a:rPr lang="en-US" dirty="0"/>
              <a:t>The basic idea is that we seek to find the set of </a:t>
            </a:r>
            <a:r>
              <a:rPr lang="en-US" i="1" dirty="0">
                <a:latin typeface="symbol" charset="2"/>
              </a:rPr>
              <a:t>b</a:t>
            </a:r>
            <a:r>
              <a:rPr lang="en-US" i="1" baseline="-25000" dirty="0">
                <a:latin typeface="times new roman" charset="0"/>
              </a:rPr>
              <a:t>i</a:t>
            </a:r>
            <a:r>
              <a:rPr lang="en-US" i="1" dirty="0">
                <a:latin typeface="times new roman" charset="0"/>
              </a:rPr>
              <a:t> </a:t>
            </a:r>
            <a:r>
              <a:rPr lang="en-US" dirty="0"/>
              <a:t>that maximizes the probability of making the correct prediction</a:t>
            </a:r>
          </a:p>
        </p:txBody>
      </p:sp>
    </p:spTree>
    <p:extLst>
      <p:ext uri="{BB962C8B-B14F-4D97-AF65-F5344CB8AC3E}">
        <p14:creationId xmlns:p14="http://schemas.microsoft.com/office/powerpoint/2010/main" val="284742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Simple illustration of MLE</a:t>
            </a:r>
            <a:endParaRPr lang="en-US" sz="2600" dirty="0"/>
          </a:p>
        </p:txBody>
      </p:sp>
      <p:sp>
        <p:nvSpPr>
          <p:cNvPr id="2" name="Text Placeholder 1"/>
          <p:cNvSpPr>
            <a:spLocks noGrp="1"/>
          </p:cNvSpPr>
          <p:nvPr>
            <p:ph type="body" sz="quarter" idx="11"/>
          </p:nvPr>
        </p:nvSpPr>
        <p:spPr>
          <a:xfrm>
            <a:off x="659305" y="1736725"/>
            <a:ext cx="8196210" cy="4925332"/>
          </a:xfrm>
        </p:spPr>
        <p:txBody>
          <a:bodyPr/>
          <a:lstStyle/>
          <a:p>
            <a:r>
              <a:rPr lang="en-US" dirty="0"/>
              <a:t>The likelihood function can be defined in terms of the product of all the probabilities</a:t>
            </a:r>
          </a:p>
          <a:p>
            <a:pPr lvl="1"/>
            <a:r>
              <a:rPr lang="en-US" dirty="0"/>
              <a:t>In the case of the binary (0 vs 1) scenario: </a:t>
            </a:r>
          </a:p>
          <a:p>
            <a:pPr lvl="1"/>
            <a:endParaRPr lang="en-US" dirty="0"/>
          </a:p>
          <a:p>
            <a:pPr lvl="1"/>
            <a:endParaRPr lang="en-US" dirty="0"/>
          </a:p>
          <a:p>
            <a:pPr lvl="1"/>
            <a:endParaRPr lang="en-US" dirty="0"/>
          </a:p>
          <a:p>
            <a:pPr lvl="1"/>
            <a:r>
              <a:rPr lang="en-US" dirty="0"/>
              <a:t>Recall each probability is defined by our logistic </a:t>
            </a:r>
            <a:r>
              <a:rPr lang="en-US" dirty="0" err="1"/>
              <a:t>eq</a:t>
            </a:r>
            <a:r>
              <a:rPr lang="en-US" dirty="0"/>
              <a:t>: </a:t>
            </a:r>
          </a:p>
          <a:p>
            <a:pPr lvl="1"/>
            <a:endParaRPr lang="en-US" dirty="0"/>
          </a:p>
          <a:p>
            <a:pPr lvl="1"/>
            <a:endParaRPr lang="en-US" dirty="0"/>
          </a:p>
          <a:p>
            <a:pPr lvl="1"/>
            <a:endParaRPr lang="en-US" dirty="0"/>
          </a:p>
          <a:p>
            <a:pPr lvl="1"/>
            <a:r>
              <a:rPr lang="en-US" dirty="0"/>
              <a:t>We seek the values of </a:t>
            </a:r>
            <a:r>
              <a:rPr lang="en-US" i="1" dirty="0">
                <a:latin typeface="symbol" charset="2"/>
              </a:rPr>
              <a:t>b</a:t>
            </a:r>
            <a:r>
              <a:rPr lang="en-US" i="1" baseline="-25000" dirty="0">
                <a:latin typeface="times new roman" charset="0"/>
              </a:rPr>
              <a:t>i</a:t>
            </a:r>
            <a:r>
              <a:rPr lang="en-US" i="1" dirty="0">
                <a:latin typeface="times new roman" charset="0"/>
              </a:rPr>
              <a:t> </a:t>
            </a:r>
            <a:r>
              <a:rPr lang="en-US" dirty="0"/>
              <a:t>that maximize 4.5 </a:t>
            </a:r>
          </a:p>
        </p:txBody>
      </p:sp>
      <p:pic>
        <p:nvPicPr>
          <p:cNvPr id="3" name="Picture 2"/>
          <p:cNvPicPr>
            <a:picLocks noChangeAspect="1"/>
          </p:cNvPicPr>
          <p:nvPr/>
        </p:nvPicPr>
        <p:blipFill>
          <a:blip r:embed="rId2"/>
          <a:stretch>
            <a:fillRect/>
          </a:stretch>
        </p:blipFill>
        <p:spPr>
          <a:xfrm>
            <a:off x="1576874" y="3100403"/>
            <a:ext cx="7407502" cy="811196"/>
          </a:xfrm>
          <a:prstGeom prst="rect">
            <a:avLst/>
          </a:prstGeom>
        </p:spPr>
      </p:pic>
      <p:pic>
        <p:nvPicPr>
          <p:cNvPr id="6" name="Picture 5"/>
          <p:cNvPicPr>
            <a:picLocks noChangeAspect="1"/>
          </p:cNvPicPr>
          <p:nvPr/>
        </p:nvPicPr>
        <p:blipFill>
          <a:blip r:embed="rId3"/>
          <a:stretch>
            <a:fillRect/>
          </a:stretch>
        </p:blipFill>
        <p:spPr>
          <a:xfrm>
            <a:off x="2270299" y="4516017"/>
            <a:ext cx="5832539" cy="824575"/>
          </a:xfrm>
          <a:prstGeom prst="rect">
            <a:avLst/>
          </a:prstGeom>
        </p:spPr>
      </p:pic>
    </p:spTree>
    <p:extLst>
      <p:ext uri="{BB962C8B-B14F-4D97-AF65-F5344CB8AC3E}">
        <p14:creationId xmlns:p14="http://schemas.microsoft.com/office/powerpoint/2010/main" val="552159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Example and implementation in Python</a:t>
            </a:r>
          </a:p>
        </p:txBody>
      </p:sp>
      <p:sp>
        <p:nvSpPr>
          <p:cNvPr id="2" name="Text Placeholder 1"/>
          <p:cNvSpPr>
            <a:spLocks noGrp="1"/>
          </p:cNvSpPr>
          <p:nvPr>
            <p:ph type="body" sz="quarter" idx="11"/>
          </p:nvPr>
        </p:nvSpPr>
        <p:spPr/>
        <p:txBody>
          <a:bodyPr/>
          <a:lstStyle/>
          <a:p>
            <a:r>
              <a:rPr lang="en-US" dirty="0"/>
              <a:t>We saw earlier that there is a python library “</a:t>
            </a:r>
            <a:r>
              <a:rPr lang="en-US" dirty="0" err="1"/>
              <a:t>sklearn</a:t>
            </a:r>
            <a:r>
              <a:rPr lang="en-US" dirty="0"/>
              <a:t>” (</a:t>
            </a:r>
            <a:r>
              <a:rPr lang="en-US" dirty="0" err="1"/>
              <a:t>sci</a:t>
            </a:r>
            <a:r>
              <a:rPr lang="en-US" dirty="0"/>
              <a:t>-kit learn), that can be used to perform machine learning techniques</a:t>
            </a:r>
          </a:p>
          <a:p>
            <a:pPr lvl="1"/>
            <a:r>
              <a:rPr lang="en-US" dirty="0"/>
              <a:t>Monday example: KNN </a:t>
            </a:r>
          </a:p>
          <a:p>
            <a:pPr lvl="1"/>
            <a:r>
              <a:rPr lang="en-US" dirty="0"/>
              <a:t>We will use many other ML methods from </a:t>
            </a:r>
            <a:r>
              <a:rPr lang="en-US" dirty="0" err="1"/>
              <a:t>sklearn</a:t>
            </a:r>
            <a:r>
              <a:rPr lang="en-US" dirty="0"/>
              <a:t> this quarter</a:t>
            </a:r>
          </a:p>
          <a:p>
            <a:pPr lvl="1"/>
            <a:r>
              <a:rPr lang="en-US" dirty="0"/>
              <a:t>Sometimes practice in class, sometimes practice on HW, sometimes example in class notes </a:t>
            </a:r>
          </a:p>
          <a:p>
            <a:pPr lvl="1"/>
            <a:endParaRPr lang="en-US" dirty="0"/>
          </a:p>
        </p:txBody>
      </p:sp>
    </p:spTree>
    <p:extLst>
      <p:ext uri="{BB962C8B-B14F-4D97-AF65-F5344CB8AC3E}">
        <p14:creationId xmlns:p14="http://schemas.microsoft.com/office/powerpoint/2010/main" val="90462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Multiple regression</a:t>
            </a:r>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1947790" y="1890576"/>
            <a:ext cx="5034901" cy="4066878"/>
          </a:xfrm>
          <a:prstGeom prst="rect">
            <a:avLst/>
          </a:prstGeom>
        </p:spPr>
      </p:pic>
    </p:spTree>
    <p:extLst>
      <p:ext uri="{BB962C8B-B14F-4D97-AF65-F5344CB8AC3E}">
        <p14:creationId xmlns:p14="http://schemas.microsoft.com/office/powerpoint/2010/main" val="1624911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05070" y="4966236"/>
            <a:ext cx="5971592" cy="1891764"/>
          </a:xfrm>
          <a:prstGeom prst="rect">
            <a:avLst/>
          </a:prstGeom>
        </p:spPr>
      </p:pic>
      <p:sp>
        <p:nvSpPr>
          <p:cNvPr id="5" name="Text Placeholder 4"/>
          <p:cNvSpPr>
            <a:spLocks noGrp="1"/>
          </p:cNvSpPr>
          <p:nvPr>
            <p:ph type="body" sz="quarter" idx="10"/>
          </p:nvPr>
        </p:nvSpPr>
        <p:spPr/>
        <p:txBody>
          <a:bodyPr/>
          <a:lstStyle/>
          <a:p>
            <a:r>
              <a:rPr lang="en-US" dirty="0"/>
              <a:t>Example and implementation in Python</a:t>
            </a:r>
          </a:p>
        </p:txBody>
      </p:sp>
      <p:sp>
        <p:nvSpPr>
          <p:cNvPr id="2" name="Text Placeholder 1"/>
          <p:cNvSpPr>
            <a:spLocks noGrp="1"/>
          </p:cNvSpPr>
          <p:nvPr>
            <p:ph type="body" sz="quarter" idx="11"/>
          </p:nvPr>
        </p:nvSpPr>
        <p:spPr/>
        <p:txBody>
          <a:bodyPr/>
          <a:lstStyle/>
          <a:p>
            <a:r>
              <a:rPr lang="en-US" dirty="0"/>
              <a:t>Recall key elements of our KNN model using </a:t>
            </a:r>
            <a:r>
              <a:rPr lang="en-US" dirty="0" err="1"/>
              <a:t>sklearn</a:t>
            </a:r>
            <a:r>
              <a:rPr lang="en-US" dirty="0"/>
              <a:t>: </a:t>
            </a:r>
          </a:p>
          <a:p>
            <a:endParaRPr lang="en-US" dirty="0"/>
          </a:p>
          <a:p>
            <a:endParaRPr lang="en-US" dirty="0"/>
          </a:p>
          <a:p>
            <a:endParaRPr lang="en-US" dirty="0"/>
          </a:p>
          <a:p>
            <a:endParaRPr lang="en-US" dirty="0"/>
          </a:p>
          <a:p>
            <a:r>
              <a:rPr lang="en-US" dirty="0"/>
              <a:t>Logistic regression is similar: </a:t>
            </a:r>
          </a:p>
          <a:p>
            <a:pPr lvl="1"/>
            <a:r>
              <a:rPr lang="en-US" sz="1800" dirty="0"/>
              <a:t>From </a:t>
            </a:r>
            <a:r>
              <a:rPr lang="en-US" sz="1800" dirty="0" err="1">
                <a:hlinkClick r:id="rId4"/>
              </a:rPr>
              <a:t>sklearn</a:t>
            </a:r>
            <a:r>
              <a:rPr lang="en-US" sz="1800" dirty="0">
                <a:hlinkClick r:id="rId4"/>
              </a:rPr>
              <a:t> tutorial</a:t>
            </a:r>
            <a:endParaRPr lang="en-US" sz="1800" dirty="0"/>
          </a:p>
        </p:txBody>
      </p:sp>
      <p:pic>
        <p:nvPicPr>
          <p:cNvPr id="3" name="Picture 2"/>
          <p:cNvPicPr>
            <a:picLocks noChangeAspect="1"/>
          </p:cNvPicPr>
          <p:nvPr/>
        </p:nvPicPr>
        <p:blipFill>
          <a:blip r:embed="rId5"/>
          <a:stretch>
            <a:fillRect/>
          </a:stretch>
        </p:blipFill>
        <p:spPr>
          <a:xfrm>
            <a:off x="93307" y="2731304"/>
            <a:ext cx="9144000" cy="1264763"/>
          </a:xfrm>
          <a:prstGeom prst="rect">
            <a:avLst/>
          </a:prstGeom>
        </p:spPr>
      </p:pic>
    </p:spTree>
    <p:extLst>
      <p:ext uri="{BB962C8B-B14F-4D97-AF65-F5344CB8AC3E}">
        <p14:creationId xmlns:p14="http://schemas.microsoft.com/office/powerpoint/2010/main" val="2661874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Suppose you have </a:t>
                </a:r>
                <a:r>
                  <a:rPr lang="en-US" u="sng" dirty="0"/>
                  <a:t>one</a:t>
                </a:r>
                <a:r>
                  <a:rPr lang="en-US" dirty="0"/>
                  <a:t> set of data and you have to decide how to break it into pieces for </a:t>
                </a:r>
                <a:r>
                  <a:rPr lang="en-US" b="0" dirty="0"/>
                  <a:t>training</a:t>
                </a:r>
                <a:r>
                  <a:rPr lang="en-US" dirty="0"/>
                  <a:t> and </a:t>
                </a:r>
                <a:r>
                  <a:rPr lang="en-US" b="0" dirty="0"/>
                  <a:t>validation </a:t>
                </a:r>
              </a:p>
              <a:p>
                <a:r>
                  <a:rPr lang="en-US" dirty="0"/>
                  <a:t>Simplest approach is the “validation set” , just break it into two pieces </a:t>
                </a:r>
              </a:p>
              <a:p>
                <a:r>
                  <a:rPr lang="en-US" dirty="0"/>
                  <a:t>Example (Fig 5.2) looking at variations on </a:t>
                </a:r>
                <a:r>
                  <a:rPr lang="en-US" i="1" dirty="0">
                    <a:latin typeface="Cambria Math" charset="0"/>
                  </a:rPr>
                  <a:t>              </a:t>
                </a:r>
                <a14:m>
                  <m:oMath xmlns:m="http://schemas.openxmlformats.org/officeDocument/2006/math">
                    <m:r>
                      <a:rPr lang="en-US" b="1" i="1" smtClean="0">
                        <a:latin typeface="Cambria Math" charset="0"/>
                      </a:rPr>
                      <m:t>𝒀</m:t>
                    </m:r>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ea typeface="Cambria Math" charset="0"/>
                            <a:cs typeface="Cambria Math" charset="0"/>
                          </a:rPr>
                          <m:t>𝜷</m:t>
                        </m:r>
                      </m:e>
                      <m:sub>
                        <m:r>
                          <a:rPr lang="en-US" b="1" i="1" smtClean="0">
                            <a:latin typeface="Cambria Math" charset="0"/>
                          </a:rPr>
                          <m:t>𝟎</m:t>
                        </m:r>
                      </m:sub>
                    </m:sSub>
                    <m:r>
                      <a:rPr lang="en-US" b="1" i="1" smtClean="0">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𝜷</m:t>
                        </m:r>
                      </m:e>
                      <m:sub>
                        <m:r>
                          <a:rPr lang="en-US" i="1">
                            <a:latin typeface="Cambria Math" charset="0"/>
                          </a:rPr>
                          <m:t>𝟎</m:t>
                        </m:r>
                      </m:sub>
                    </m:sSub>
                    <m:r>
                      <a:rPr lang="en-US" b="1" i="1" smtClean="0">
                        <a:latin typeface="Cambria Math" charset="0"/>
                      </a:rPr>
                      <m:t>+</m:t>
                    </m:r>
                    <m:sSup>
                      <m:sSupPr>
                        <m:ctrlPr>
                          <a:rPr lang="en-US" b="1" i="1" smtClean="0">
                            <a:latin typeface="Cambria Math" panose="02040503050406030204" pitchFamily="18" charset="0"/>
                          </a:rPr>
                        </m:ctrlPr>
                      </m:sSupPr>
                      <m:e>
                        <m:r>
                          <a:rPr lang="en-US" b="1" i="1" smtClean="0">
                            <a:latin typeface="Cambria Math" charset="0"/>
                          </a:rPr>
                          <m:t>𝑿</m:t>
                        </m:r>
                      </m:e>
                      <m:sup>
                        <m:r>
                          <a:rPr lang="en-US" b="1" i="1" smtClean="0">
                            <a:latin typeface="Cambria Math" charset="0"/>
                          </a:rPr>
                          <m:t>𝒏</m:t>
                        </m:r>
                      </m:sup>
                    </m:sSup>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3"/>
                <a:stretch>
                  <a:fillRect l="-1115" t="-1366" r="-1190"/>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22806" y="4532291"/>
            <a:ext cx="5689600" cy="2197100"/>
          </a:xfrm>
          <a:prstGeom prst="rect">
            <a:avLst/>
          </a:prstGeom>
        </p:spPr>
      </p:pic>
      <p:sp>
        <p:nvSpPr>
          <p:cNvPr id="6" name="TextBox 5"/>
          <p:cNvSpPr txBox="1"/>
          <p:nvPr/>
        </p:nvSpPr>
        <p:spPr>
          <a:xfrm>
            <a:off x="6457444" y="4272677"/>
            <a:ext cx="2597544" cy="2585323"/>
          </a:xfrm>
          <a:prstGeom prst="rect">
            <a:avLst/>
          </a:prstGeom>
          <a:solidFill>
            <a:schemeClr val="accent3"/>
          </a:solidFill>
        </p:spPr>
        <p:txBody>
          <a:bodyPr wrap="square" rtlCol="0">
            <a:spAutoFit/>
          </a:bodyPr>
          <a:lstStyle/>
          <a:p>
            <a:r>
              <a:rPr lang="en-US" dirty="0"/>
              <a:t>Left: </a:t>
            </a:r>
            <a:r>
              <a:rPr lang="en-US" u="sng" dirty="0"/>
              <a:t>training </a:t>
            </a:r>
            <a:r>
              <a:rPr lang="en-US" dirty="0"/>
              <a:t>MSE vs n for one data set</a:t>
            </a:r>
          </a:p>
          <a:p>
            <a:r>
              <a:rPr lang="en-US" dirty="0"/>
              <a:t>Right: </a:t>
            </a:r>
            <a:r>
              <a:rPr lang="en-US" u="sng" dirty="0"/>
              <a:t>training </a:t>
            </a:r>
            <a:r>
              <a:rPr lang="en-US" dirty="0"/>
              <a:t>MSE vs n for 10 validation sets</a:t>
            </a:r>
          </a:p>
          <a:p>
            <a:endParaRPr lang="en-US" dirty="0"/>
          </a:p>
          <a:p>
            <a:r>
              <a:rPr lang="en-US" b="1" dirty="0"/>
              <a:t>Riddle me this</a:t>
            </a:r>
            <a:r>
              <a:rPr lang="en-US" dirty="0"/>
              <a:t>, how many ways are there to choose two 500 data sets from 1000?</a:t>
            </a:r>
          </a:p>
        </p:txBody>
      </p:sp>
    </p:spTree>
    <p:extLst>
      <p:ext uri="{BB962C8B-B14F-4D97-AF65-F5344CB8AC3E}">
        <p14:creationId xmlns:p14="http://schemas.microsoft.com/office/powerpoint/2010/main" val="354178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Since you only use a portion of your data in the training, the ”validation set” approach will tend to </a:t>
            </a:r>
            <a:r>
              <a:rPr lang="en-US" b="0" dirty="0"/>
              <a:t>overestimate</a:t>
            </a:r>
            <a:r>
              <a:rPr lang="en-US" dirty="0"/>
              <a:t> your error! </a:t>
            </a:r>
          </a:p>
          <a:p>
            <a:r>
              <a:rPr lang="en-US" dirty="0"/>
              <a:t>Leave One Out Cross Validation approach</a:t>
            </a:r>
          </a:p>
        </p:txBody>
      </p:sp>
      <p:pic>
        <p:nvPicPr>
          <p:cNvPr id="4" name="Picture 3"/>
          <p:cNvPicPr>
            <a:picLocks noChangeAspect="1"/>
          </p:cNvPicPr>
          <p:nvPr/>
        </p:nvPicPr>
        <p:blipFill>
          <a:blip r:embed="rId2"/>
          <a:stretch>
            <a:fillRect/>
          </a:stretch>
        </p:blipFill>
        <p:spPr>
          <a:xfrm>
            <a:off x="3767504" y="3509977"/>
            <a:ext cx="5309399" cy="3348023"/>
          </a:xfrm>
          <a:prstGeom prst="rect">
            <a:avLst/>
          </a:prstGeom>
        </p:spPr>
      </p:pic>
      <p:pic>
        <p:nvPicPr>
          <p:cNvPr id="5" name="Picture 4"/>
          <p:cNvPicPr>
            <a:picLocks noChangeAspect="1"/>
          </p:cNvPicPr>
          <p:nvPr/>
        </p:nvPicPr>
        <p:blipFill>
          <a:blip r:embed="rId3"/>
          <a:stretch>
            <a:fillRect/>
          </a:stretch>
        </p:blipFill>
        <p:spPr>
          <a:xfrm>
            <a:off x="280749" y="4167398"/>
            <a:ext cx="2113639" cy="820218"/>
          </a:xfrm>
          <a:prstGeom prst="rect">
            <a:avLst/>
          </a:prstGeom>
        </p:spPr>
      </p:pic>
      <p:pic>
        <p:nvPicPr>
          <p:cNvPr id="6" name="Picture 5"/>
          <p:cNvPicPr>
            <a:picLocks noChangeAspect="1"/>
          </p:cNvPicPr>
          <p:nvPr/>
        </p:nvPicPr>
        <p:blipFill>
          <a:blip r:embed="rId4"/>
          <a:stretch>
            <a:fillRect/>
          </a:stretch>
        </p:blipFill>
        <p:spPr>
          <a:xfrm>
            <a:off x="2646294" y="4383354"/>
            <a:ext cx="621288" cy="388305"/>
          </a:xfrm>
          <a:prstGeom prst="rect">
            <a:avLst/>
          </a:prstGeom>
        </p:spPr>
      </p:pic>
    </p:spTree>
    <p:extLst>
      <p:ext uri="{BB962C8B-B14F-4D97-AF65-F5344CB8AC3E}">
        <p14:creationId xmlns:p14="http://schemas.microsoft.com/office/powerpoint/2010/main" val="611529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LOOCV is way more accurate (Fig 5.4), but more computationally expensive!  </a:t>
            </a:r>
          </a:p>
          <a:p>
            <a:r>
              <a:rPr lang="en-US" dirty="0"/>
              <a:t>An alternate is to break the data into larger pieces than n and n-1 </a:t>
            </a:r>
          </a:p>
          <a:p>
            <a:r>
              <a:rPr lang="en-US" dirty="0"/>
              <a:t>We break it into “k” folds of data, e.g. 5-fold. The 1</a:t>
            </a:r>
            <a:r>
              <a:rPr lang="en-US" baseline="30000" dirty="0"/>
              <a:t>st</a:t>
            </a:r>
            <a:r>
              <a:rPr lang="en-US" dirty="0"/>
              <a:t> set is saved for </a:t>
            </a:r>
            <a:r>
              <a:rPr lang="en-US" b="0" dirty="0"/>
              <a:t>validation</a:t>
            </a:r>
            <a:r>
              <a:rPr lang="en-US" dirty="0"/>
              <a:t>, remaining k-1 sets are used for </a:t>
            </a:r>
            <a:r>
              <a:rPr lang="en-US" b="0" dirty="0"/>
              <a:t>training</a:t>
            </a:r>
          </a:p>
        </p:txBody>
      </p:sp>
      <p:pic>
        <p:nvPicPr>
          <p:cNvPr id="7" name="Picture 6"/>
          <p:cNvPicPr>
            <a:picLocks noChangeAspect="1"/>
          </p:cNvPicPr>
          <p:nvPr/>
        </p:nvPicPr>
        <p:blipFill>
          <a:blip r:embed="rId2"/>
          <a:stretch>
            <a:fillRect/>
          </a:stretch>
        </p:blipFill>
        <p:spPr>
          <a:xfrm>
            <a:off x="3740821" y="4644828"/>
            <a:ext cx="5273705" cy="2213172"/>
          </a:xfrm>
          <a:prstGeom prst="rect">
            <a:avLst/>
          </a:prstGeom>
        </p:spPr>
      </p:pic>
      <p:grpSp>
        <p:nvGrpSpPr>
          <p:cNvPr id="10" name="Group 9"/>
          <p:cNvGrpSpPr/>
          <p:nvPr/>
        </p:nvGrpSpPr>
        <p:grpSpPr>
          <a:xfrm>
            <a:off x="412598" y="5290779"/>
            <a:ext cx="3169212" cy="834660"/>
            <a:chOff x="2762250" y="2762250"/>
            <a:chExt cx="4643143" cy="1333500"/>
          </a:xfrm>
        </p:grpSpPr>
        <p:pic>
          <p:nvPicPr>
            <p:cNvPr id="8" name="Picture 7"/>
            <p:cNvPicPr>
              <a:picLocks noChangeAspect="1"/>
            </p:cNvPicPr>
            <p:nvPr/>
          </p:nvPicPr>
          <p:blipFill>
            <a:blip r:embed="rId3"/>
            <a:stretch>
              <a:fillRect/>
            </a:stretch>
          </p:blipFill>
          <p:spPr>
            <a:xfrm>
              <a:off x="2762250" y="2762250"/>
              <a:ext cx="3619500" cy="1333500"/>
            </a:xfrm>
            <a:prstGeom prst="rect">
              <a:avLst/>
            </a:prstGeom>
          </p:spPr>
        </p:pic>
        <p:pic>
          <p:nvPicPr>
            <p:cNvPr id="9" name="Picture 8"/>
            <p:cNvPicPr>
              <a:picLocks noChangeAspect="1"/>
            </p:cNvPicPr>
            <p:nvPr/>
          </p:nvPicPr>
          <p:blipFill>
            <a:blip r:embed="rId4"/>
            <a:stretch>
              <a:fillRect/>
            </a:stretch>
          </p:blipFill>
          <p:spPr>
            <a:xfrm>
              <a:off x="6529093" y="3130550"/>
              <a:ext cx="876300" cy="596900"/>
            </a:xfrm>
            <a:prstGeom prst="rect">
              <a:avLst/>
            </a:prstGeom>
          </p:spPr>
        </p:pic>
      </p:grpSp>
    </p:spTree>
    <p:extLst>
      <p:ext uri="{BB962C8B-B14F-4D97-AF65-F5344CB8AC3E}">
        <p14:creationId xmlns:p14="http://schemas.microsoft.com/office/powerpoint/2010/main" val="83369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Bias</a:t>
            </a:r>
          </a:p>
          <a:p>
            <a:pPr lvl="1"/>
            <a:r>
              <a:rPr lang="en-US" b="0" dirty="0"/>
              <a:t>an error from erroneous assumptions in the learning algorithm. High bias can cause an algorithm to miss the relevant relations between features and target outputs (</a:t>
            </a:r>
            <a:r>
              <a:rPr lang="en-US" b="0" dirty="0" err="1"/>
              <a:t>underfitting</a:t>
            </a:r>
            <a:r>
              <a:rPr lang="en-US" b="0" dirty="0"/>
              <a:t>).</a:t>
            </a:r>
            <a:endParaRPr lang="en-US" dirty="0"/>
          </a:p>
          <a:p>
            <a:r>
              <a:rPr lang="en-US" dirty="0"/>
              <a:t>Variance</a:t>
            </a:r>
          </a:p>
          <a:p>
            <a:pPr lvl="1"/>
            <a:r>
              <a:rPr lang="en-US" b="0" dirty="0"/>
              <a:t>an error from sensitivity to small fluctuations in the training set. High variance can cause an algorithm to model the random noise in the training data, rather than the intended outputs (overfitting).</a:t>
            </a:r>
            <a:endParaRPr lang="en-US" dirty="0"/>
          </a:p>
          <a:p>
            <a:r>
              <a:rPr lang="en-US" dirty="0"/>
              <a:t>Bias variance tradeoff relates the simplification of a model to avoid overfitting to the complexity of a model to avoid </a:t>
            </a:r>
            <a:r>
              <a:rPr lang="en-US" dirty="0" err="1"/>
              <a:t>underfitting</a:t>
            </a:r>
            <a:r>
              <a:rPr lang="en-US" dirty="0"/>
              <a:t>.</a:t>
            </a:r>
          </a:p>
        </p:txBody>
      </p:sp>
    </p:spTree>
    <p:extLst>
      <p:ext uri="{BB962C8B-B14F-4D97-AF65-F5344CB8AC3E}">
        <p14:creationId xmlns:p14="http://schemas.microsoft.com/office/powerpoint/2010/main" val="2108110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Bias</a:t>
            </a:r>
          </a:p>
          <a:p>
            <a:r>
              <a:rPr lang="en-US" dirty="0"/>
              <a:t>Empirically people usually use 5 or 10 folds to avoid too much bias or variance in their resampling algorithm </a:t>
            </a:r>
          </a:p>
          <a:p>
            <a:r>
              <a:rPr lang="en-US" dirty="0"/>
              <a:t>This is a great way to get a true estimate of your model’s MSE </a:t>
            </a:r>
          </a:p>
        </p:txBody>
      </p:sp>
      <p:pic>
        <p:nvPicPr>
          <p:cNvPr id="4" name="Picture 3"/>
          <p:cNvPicPr>
            <a:picLocks noChangeAspect="1"/>
          </p:cNvPicPr>
          <p:nvPr/>
        </p:nvPicPr>
        <p:blipFill>
          <a:blip r:embed="rId2"/>
          <a:stretch>
            <a:fillRect/>
          </a:stretch>
        </p:blipFill>
        <p:spPr>
          <a:xfrm>
            <a:off x="3083065" y="4493954"/>
            <a:ext cx="5882909" cy="2364046"/>
          </a:xfrm>
          <a:prstGeom prst="rect">
            <a:avLst/>
          </a:prstGeom>
        </p:spPr>
      </p:pic>
      <p:sp>
        <p:nvSpPr>
          <p:cNvPr id="5" name="TextBox 4"/>
          <p:cNvSpPr txBox="1"/>
          <p:nvPr/>
        </p:nvSpPr>
        <p:spPr>
          <a:xfrm>
            <a:off x="404602" y="5122258"/>
            <a:ext cx="2419518" cy="923330"/>
          </a:xfrm>
          <a:prstGeom prst="rect">
            <a:avLst/>
          </a:prstGeom>
          <a:noFill/>
        </p:spPr>
        <p:txBody>
          <a:bodyPr wrap="square" rtlCol="0">
            <a:spAutoFit/>
          </a:bodyPr>
          <a:lstStyle/>
          <a:p>
            <a:r>
              <a:rPr lang="en-US" dirty="0"/>
              <a:t>Fig 5.6 revisits Fig 2.9 in the context of k-fold cross validation  </a:t>
            </a:r>
          </a:p>
        </p:txBody>
      </p:sp>
    </p:spTree>
    <p:extLst>
      <p:ext uri="{BB962C8B-B14F-4D97-AF65-F5344CB8AC3E}">
        <p14:creationId xmlns:p14="http://schemas.microsoft.com/office/powerpoint/2010/main" val="1447093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Logistic regression for classification</a:t>
            </a:r>
          </a:p>
        </p:txBody>
      </p:sp>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74928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Classification with the logistic model</a:t>
            </a:r>
          </a:p>
        </p:txBody>
      </p:sp>
      <p:sp>
        <p:nvSpPr>
          <p:cNvPr id="3" name="Text Placeholder 2"/>
          <p:cNvSpPr>
            <a:spLocks noGrp="1"/>
          </p:cNvSpPr>
          <p:nvPr>
            <p:ph type="body" sz="quarter" idx="11"/>
          </p:nvPr>
        </p:nvSpPr>
        <p:spPr/>
        <p:txBody>
          <a:bodyPr/>
          <a:lstStyle/>
          <a:p>
            <a:pPr marL="0" indent="0">
              <a:buNone/>
            </a:pPr>
            <a:r>
              <a:rPr lang="en-US" dirty="0"/>
              <a:t>Consider the data below (ISL Fig 4.1), we are trying to make a guess as to whether someone will default on a loan on the basis of their bank account balance and income level</a:t>
            </a:r>
          </a:p>
          <a:p>
            <a:pPr marL="0" indent="0">
              <a:buNone/>
            </a:pPr>
            <a:endParaRPr lang="en-US" dirty="0"/>
          </a:p>
          <a:p>
            <a:pPr marL="0" indent="0">
              <a:buNone/>
            </a:pPr>
            <a:r>
              <a:rPr lang="en-US" dirty="0"/>
              <a:t>Questions? </a:t>
            </a:r>
          </a:p>
        </p:txBody>
      </p:sp>
      <p:sp>
        <p:nvSpPr>
          <p:cNvPr id="4" name="Text Placeholder 3"/>
          <p:cNvSpPr>
            <a:spLocks noGrp="1"/>
          </p:cNvSpPr>
          <p:nvPr>
            <p:ph type="body" sz="quarter" idx="12"/>
          </p:nvPr>
        </p:nvSpPr>
        <p:spPr/>
        <p:txBody>
          <a:bodyPr/>
          <a:lstStyle/>
          <a:p>
            <a:r>
              <a:rPr lang="en-US" dirty="0"/>
              <a:t>Key concepts</a:t>
            </a:r>
          </a:p>
        </p:txBody>
      </p:sp>
      <p:pic>
        <p:nvPicPr>
          <p:cNvPr id="5" name="Picture 4"/>
          <p:cNvPicPr>
            <a:picLocks noChangeAspect="1"/>
          </p:cNvPicPr>
          <p:nvPr/>
        </p:nvPicPr>
        <p:blipFill>
          <a:blip r:embed="rId2"/>
          <a:stretch>
            <a:fillRect/>
          </a:stretch>
        </p:blipFill>
        <p:spPr>
          <a:xfrm>
            <a:off x="3314700" y="3907064"/>
            <a:ext cx="5829300" cy="2832100"/>
          </a:xfrm>
          <a:prstGeom prst="rect">
            <a:avLst/>
          </a:prstGeom>
        </p:spPr>
      </p:pic>
    </p:spTree>
    <p:extLst>
      <p:ext uri="{BB962C8B-B14F-4D97-AF65-F5344CB8AC3E}">
        <p14:creationId xmlns:p14="http://schemas.microsoft.com/office/powerpoint/2010/main" val="57735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Multiple regression </a:t>
            </a:r>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1"/>
              </p:nvPr>
            </p:nvSpPr>
            <p:spPr>
              <a:xfrm>
                <a:off x="473895" y="1553845"/>
                <a:ext cx="8196210" cy="4015497"/>
              </a:xfrm>
            </p:spPr>
            <p:txBody>
              <a:bodyPr/>
              <a:lstStyle/>
              <a:p>
                <a:r>
                  <a:rPr lang="en-US" dirty="0"/>
                  <a:t>Concept: independently assess the variation in Y with different values of X: </a:t>
                </a:r>
              </a:p>
              <a:p>
                <a:endParaRPr lang="en-US" dirty="0"/>
              </a:p>
              <a:p>
                <a:endParaRPr lang="en-US" dirty="0"/>
              </a:p>
              <a:p>
                <a:r>
                  <a:rPr lang="en-US" dirty="0"/>
                  <a:t>As with SLR, the coefficients are determined by setting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𝑹𝑺𝑺</m:t>
                        </m:r>
                      </m:num>
                      <m:den>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e>
                          <m:sub>
                            <m:r>
                              <a:rPr lang="en-US" b="1" i="1" smtClean="0">
                                <a:latin typeface="Cambria Math" panose="02040503050406030204" pitchFamily="18" charset="0"/>
                              </a:rPr>
                              <m:t>𝒋</m:t>
                            </m:r>
                          </m:sub>
                        </m:sSub>
                      </m:den>
                    </m:f>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dirty="0"/>
                  <a:t>, and solving the resultant </a:t>
                </a:r>
                <a:r>
                  <a:rPr lang="en-US" i="1" dirty="0"/>
                  <a:t>p+1</a:t>
                </a:r>
                <a:r>
                  <a:rPr lang="en-US" dirty="0"/>
                  <a:t> linear equations. </a:t>
                </a:r>
                <a14:m>
                  <m:oMath xmlns:m="http://schemas.openxmlformats.org/officeDocument/2006/math">
                    <m:r>
                      <a:rPr lang="en-US" i="1">
                        <a:latin typeface="Cambria Math" panose="02040503050406030204" pitchFamily="18" charset="0"/>
                      </a:rPr>
                      <m:t>𝑹𝑺𝑺</m:t>
                    </m:r>
                    <m:r>
                      <a:rPr lang="en-US" b="1" i="1" smtClean="0">
                        <a:latin typeface="Cambria Math" panose="02040503050406030204" pitchFamily="18" charset="0"/>
                      </a:rPr>
                      <m:t>=</m:t>
                    </m:r>
                    <m:nary>
                      <m:naryPr>
                        <m:chr m:val="∑"/>
                        <m:subHide m:val="on"/>
                        <m:supHide m:val="on"/>
                        <m:ctrlPr>
                          <a:rPr lang="en-US" b="1" i="1" smtClean="0">
                            <a:latin typeface="Cambria Math" panose="02040503050406030204" pitchFamily="18" charset="0"/>
                          </a:rPr>
                        </m:ctrlPr>
                      </m:naryPr>
                      <m:sub/>
                      <m:sup/>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e>
                                </m:acc>
                              </m:e>
                            </m:d>
                          </m:e>
                          <m:sup>
                            <m:r>
                              <a:rPr lang="en-US" b="1" i="1" smtClean="0">
                                <a:latin typeface="Cambria Math" panose="02040503050406030204" pitchFamily="18" charset="0"/>
                              </a:rPr>
                              <m:t>𝟐</m:t>
                            </m:r>
                          </m:sup>
                        </m:sSup>
                      </m:e>
                    </m:nary>
                  </m:oMath>
                </a14:m>
                <a:endParaRPr lang="en-US" dirty="0"/>
              </a:p>
              <a:p>
                <a:r>
                  <a:rPr lang="en-US" dirty="0"/>
                  <a:t>As with SLR there is an exact solution to get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oMath>
                </a14:m>
                <a:endParaRPr lang="en-US" dirty="0"/>
              </a:p>
              <a:p>
                <a:pPr lvl="1"/>
                <a:r>
                  <a:rPr lang="en-US" dirty="0"/>
                  <a:t>Will not show math, but easily found online </a:t>
                </a:r>
              </a:p>
              <a:p>
                <a:pPr marL="342900" lvl="1" indent="-342900">
                  <a:buFont typeface="Lucida Grande"/>
                  <a:buChar char="&gt;"/>
                </a:pPr>
                <a:r>
                  <a:rPr lang="en-US" sz="2400" dirty="0"/>
                  <a:t>t-statistic can be used for each </a:t>
                </a:r>
                <a14:m>
                  <m:oMath xmlns:m="http://schemas.openxmlformats.org/officeDocument/2006/math">
                    <m:acc>
                      <m:accPr>
                        <m:chr m:val="̂"/>
                        <m:ctrlPr>
                          <a:rPr lang="en-US" sz="2400" i="1">
                            <a:latin typeface="Cambria Math" panose="02040503050406030204" pitchFamily="18" charset="0"/>
                          </a:rPr>
                        </m:ctrlPr>
                      </m:accPr>
                      <m:e>
                        <m:sSub>
                          <m:sSubPr>
                            <m:ctrlPr>
                              <a:rPr lang="en-US" sz="2400" b="1" i="1" smtClean="0">
                                <a:latin typeface="Cambria Math" panose="02040503050406030204" pitchFamily="18" charset="0"/>
                              </a:rPr>
                            </m:ctrlPr>
                          </m:sSubPr>
                          <m:e>
                            <m:r>
                              <a:rPr lang="en-US" sz="2400" i="1">
                                <a:latin typeface="Cambria Math" panose="02040503050406030204" pitchFamily="18" charset="0"/>
                              </a:rPr>
                              <m:t>𝜷</m:t>
                            </m:r>
                          </m:e>
                          <m:sub>
                            <m:r>
                              <a:rPr lang="en-US" sz="2400" b="1" i="1" smtClean="0">
                                <a:latin typeface="Cambria Math" panose="02040503050406030204" pitchFamily="18" charset="0"/>
                              </a:rPr>
                              <m:t>𝒋</m:t>
                            </m:r>
                          </m:sub>
                        </m:sSub>
                      </m:e>
                    </m:acc>
                  </m:oMath>
                </a14:m>
                <a:r>
                  <a:rPr lang="en-US" sz="2400" dirty="0"/>
                  <a:t> (similar to SLR)</a:t>
                </a:r>
              </a:p>
              <a:p>
                <a:pPr lvl="1"/>
                <a:endParaRPr lang="en-US" dirty="0"/>
              </a:p>
              <a:p>
                <a:pPr lvl="1"/>
                <a:endParaRPr lang="en-US" dirty="0"/>
              </a:p>
              <a:p>
                <a:pPr marL="457200" lvl="1" indent="0">
                  <a:buNone/>
                </a:pPr>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sz="quarter" idx="11"/>
              </p:nvPr>
            </p:nvSpPr>
            <p:spPr>
              <a:xfrm>
                <a:off x="473895" y="1553845"/>
                <a:ext cx="8196210" cy="4015497"/>
              </a:xfrm>
              <a:blipFill>
                <a:blip r:embed="rId3"/>
                <a:stretch>
                  <a:fillRect l="-1414" t="-2276" r="-1488" b="-14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61A1E17-81FB-4609-B414-3FEF74AA9E54}"/>
                  </a:ext>
                </a:extLst>
              </p:cNvPr>
              <p:cNvSpPr/>
              <p:nvPr/>
            </p:nvSpPr>
            <p:spPr>
              <a:xfrm>
                <a:off x="2459840" y="2417326"/>
                <a:ext cx="2980047" cy="395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𝚺</m:t>
                          </m:r>
                        </m:e>
                        <m:sub>
                          <m:r>
                            <a:rPr lang="en-US" b="1" i="0" smtClean="0">
                              <a:latin typeface="Cambria Math" panose="02040503050406030204" pitchFamily="18" charset="0"/>
                            </a:rPr>
                            <m:t>𝐣</m:t>
                          </m:r>
                          <m:r>
                            <a:rPr lang="en-US" b="1" i="0" smtClean="0">
                              <a:latin typeface="Cambria Math" panose="02040503050406030204" pitchFamily="18" charset="0"/>
                            </a:rPr>
                            <m:t>=</m:t>
                          </m:r>
                          <m:r>
                            <a:rPr lang="en-US" b="1" i="0" smtClean="0">
                              <a:latin typeface="Cambria Math" panose="02040503050406030204" pitchFamily="18" charset="0"/>
                            </a:rPr>
                            <m:t>𝟏</m:t>
                          </m:r>
                          <m:r>
                            <a:rPr lang="en-US" b="1" i="0" smtClean="0">
                              <a:latin typeface="Cambria Math" panose="02040503050406030204" pitchFamily="18" charset="0"/>
                            </a:rPr>
                            <m:t>,</m:t>
                          </m:r>
                          <m:r>
                            <a:rPr lang="en-US" b="1" i="0" smtClean="0">
                              <a:latin typeface="Cambria Math" panose="02040503050406030204" pitchFamily="18" charset="0"/>
                            </a:rPr>
                            <m:t>𝟐</m:t>
                          </m:r>
                          <m:r>
                            <a:rPr lang="en-US" b="1" i="0" smtClean="0">
                              <a:latin typeface="Cambria Math" panose="02040503050406030204" pitchFamily="18" charset="0"/>
                            </a:rPr>
                            <m:t> …, </m:t>
                          </m:r>
                          <m:r>
                            <a:rPr lang="en-US" b="1" i="0" smtClean="0">
                              <a:latin typeface="Cambria Math" panose="02040503050406030204" pitchFamily="18" charset="0"/>
                            </a:rPr>
                            <m:t>𝐩</m:t>
                          </m:r>
                          <m:r>
                            <a:rPr lang="en-US" b="1" i="0" smtClean="0">
                              <a:latin typeface="Cambria Math" panose="02040503050406030204" pitchFamily="18" charset="0"/>
                            </a:rPr>
                            <m:t> </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𝒋</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𝒋</m:t>
                          </m:r>
                        </m:sub>
                      </m:sSub>
                      <m:r>
                        <a:rPr lang="en-US" b="1" i="1" smtClean="0">
                          <a:latin typeface="Cambria Math" panose="02040503050406030204" pitchFamily="18" charset="0"/>
                        </a:rPr>
                        <m:t>+</m:t>
                      </m:r>
                      <m:r>
                        <a:rPr lang="en-US" b="1" i="1" smtClean="0">
                          <a:latin typeface="Cambria Math" panose="02040503050406030204" pitchFamily="18" charset="0"/>
                        </a:rPr>
                        <m:t>𝝐</m:t>
                      </m:r>
                    </m:oMath>
                  </m:oMathPara>
                </a14:m>
                <a:endParaRPr lang="en-US" dirty="0"/>
              </a:p>
            </p:txBody>
          </p:sp>
        </mc:Choice>
        <mc:Fallback xmlns="">
          <p:sp>
            <p:nvSpPr>
              <p:cNvPr id="5" name="Rectangle 4">
                <a:extLst>
                  <a:ext uri="{FF2B5EF4-FFF2-40B4-BE49-F238E27FC236}">
                    <a16:creationId xmlns:a16="http://schemas.microsoft.com/office/drawing/2014/main" id="{761A1E17-81FB-4609-B414-3FEF74AA9E54}"/>
                  </a:ext>
                </a:extLst>
              </p:cNvPr>
              <p:cNvSpPr>
                <a:spLocks noRot="1" noChangeAspect="1" noMove="1" noResize="1" noEditPoints="1" noAdjustHandles="1" noChangeArrowheads="1" noChangeShapeType="1" noTextEdit="1"/>
              </p:cNvSpPr>
              <p:nvPr/>
            </p:nvSpPr>
            <p:spPr>
              <a:xfrm>
                <a:off x="2459840" y="2417326"/>
                <a:ext cx="2980047" cy="395621"/>
              </a:xfrm>
              <a:prstGeom prst="rect">
                <a:avLst/>
              </a:prstGeom>
              <a:blipFill>
                <a:blip r:embed="rId4"/>
                <a:stretch>
                  <a:fillRect b="-9375"/>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3D7DCCB4-79EB-4947-AB6A-E46C0FD7CA11}"/>
              </a:ext>
            </a:extLst>
          </p:cNvPr>
          <p:cNvSpPr/>
          <p:nvPr/>
        </p:nvSpPr>
        <p:spPr>
          <a:xfrm>
            <a:off x="885600" y="2417326"/>
            <a:ext cx="1462260" cy="369332"/>
          </a:xfrm>
          <a:prstGeom prst="rect">
            <a:avLst/>
          </a:prstGeom>
        </p:spPr>
        <p:txBody>
          <a:bodyPr wrap="none">
            <a:spAutoFit/>
          </a:bodyPr>
          <a:lstStyle/>
          <a:p>
            <a:r>
              <a:rPr lang="en-US" dirty="0"/>
              <a:t>True relation: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0708972-4486-4270-9147-5B4566A9C206}"/>
                  </a:ext>
                </a:extLst>
              </p:cNvPr>
              <p:cNvSpPr/>
              <p:nvPr/>
            </p:nvSpPr>
            <p:spPr>
              <a:xfrm>
                <a:off x="2406500" y="2828355"/>
                <a:ext cx="2667462" cy="416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𝟎</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𝚺</m:t>
                          </m:r>
                        </m:e>
                        <m:sub>
                          <m:r>
                            <a:rPr lang="en-US" b="1" i="0" smtClean="0">
                              <a:latin typeface="Cambria Math" panose="02040503050406030204" pitchFamily="18" charset="0"/>
                            </a:rPr>
                            <m:t>𝐣</m:t>
                          </m:r>
                          <m:r>
                            <a:rPr lang="en-US" b="1" i="0" smtClean="0">
                              <a:latin typeface="Cambria Math" panose="02040503050406030204" pitchFamily="18" charset="0"/>
                            </a:rPr>
                            <m:t>=</m:t>
                          </m:r>
                          <m:r>
                            <a:rPr lang="en-US" b="1" i="0" smtClean="0">
                              <a:latin typeface="Cambria Math" panose="02040503050406030204" pitchFamily="18" charset="0"/>
                            </a:rPr>
                            <m:t>𝟏</m:t>
                          </m:r>
                          <m:r>
                            <a:rPr lang="en-US" b="1" i="0" smtClean="0">
                              <a:latin typeface="Cambria Math" panose="02040503050406030204" pitchFamily="18" charset="0"/>
                            </a:rPr>
                            <m:t>,</m:t>
                          </m:r>
                          <m:r>
                            <a:rPr lang="en-US" b="1" i="0" smtClean="0">
                              <a:latin typeface="Cambria Math" panose="02040503050406030204" pitchFamily="18" charset="0"/>
                            </a:rPr>
                            <m:t>𝟐</m:t>
                          </m:r>
                          <m:r>
                            <a:rPr lang="en-US" b="1" i="0" smtClean="0">
                              <a:latin typeface="Cambria Math" panose="02040503050406030204" pitchFamily="18" charset="0"/>
                            </a:rPr>
                            <m:t> …, </m:t>
                          </m:r>
                          <m:r>
                            <a:rPr lang="en-US" b="1" i="0" smtClean="0">
                              <a:latin typeface="Cambria Math" panose="02040503050406030204" pitchFamily="18" charset="0"/>
                            </a:rPr>
                            <m:t>𝐩</m:t>
                          </m:r>
                          <m:r>
                            <a:rPr lang="en-US" b="1" i="0" smtClean="0">
                              <a:latin typeface="Cambria Math" panose="02040503050406030204" pitchFamily="18" charset="0"/>
                            </a:rPr>
                            <m:t> </m:t>
                          </m:r>
                        </m:sub>
                      </m:sSub>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𝒋</m:t>
                              </m:r>
                            </m:sub>
                          </m:sSub>
                        </m:e>
                      </m:acc>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𝒋</m:t>
                          </m:r>
                        </m:sub>
                      </m:sSub>
                    </m:oMath>
                  </m:oMathPara>
                </a14:m>
                <a:endParaRPr lang="en-US" dirty="0"/>
              </a:p>
            </p:txBody>
          </p:sp>
        </mc:Choice>
        <mc:Fallback xmlns="">
          <p:sp>
            <p:nvSpPr>
              <p:cNvPr id="7" name="Rectangle 6">
                <a:extLst>
                  <a:ext uri="{FF2B5EF4-FFF2-40B4-BE49-F238E27FC236}">
                    <a16:creationId xmlns:a16="http://schemas.microsoft.com/office/drawing/2014/main" id="{30708972-4486-4270-9147-5B4566A9C206}"/>
                  </a:ext>
                </a:extLst>
              </p:cNvPr>
              <p:cNvSpPr>
                <a:spLocks noRot="1" noChangeAspect="1" noMove="1" noResize="1" noEditPoints="1" noAdjustHandles="1" noChangeArrowheads="1" noChangeShapeType="1" noTextEdit="1"/>
              </p:cNvSpPr>
              <p:nvPr/>
            </p:nvSpPr>
            <p:spPr>
              <a:xfrm>
                <a:off x="2406500" y="2828355"/>
                <a:ext cx="2667462" cy="416204"/>
              </a:xfrm>
              <a:prstGeom prst="rect">
                <a:avLst/>
              </a:prstGeom>
              <a:blipFill>
                <a:blip r:embed="rId5"/>
                <a:stretch>
                  <a:fillRect r="-11899" b="-735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3C3793F-0246-4D19-95F4-759CD4A93B47}"/>
              </a:ext>
            </a:extLst>
          </p:cNvPr>
          <p:cNvSpPr/>
          <p:nvPr/>
        </p:nvSpPr>
        <p:spPr>
          <a:xfrm>
            <a:off x="885600" y="2833920"/>
            <a:ext cx="909223" cy="369332"/>
          </a:xfrm>
          <a:prstGeom prst="rect">
            <a:avLst/>
          </a:prstGeom>
        </p:spPr>
        <p:txBody>
          <a:bodyPr wrap="none">
            <a:spAutoFit/>
          </a:bodyPr>
          <a:lstStyle/>
          <a:p>
            <a:r>
              <a:rPr lang="en-US" dirty="0"/>
              <a:t>Model: </a:t>
            </a:r>
          </a:p>
        </p:txBody>
      </p:sp>
    </p:spTree>
    <p:extLst>
      <p:ext uri="{BB962C8B-B14F-4D97-AF65-F5344CB8AC3E}">
        <p14:creationId xmlns:p14="http://schemas.microsoft.com/office/powerpoint/2010/main" val="10407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Big picture concepts</a:t>
            </a:r>
          </a:p>
        </p:txBody>
      </p:sp>
      <p:sp>
        <p:nvSpPr>
          <p:cNvPr id="3" name="Text Placeholder 2"/>
          <p:cNvSpPr>
            <a:spLocks noGrp="1"/>
          </p:cNvSpPr>
          <p:nvPr>
            <p:ph type="body" sz="quarter" idx="11"/>
          </p:nvPr>
        </p:nvSpPr>
        <p:spPr/>
        <p:txBody>
          <a:bodyPr/>
          <a:lstStyle/>
          <a:p>
            <a:r>
              <a:rPr lang="en-US" dirty="0"/>
              <a:t>Tempting to simply add one term for each feature in X and see how good of a fit we obtain, but that doesn’t give us much inference</a:t>
            </a:r>
          </a:p>
          <a:p>
            <a:r>
              <a:rPr lang="en-US" dirty="0"/>
              <a:t>There is a huge risk of </a:t>
            </a:r>
            <a:r>
              <a:rPr lang="en-US" b="0" dirty="0"/>
              <a:t>overfitting</a:t>
            </a:r>
            <a:r>
              <a:rPr lang="en-US" dirty="0"/>
              <a:t> with using a lot of parameters! (think about p&gt;n)</a:t>
            </a:r>
          </a:p>
          <a:p>
            <a:r>
              <a:rPr lang="en-US" dirty="0"/>
              <a:t>We can use a new type of hypothesis test to find out if </a:t>
            </a:r>
            <a:r>
              <a:rPr lang="en-US" b="0" dirty="0"/>
              <a:t>any</a:t>
            </a:r>
            <a:r>
              <a:rPr lang="en-US" dirty="0"/>
              <a:t> of the parameters are significant</a:t>
            </a:r>
          </a:p>
          <a:p>
            <a:r>
              <a:rPr lang="en-US" dirty="0"/>
              <a:t>We can use some algorithms (</a:t>
            </a:r>
            <a:r>
              <a:rPr lang="en-US" b="0" dirty="0"/>
              <a:t>selection algorithms</a:t>
            </a:r>
            <a:r>
              <a:rPr lang="en-US" dirty="0"/>
              <a:t>) to try and reduce the number of parameters</a:t>
            </a:r>
          </a:p>
        </p:txBody>
      </p:sp>
    </p:spTree>
    <p:extLst>
      <p:ext uri="{BB962C8B-B14F-4D97-AF65-F5344CB8AC3E}">
        <p14:creationId xmlns:p14="http://schemas.microsoft.com/office/powerpoint/2010/main" val="19160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Key questions with multi-parameter fits</a:t>
            </a:r>
          </a:p>
        </p:txBody>
      </p:sp>
      <p:sp>
        <p:nvSpPr>
          <p:cNvPr id="3" name="Text Placeholder 2"/>
          <p:cNvSpPr>
            <a:spLocks noGrp="1"/>
          </p:cNvSpPr>
          <p:nvPr>
            <p:ph type="body" sz="quarter" idx="11"/>
          </p:nvPr>
        </p:nvSpPr>
        <p:spPr/>
        <p:txBody>
          <a:bodyPr/>
          <a:lstStyle/>
          <a:p>
            <a:r>
              <a:rPr lang="en-US" dirty="0"/>
              <a:t>four key questions in the context of an MLR fitting:</a:t>
            </a:r>
          </a:p>
          <a:p>
            <a:pPr marL="914400" lvl="1" indent="-457200">
              <a:buFont typeface="+mj-lt"/>
              <a:buAutoNum type="arabicPeriod"/>
            </a:pPr>
            <a:r>
              <a:rPr lang="en-US" dirty="0"/>
              <a:t>Is at least one of the predictors X1 , X2 , . . . , </a:t>
            </a:r>
            <a:r>
              <a:rPr lang="en-US" dirty="0" err="1"/>
              <a:t>Xp</a:t>
            </a:r>
            <a:r>
              <a:rPr lang="en-US" dirty="0"/>
              <a:t> useful in predicting the response? </a:t>
            </a:r>
          </a:p>
          <a:p>
            <a:pPr marL="914400" lvl="1" indent="-457200">
              <a:buFont typeface="+mj-lt"/>
              <a:buAutoNum type="arabicPeriod"/>
            </a:pPr>
            <a:r>
              <a:rPr lang="en-US" dirty="0"/>
              <a:t>Do all the predictors help to explain Y, or is only a subset of the predictors useful? </a:t>
            </a:r>
          </a:p>
          <a:p>
            <a:pPr marL="914400" lvl="1" indent="-457200">
              <a:buFont typeface="+mj-lt"/>
              <a:buAutoNum type="arabicPeriod"/>
            </a:pPr>
            <a:r>
              <a:rPr lang="en-US" dirty="0"/>
              <a:t>How well does the model fit the data? </a:t>
            </a:r>
          </a:p>
          <a:p>
            <a:pPr marL="914400" lvl="1" indent="-457200">
              <a:buFont typeface="+mj-lt"/>
              <a:buAutoNum type="arabicPeriod"/>
            </a:pPr>
            <a:r>
              <a:rPr lang="en-US" dirty="0"/>
              <a:t>Given a set of predictor values, what response value should we predict, and how accurate is our prediction? </a:t>
            </a:r>
          </a:p>
        </p:txBody>
      </p:sp>
      <p:sp>
        <p:nvSpPr>
          <p:cNvPr id="5" name="TextBox 4"/>
          <p:cNvSpPr txBox="1"/>
          <p:nvPr/>
        </p:nvSpPr>
        <p:spPr>
          <a:xfrm>
            <a:off x="149088" y="6361044"/>
            <a:ext cx="3612656" cy="369332"/>
          </a:xfrm>
          <a:prstGeom prst="rect">
            <a:avLst/>
          </a:prstGeom>
          <a:noFill/>
        </p:spPr>
        <p:txBody>
          <a:bodyPr wrap="none" rtlCol="0">
            <a:spAutoFit/>
          </a:bodyPr>
          <a:lstStyle/>
          <a:p>
            <a:r>
              <a:rPr lang="en-US" dirty="0"/>
              <a:t>4 Q directly copied from ISL page 75!</a:t>
            </a:r>
          </a:p>
        </p:txBody>
      </p:sp>
      <p:sp>
        <p:nvSpPr>
          <p:cNvPr id="4" name="Rectangle 3">
            <a:extLst>
              <a:ext uri="{FF2B5EF4-FFF2-40B4-BE49-F238E27FC236}">
                <a16:creationId xmlns:a16="http://schemas.microsoft.com/office/drawing/2014/main" id="{C6E7C5A4-BD1D-474F-AFB0-E2C3D9562692}"/>
              </a:ext>
            </a:extLst>
          </p:cNvPr>
          <p:cNvSpPr/>
          <p:nvPr/>
        </p:nvSpPr>
        <p:spPr>
          <a:xfrm>
            <a:off x="192088" y="5714713"/>
            <a:ext cx="4572000" cy="646331"/>
          </a:xfrm>
          <a:prstGeom prst="rect">
            <a:avLst/>
          </a:prstGeom>
        </p:spPr>
        <p:txBody>
          <a:bodyPr>
            <a:spAutoFit/>
          </a:bodyPr>
          <a:lstStyle/>
          <a:p>
            <a:r>
              <a:rPr lang="en-US" dirty="0"/>
              <a:t>Section 3.2.2 in ISL does an excellent job of discussing these four questions.</a:t>
            </a:r>
          </a:p>
        </p:txBody>
      </p:sp>
    </p:spTree>
    <p:extLst>
      <p:ext uri="{BB962C8B-B14F-4D97-AF65-F5344CB8AC3E}">
        <p14:creationId xmlns:p14="http://schemas.microsoft.com/office/powerpoint/2010/main" val="7274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Multiple regression and the F-score</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a:xfrm>
                <a:off x="660209" y="1777185"/>
                <a:ext cx="8196210" cy="4015497"/>
              </a:xfrm>
            </p:spPr>
            <p:txBody>
              <a:bodyPr/>
              <a:lstStyle/>
              <a:p>
                <a:r>
                  <a:rPr lang="en-US" dirty="0"/>
                  <a:t>With large number of parameters (</a:t>
                </a:r>
                <a:r>
                  <a:rPr lang="en-US" i="1" dirty="0">
                    <a:latin typeface="times new roman" charset="0"/>
                  </a:rPr>
                  <a:t>p</a:t>
                </a:r>
                <a:r>
                  <a:rPr lang="en-US" dirty="0"/>
                  <a:t>) it is not useful to individually hypothesis test on the individual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𝜷</m:t>
                        </m:r>
                      </m:e>
                      <m:sub>
                        <m:r>
                          <a:rPr lang="en-US" b="1" i="1" smtClean="0">
                            <a:latin typeface="Cambria Math" charset="0"/>
                          </a:rPr>
                          <m:t>𝒊</m:t>
                        </m:r>
                      </m:sub>
                    </m:sSub>
                  </m:oMath>
                </a14:m>
                <a:endParaRPr lang="en-US" dirty="0"/>
              </a:p>
              <a:p>
                <a:pPr lvl="1"/>
                <a:r>
                  <a:rPr lang="en-US" dirty="0"/>
                  <a:t>Consider p=100, and the following hypothesis is true: </a:t>
                </a:r>
              </a:p>
              <a:p>
                <a:pPr lvl="1"/>
                <a:endParaRPr lang="en-US" dirty="0"/>
              </a:p>
              <a:p>
                <a:pPr lvl="1"/>
                <a:endParaRPr lang="en-US" dirty="0"/>
              </a:p>
              <a:p>
                <a:pPr lvl="1"/>
                <a:r>
                  <a:rPr lang="en-US" dirty="0"/>
                  <a:t>By using t-statistics, you can expect 5% of the individual P-values to be below 0.05 by using t-statistics by chance! -&gt; </a:t>
                </a:r>
                <a:r>
                  <a:rPr lang="en-US" i="1" dirty="0"/>
                  <a:t>incorrectly</a:t>
                </a:r>
                <a:r>
                  <a:rPr lang="en-US" dirty="0"/>
                  <a:t> conclude a relationship.</a:t>
                </a:r>
              </a:p>
              <a:p>
                <a:pPr lvl="1"/>
                <a:r>
                  <a:rPr lang="en-US" dirty="0"/>
                  <a:t>Instead we can evaluate the entire hypothesis in one go using the F-statistic </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xfrm>
                <a:off x="660209" y="1777185"/>
                <a:ext cx="8196210" cy="4015497"/>
              </a:xfrm>
              <a:blipFill>
                <a:blip r:embed="rId2"/>
                <a:stretch>
                  <a:fillRect l="-1413" t="-243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532351" y="2993945"/>
            <a:ext cx="4241800" cy="698500"/>
          </a:xfrm>
          <a:prstGeom prst="rect">
            <a:avLst/>
          </a:prstGeom>
        </p:spPr>
      </p:pic>
      <p:pic>
        <p:nvPicPr>
          <p:cNvPr id="6" name="Picture 5"/>
          <p:cNvPicPr>
            <a:picLocks noChangeAspect="1"/>
          </p:cNvPicPr>
          <p:nvPr/>
        </p:nvPicPr>
        <p:blipFill>
          <a:blip r:embed="rId4"/>
          <a:stretch>
            <a:fillRect/>
          </a:stretch>
        </p:blipFill>
        <p:spPr>
          <a:xfrm>
            <a:off x="1392234" y="5373035"/>
            <a:ext cx="5097982" cy="83332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2EB5F3-DC90-4A5D-96E8-F9215C9C3C01}"/>
                  </a:ext>
                </a:extLst>
              </p:cNvPr>
              <p:cNvSpPr txBox="1"/>
              <p:nvPr/>
            </p:nvSpPr>
            <p:spPr>
              <a:xfrm>
                <a:off x="1148394" y="6264196"/>
                <a:ext cx="19943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𝑇𝑆𝑆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8F2EB5F3-DC90-4A5D-96E8-F9215C9C3C01}"/>
                  </a:ext>
                </a:extLst>
              </p:cNvPr>
              <p:cNvSpPr txBox="1">
                <a:spLocks noRot="1" noChangeAspect="1" noMove="1" noResize="1" noEditPoints="1" noAdjustHandles="1" noChangeArrowheads="1" noChangeShapeType="1" noTextEdit="1"/>
              </p:cNvSpPr>
              <p:nvPr/>
            </p:nvSpPr>
            <p:spPr>
              <a:xfrm>
                <a:off x="1148394" y="6264196"/>
                <a:ext cx="1994392" cy="369332"/>
              </a:xfrm>
              <a:prstGeom prst="rect">
                <a:avLst/>
              </a:prstGeom>
              <a:blipFill>
                <a:blip r:embed="rId5"/>
                <a:stretch>
                  <a:fillRect r="-61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79C880D-E656-428A-B554-0372CEC0818D}"/>
                  </a:ext>
                </a:extLst>
              </p:cNvPr>
              <p:cNvSpPr txBox="1"/>
              <p:nvPr/>
            </p:nvSpPr>
            <p:spPr>
              <a:xfrm>
                <a:off x="3249466" y="6264752"/>
                <a:ext cx="21189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𝑅𝑆𝑆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oMath>
                  </m:oMathPara>
                </a14:m>
                <a:endParaRPr lang="en-US" dirty="0"/>
              </a:p>
            </p:txBody>
          </p:sp>
        </mc:Choice>
        <mc:Fallback xmlns="">
          <p:sp>
            <p:nvSpPr>
              <p:cNvPr id="7" name="TextBox 6">
                <a:extLst>
                  <a:ext uri="{FF2B5EF4-FFF2-40B4-BE49-F238E27FC236}">
                    <a16:creationId xmlns:a16="http://schemas.microsoft.com/office/drawing/2014/main" id="{F79C880D-E656-428A-B554-0372CEC0818D}"/>
                  </a:ext>
                </a:extLst>
              </p:cNvPr>
              <p:cNvSpPr txBox="1">
                <a:spLocks noRot="1" noChangeAspect="1" noMove="1" noResize="1" noEditPoints="1" noAdjustHandles="1" noChangeArrowheads="1" noChangeShapeType="1" noTextEdit="1"/>
              </p:cNvSpPr>
              <p:nvPr/>
            </p:nvSpPr>
            <p:spPr>
              <a:xfrm>
                <a:off x="3249466" y="6264752"/>
                <a:ext cx="2118978" cy="369332"/>
              </a:xfrm>
              <a:prstGeom prst="rect">
                <a:avLst/>
              </a:prstGeom>
              <a:blipFill>
                <a:blip r:embed="rId6"/>
                <a:stretch>
                  <a:fillRect t="-6667" b="-13333"/>
                </a:stretch>
              </a:blipFill>
            </p:spPr>
            <p:txBody>
              <a:bodyPr/>
              <a:lstStyle/>
              <a:p>
                <a:r>
                  <a:rPr lang="en-US">
                    <a:noFill/>
                  </a:rPr>
                  <a:t> </a:t>
                </a:r>
              </a:p>
            </p:txBody>
          </p:sp>
        </mc:Fallback>
      </mc:AlternateContent>
    </p:spTree>
    <p:extLst>
      <p:ext uri="{BB962C8B-B14F-4D97-AF65-F5344CB8AC3E}">
        <p14:creationId xmlns:p14="http://schemas.microsoft.com/office/powerpoint/2010/main" val="55652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Multiple regression and the F-score</a:t>
            </a:r>
          </a:p>
        </p:txBody>
      </p:sp>
      <p:sp>
        <p:nvSpPr>
          <p:cNvPr id="3" name="Text Placeholder 2"/>
          <p:cNvSpPr>
            <a:spLocks noGrp="1"/>
          </p:cNvSpPr>
          <p:nvPr>
            <p:ph type="body" sz="quarter" idx="11"/>
          </p:nvPr>
        </p:nvSpPr>
        <p:spPr>
          <a:xfrm>
            <a:off x="660209" y="2707521"/>
            <a:ext cx="8196210" cy="3365071"/>
          </a:xfrm>
        </p:spPr>
        <p:txBody>
          <a:bodyPr/>
          <a:lstStyle/>
          <a:p>
            <a:r>
              <a:rPr lang="en-US" dirty="0"/>
              <a:t>Provided H</a:t>
            </a:r>
            <a:r>
              <a:rPr lang="en-US" sz="1800" dirty="0"/>
              <a:t>0</a:t>
            </a:r>
            <a:r>
              <a:rPr lang="en-US" dirty="0"/>
              <a:t> is true, </a:t>
            </a:r>
          </a:p>
          <a:p>
            <a:endParaRPr lang="en-US" dirty="0"/>
          </a:p>
          <a:p>
            <a:r>
              <a:rPr lang="en-US" dirty="0"/>
              <a:t>The F-statistic has a </a:t>
            </a:r>
            <a:r>
              <a:rPr lang="en-US" b="0" dirty="0"/>
              <a:t>penalty</a:t>
            </a:r>
            <a:r>
              <a:rPr lang="en-US" dirty="0"/>
              <a:t> for increasing the number of parameters (this should make sense!) </a:t>
            </a:r>
          </a:p>
          <a:p>
            <a:endParaRPr lang="en-US" dirty="0"/>
          </a:p>
          <a:p>
            <a:r>
              <a:rPr lang="en-US" dirty="0"/>
              <a:t>Like z- and t-statistic, we had a specific recipe to test the hypothesis at a certain significance level (e.g., </a:t>
            </a:r>
            <a:r>
              <a:rPr lang="en-US" dirty="0">
                <a:latin typeface="symbol" charset="2"/>
              </a:rPr>
              <a:t>a</a:t>
            </a:r>
            <a:r>
              <a:rPr lang="en-US" dirty="0"/>
              <a:t>=0.05)</a:t>
            </a:r>
          </a:p>
        </p:txBody>
      </p:sp>
      <p:pic>
        <p:nvPicPr>
          <p:cNvPr id="6" name="Picture 5"/>
          <p:cNvPicPr>
            <a:picLocks noChangeAspect="1"/>
          </p:cNvPicPr>
          <p:nvPr/>
        </p:nvPicPr>
        <p:blipFill>
          <a:blip r:embed="rId2"/>
          <a:stretch>
            <a:fillRect/>
          </a:stretch>
        </p:blipFill>
        <p:spPr>
          <a:xfrm>
            <a:off x="2362873" y="1478897"/>
            <a:ext cx="5097982" cy="833324"/>
          </a:xfrm>
          <a:prstGeom prst="rect">
            <a:avLst/>
          </a:prstGeom>
        </p:spPr>
      </p:pic>
      <p:pic>
        <p:nvPicPr>
          <p:cNvPr id="4" name="Picture 3">
            <a:extLst>
              <a:ext uri="{FF2B5EF4-FFF2-40B4-BE49-F238E27FC236}">
                <a16:creationId xmlns:a16="http://schemas.microsoft.com/office/drawing/2014/main" id="{B22629EF-6D47-4196-9CBC-D9187AE92673}"/>
              </a:ext>
            </a:extLst>
          </p:cNvPr>
          <p:cNvPicPr>
            <a:picLocks noChangeAspect="1"/>
          </p:cNvPicPr>
          <p:nvPr/>
        </p:nvPicPr>
        <p:blipFill>
          <a:blip r:embed="rId3"/>
          <a:stretch>
            <a:fillRect/>
          </a:stretch>
        </p:blipFill>
        <p:spPr>
          <a:xfrm>
            <a:off x="4048588" y="2613549"/>
            <a:ext cx="2330595" cy="338445"/>
          </a:xfrm>
          <a:prstGeom prst="rect">
            <a:avLst/>
          </a:prstGeom>
        </p:spPr>
      </p:pic>
      <p:pic>
        <p:nvPicPr>
          <p:cNvPr id="5" name="Picture 4">
            <a:extLst>
              <a:ext uri="{FF2B5EF4-FFF2-40B4-BE49-F238E27FC236}">
                <a16:creationId xmlns:a16="http://schemas.microsoft.com/office/drawing/2014/main" id="{162AD645-4E87-46FE-8A36-CA869E7D1156}"/>
              </a:ext>
            </a:extLst>
          </p:cNvPr>
          <p:cNvPicPr>
            <a:picLocks noChangeAspect="1"/>
          </p:cNvPicPr>
          <p:nvPr/>
        </p:nvPicPr>
        <p:blipFill>
          <a:blip r:embed="rId4"/>
          <a:stretch>
            <a:fillRect/>
          </a:stretch>
        </p:blipFill>
        <p:spPr>
          <a:xfrm>
            <a:off x="3959498" y="2949573"/>
            <a:ext cx="2273045" cy="352846"/>
          </a:xfrm>
          <a:prstGeom prst="rect">
            <a:avLst/>
          </a:prstGeom>
        </p:spPr>
      </p:pic>
      <p:sp>
        <p:nvSpPr>
          <p:cNvPr id="7" name="Rectangle 6">
            <a:extLst>
              <a:ext uri="{FF2B5EF4-FFF2-40B4-BE49-F238E27FC236}">
                <a16:creationId xmlns:a16="http://schemas.microsoft.com/office/drawing/2014/main" id="{7EDAA81D-EA23-40B5-8A57-F50EBB238E67}"/>
              </a:ext>
            </a:extLst>
          </p:cNvPr>
          <p:cNvSpPr/>
          <p:nvPr/>
        </p:nvSpPr>
        <p:spPr>
          <a:xfrm>
            <a:off x="6559713" y="2756664"/>
            <a:ext cx="772969" cy="461665"/>
          </a:xfrm>
          <a:prstGeom prst="rect">
            <a:avLst/>
          </a:prstGeom>
        </p:spPr>
        <p:txBody>
          <a:bodyPr wrap="none">
            <a:spAutoFit/>
          </a:bodyPr>
          <a:lstStyle/>
          <a:p>
            <a:r>
              <a:rPr lang="en-US" sz="2400" b="1" dirty="0"/>
              <a:t>F ~ 1</a:t>
            </a:r>
          </a:p>
        </p:txBody>
      </p:sp>
    </p:spTree>
    <p:extLst>
      <p:ext uri="{BB962C8B-B14F-4D97-AF65-F5344CB8AC3E}">
        <p14:creationId xmlns:p14="http://schemas.microsoft.com/office/powerpoint/2010/main" val="41204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Multiple regression and the F-score</a:t>
            </a:r>
          </a:p>
        </p:txBody>
      </p:sp>
      <p:sp>
        <p:nvSpPr>
          <p:cNvPr id="3" name="Text Placeholder 2"/>
          <p:cNvSpPr>
            <a:spLocks noGrp="1"/>
          </p:cNvSpPr>
          <p:nvPr>
            <p:ph type="body" sz="quarter" idx="11"/>
          </p:nvPr>
        </p:nvSpPr>
        <p:spPr>
          <a:xfrm>
            <a:off x="660209" y="2427611"/>
            <a:ext cx="8196210" cy="3365071"/>
          </a:xfrm>
        </p:spPr>
        <p:txBody>
          <a:bodyPr/>
          <a:lstStyle/>
          <a:p>
            <a:r>
              <a:rPr lang="en-US" dirty="0"/>
              <a:t> How large does the F-statistic need to be before we can reject H0 and conclude that there is a relationship?</a:t>
            </a:r>
          </a:p>
          <a:p>
            <a:r>
              <a:rPr lang="en-US" dirty="0"/>
              <a:t>It turns out that the answer depends on the values of n  and p.</a:t>
            </a:r>
          </a:p>
          <a:p>
            <a:pPr lvl="1"/>
            <a:r>
              <a:rPr lang="en-US" dirty="0"/>
              <a:t>n  is large, an F-statistic that is just a little larger than 1 might still provide evidence against H0.</a:t>
            </a:r>
          </a:p>
          <a:p>
            <a:pPr lvl="1"/>
            <a:r>
              <a:rPr lang="en-US" dirty="0"/>
              <a:t>A larger F-statistic is needed to reject H0  if n is small. </a:t>
            </a:r>
          </a:p>
          <a:p>
            <a:r>
              <a:rPr lang="en-US" dirty="0"/>
              <a:t>Generally use stats software to find P(F) to get </a:t>
            </a:r>
            <a:r>
              <a:rPr lang="en-US" i="1" dirty="0"/>
              <a:t>p-</a:t>
            </a:r>
            <a:r>
              <a:rPr lang="en-US" dirty="0"/>
              <a:t>value</a:t>
            </a:r>
          </a:p>
        </p:txBody>
      </p:sp>
      <p:pic>
        <p:nvPicPr>
          <p:cNvPr id="6" name="Picture 5"/>
          <p:cNvPicPr>
            <a:picLocks noChangeAspect="1"/>
          </p:cNvPicPr>
          <p:nvPr/>
        </p:nvPicPr>
        <p:blipFill>
          <a:blip r:embed="rId3"/>
          <a:stretch>
            <a:fillRect/>
          </a:stretch>
        </p:blipFill>
        <p:spPr>
          <a:xfrm>
            <a:off x="2362873" y="1363508"/>
            <a:ext cx="5097982" cy="833324"/>
          </a:xfrm>
          <a:prstGeom prst="rect">
            <a:avLst/>
          </a:prstGeom>
        </p:spPr>
      </p:pic>
    </p:spTree>
    <p:extLst>
      <p:ext uri="{BB962C8B-B14F-4D97-AF65-F5344CB8AC3E}">
        <p14:creationId xmlns:p14="http://schemas.microsoft.com/office/powerpoint/2010/main" val="1659089129"/>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14329</TotalTime>
  <Words>2304</Words>
  <Application>Microsoft Office PowerPoint</Application>
  <PresentationFormat>On-screen Show (4:3)</PresentationFormat>
  <Paragraphs>221</Paragraphs>
  <Slides>37</Slides>
  <Notes>8</Notes>
  <HiddenSlides>14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Encode Sans Normal Black</vt:lpstr>
      <vt:lpstr>Lucida Grande</vt:lpstr>
      <vt:lpstr>Open Sans</vt:lpstr>
      <vt:lpstr>Open Sans Light</vt:lpstr>
      <vt:lpstr>Uni Sans Regular</vt:lpstr>
      <vt:lpstr>Arial</vt:lpstr>
      <vt:lpstr>Calibri</vt:lpstr>
      <vt:lpstr>Cambria Math</vt:lpstr>
      <vt:lpstr>symbol</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Ting Cao</cp:lastModifiedBy>
  <cp:revision>427</cp:revision>
  <cp:lastPrinted>2016-02-10T20:19:12Z</cp:lastPrinted>
  <dcterms:created xsi:type="dcterms:W3CDTF">2014-10-14T00:51:43Z</dcterms:created>
  <dcterms:modified xsi:type="dcterms:W3CDTF">2020-02-18T22:18:39Z</dcterms:modified>
</cp:coreProperties>
</file>