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95" r:id="rId3"/>
    <p:sldId id="297" r:id="rId4"/>
    <p:sldId id="298" r:id="rId5"/>
    <p:sldId id="29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9"/>
    <p:restoredTop sz="84154"/>
  </p:normalViewPr>
  <p:slideViewPr>
    <p:cSldViewPr snapToGrid="0" snapToObjects="1">
      <p:cViewPr varScale="1">
        <p:scale>
          <a:sx n="109" d="100"/>
          <a:sy n="109" d="100"/>
        </p:scale>
        <p:origin x="1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 for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/>
          </a:bodyPr>
          <a:lstStyle/>
          <a:p>
            <a:r>
              <a:rPr lang="en-US" dirty="0"/>
              <a:t>David A. C. Beck (dacb) &amp; Ting Cao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3600" dirty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/>
              <a:t>) 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Questions from last week about: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Flow control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If else </a:t>
            </a:r>
            <a:r>
              <a:rPr lang="en-US" dirty="0" err="1">
                <a:latin typeface="Calibri" charset="0"/>
              </a:rPr>
              <a:t>elif</a:t>
            </a: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For loops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Functions?</a:t>
            </a:r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F57493-B916-2642-990B-7F9C1F51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E6B18C-0598-3847-B154-F6FB20D47AB0}"/>
              </a:ext>
            </a:extLst>
          </p:cNvPr>
          <p:cNvGrpSpPr/>
          <p:nvPr/>
        </p:nvGrpSpPr>
        <p:grpSpPr>
          <a:xfrm>
            <a:off x="293077" y="3927174"/>
            <a:ext cx="8505852" cy="2092011"/>
            <a:chOff x="293077" y="3927174"/>
            <a:chExt cx="8505852" cy="209201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9A9411-2732-2F43-88D6-1264FB713BC9}"/>
                </a:ext>
              </a:extLst>
            </p:cNvPr>
            <p:cNvCxnSpPr>
              <a:cxnSpLocks/>
            </p:cNvCxnSpPr>
            <p:nvPr/>
          </p:nvCxnSpPr>
          <p:spPr>
            <a:xfrm>
              <a:off x="4583723" y="4278923"/>
              <a:ext cx="4009292" cy="0"/>
            </a:xfrm>
            <a:prstGeom prst="line">
              <a:avLst/>
            </a:prstGeom>
            <a:ln w="63500">
              <a:solidFill>
                <a:srgbClr val="00FD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3C07D3-7F0B-3F4D-9B63-47108B532246}"/>
                </a:ext>
              </a:extLst>
            </p:cNvPr>
            <p:cNvCxnSpPr>
              <a:cxnSpLocks/>
            </p:cNvCxnSpPr>
            <p:nvPr/>
          </p:nvCxnSpPr>
          <p:spPr>
            <a:xfrm>
              <a:off x="574431" y="4278923"/>
              <a:ext cx="4009292" cy="0"/>
            </a:xfrm>
            <a:prstGeom prst="line">
              <a:avLst/>
            </a:prstGeom>
            <a:ln w="63500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0851F5-A0FE-0D44-9A09-E793EA323689}"/>
                </a:ext>
              </a:extLst>
            </p:cNvPr>
            <p:cNvCxnSpPr>
              <a:cxnSpLocks/>
            </p:cNvCxnSpPr>
            <p:nvPr/>
          </p:nvCxnSpPr>
          <p:spPr>
            <a:xfrm>
              <a:off x="4583723" y="3938954"/>
              <a:ext cx="0" cy="679938"/>
            </a:xfrm>
            <a:prstGeom prst="line">
              <a:avLst/>
            </a:prstGeom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42909A-CFDF-BB46-9822-BE69B46F075E}"/>
                </a:ext>
              </a:extLst>
            </p:cNvPr>
            <p:cNvCxnSpPr>
              <a:cxnSpLocks/>
            </p:cNvCxnSpPr>
            <p:nvPr/>
          </p:nvCxnSpPr>
          <p:spPr>
            <a:xfrm>
              <a:off x="8581292" y="3938954"/>
              <a:ext cx="0" cy="679938"/>
            </a:xfrm>
            <a:prstGeom prst="line">
              <a:avLst/>
            </a:prstGeom>
            <a:ln w="63500">
              <a:solidFill>
                <a:srgbClr val="00FD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E28BAB-1F33-5B4B-97F9-3D0879FB7CF6}"/>
                </a:ext>
              </a:extLst>
            </p:cNvPr>
            <p:cNvCxnSpPr>
              <a:cxnSpLocks/>
            </p:cNvCxnSpPr>
            <p:nvPr/>
          </p:nvCxnSpPr>
          <p:spPr>
            <a:xfrm>
              <a:off x="574431" y="3938954"/>
              <a:ext cx="0" cy="679938"/>
            </a:xfrm>
            <a:prstGeom prst="line">
              <a:avLst/>
            </a:prstGeom>
            <a:ln w="63500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47B5E8-14C7-3844-8FC2-429203F6CB99}"/>
                </a:ext>
              </a:extLst>
            </p:cNvPr>
            <p:cNvSpPr txBox="1"/>
            <p:nvPr/>
          </p:nvSpPr>
          <p:spPr>
            <a:xfrm>
              <a:off x="293077" y="4841631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40FF"/>
                  </a:solidFill>
                </a:rPr>
                <a:t>-1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0164D0-D01D-9742-A899-B80DDF57537B}"/>
                </a:ext>
              </a:extLst>
            </p:cNvPr>
            <p:cNvSpPr txBox="1"/>
            <p:nvPr/>
          </p:nvSpPr>
          <p:spPr>
            <a:xfrm>
              <a:off x="8431521" y="484163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FDFF"/>
                  </a:solidFill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87D1CB-7891-8448-ADE5-984F550E99B6}"/>
                </a:ext>
              </a:extLst>
            </p:cNvPr>
            <p:cNvSpPr txBox="1"/>
            <p:nvPr/>
          </p:nvSpPr>
          <p:spPr>
            <a:xfrm>
              <a:off x="4417603" y="484163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912C4A-9ED5-154B-B15B-69E809AB6BDE}"/>
                </a:ext>
              </a:extLst>
            </p:cNvPr>
            <p:cNvSpPr txBox="1"/>
            <p:nvPr/>
          </p:nvSpPr>
          <p:spPr>
            <a:xfrm>
              <a:off x="2147945" y="4841631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40FF"/>
                  </a:solidFill>
                </a:rPr>
                <a:t>-0.5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CA3A2E-3AE3-B14F-AEEE-FD2D5C4355D3}"/>
                </a:ext>
              </a:extLst>
            </p:cNvPr>
            <p:cNvSpPr txBox="1"/>
            <p:nvPr/>
          </p:nvSpPr>
          <p:spPr>
            <a:xfrm>
              <a:off x="6302540" y="4841631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FDFF"/>
                  </a:solidFill>
                </a:rPr>
                <a:t>0.5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4F7B9ED-EE0C-0246-AAE4-2F01E3F348C9}"/>
                </a:ext>
              </a:extLst>
            </p:cNvPr>
            <p:cNvCxnSpPr>
              <a:cxnSpLocks/>
            </p:cNvCxnSpPr>
            <p:nvPr/>
          </p:nvCxnSpPr>
          <p:spPr>
            <a:xfrm>
              <a:off x="2570901" y="4126521"/>
              <a:ext cx="0" cy="339970"/>
            </a:xfrm>
            <a:prstGeom prst="line">
              <a:avLst/>
            </a:prstGeom>
            <a:ln w="63500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C81516-8587-6C49-B6D2-94BD46328114}"/>
                </a:ext>
              </a:extLst>
            </p:cNvPr>
            <p:cNvCxnSpPr>
              <a:cxnSpLocks/>
            </p:cNvCxnSpPr>
            <p:nvPr/>
          </p:nvCxnSpPr>
          <p:spPr>
            <a:xfrm>
              <a:off x="6588369" y="4108938"/>
              <a:ext cx="0" cy="339969"/>
            </a:xfrm>
            <a:prstGeom prst="line">
              <a:avLst/>
            </a:prstGeom>
            <a:ln w="63500">
              <a:solidFill>
                <a:srgbClr val="00FD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CFE945-CCFA-1540-BCB2-A57ED49406BF}"/>
                </a:ext>
              </a:extLst>
            </p:cNvPr>
            <p:cNvSpPr txBox="1"/>
            <p:nvPr/>
          </p:nvSpPr>
          <p:spPr>
            <a:xfrm>
              <a:off x="1002459" y="5478381"/>
              <a:ext cx="3136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40FF"/>
                  </a:solidFill>
                </a:rPr>
                <a:t>Negative correlation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44B5BE-DD99-8349-9839-EDD54AB9DFE5}"/>
                </a:ext>
              </a:extLst>
            </p:cNvPr>
            <p:cNvSpPr txBox="1"/>
            <p:nvPr/>
          </p:nvSpPr>
          <p:spPr>
            <a:xfrm>
              <a:off x="5019927" y="5495965"/>
              <a:ext cx="2987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FDFF"/>
                  </a:solidFill>
                </a:rPr>
                <a:t>Positive correlation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BB70DF-39DF-0049-B2DC-066B1B271274}"/>
                </a:ext>
              </a:extLst>
            </p:cNvPr>
            <p:cNvSpPr txBox="1"/>
            <p:nvPr/>
          </p:nvSpPr>
          <p:spPr>
            <a:xfrm>
              <a:off x="558080" y="3927174"/>
              <a:ext cx="79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Strong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9A7911D-182A-794C-8FCE-9AC7A841446D}"/>
                </a:ext>
              </a:extLst>
            </p:cNvPr>
            <p:cNvSpPr txBox="1"/>
            <p:nvPr/>
          </p:nvSpPr>
          <p:spPr>
            <a:xfrm>
              <a:off x="7841658" y="3927174"/>
              <a:ext cx="79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Strong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29655F-D10B-FB48-9755-B29A675665F0}"/>
                </a:ext>
              </a:extLst>
            </p:cNvPr>
            <p:cNvSpPr txBox="1"/>
            <p:nvPr/>
          </p:nvSpPr>
          <p:spPr>
            <a:xfrm>
              <a:off x="4621677" y="3927174"/>
              <a:ext cx="7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Weak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05AED4-C504-DA46-8A99-FDC758213EB2}"/>
                </a:ext>
              </a:extLst>
            </p:cNvPr>
            <p:cNvSpPr txBox="1"/>
            <p:nvPr/>
          </p:nvSpPr>
          <p:spPr>
            <a:xfrm>
              <a:off x="3834165" y="3927174"/>
              <a:ext cx="7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Weak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FCCEF73-781E-C549-8579-6B161354982C}"/>
                </a:ext>
              </a:extLst>
            </p:cNvPr>
            <p:cNvCxnSpPr>
              <a:stCxn id="31" idx="1"/>
              <a:endCxn id="28" idx="3"/>
            </p:cNvCxnSpPr>
            <p:nvPr/>
          </p:nvCxnSpPr>
          <p:spPr>
            <a:xfrm flipH="1">
              <a:off x="1354580" y="4111840"/>
              <a:ext cx="247958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059D5F-E03B-CD42-86D8-D98BCE67A9FA}"/>
                </a:ext>
              </a:extLst>
            </p:cNvPr>
            <p:cNvCxnSpPr>
              <a:cxnSpLocks/>
            </p:cNvCxnSpPr>
            <p:nvPr/>
          </p:nvCxnSpPr>
          <p:spPr>
            <a:xfrm>
              <a:off x="5265316" y="4120659"/>
              <a:ext cx="2586550" cy="29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92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8351DD0-9C4D-2341-A277-A634ECC5C773}"/>
              </a:ext>
            </a:extLst>
          </p:cNvPr>
          <p:cNvGrpSpPr/>
          <p:nvPr/>
        </p:nvGrpSpPr>
        <p:grpSpPr>
          <a:xfrm>
            <a:off x="-5972" y="1763005"/>
            <a:ext cx="9630618" cy="3589894"/>
            <a:chOff x="-5972" y="1763005"/>
            <a:chExt cx="9630618" cy="358989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699544E-CE52-1242-AB81-1AB30FEF8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646" y="1900905"/>
              <a:ext cx="9144000" cy="331409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2C35B2-CD5E-C445-BDF3-68784081C05B}"/>
                </a:ext>
              </a:extLst>
            </p:cNvPr>
            <p:cNvSpPr/>
            <p:nvPr/>
          </p:nvSpPr>
          <p:spPr>
            <a:xfrm>
              <a:off x="656492" y="4792971"/>
              <a:ext cx="1230923" cy="422029"/>
            </a:xfrm>
            <a:prstGeom prst="rect">
              <a:avLst/>
            </a:prstGeom>
            <a:noFill/>
            <a:ln w="63500">
              <a:solidFill>
                <a:srgbClr val="00FD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455F76-8FDF-DC49-8CAC-31DEDE8EA434}"/>
                </a:ext>
              </a:extLst>
            </p:cNvPr>
            <p:cNvSpPr/>
            <p:nvPr/>
          </p:nvSpPr>
          <p:spPr>
            <a:xfrm>
              <a:off x="1934307" y="4791781"/>
              <a:ext cx="3575539" cy="423220"/>
            </a:xfrm>
            <a:prstGeom prst="rect">
              <a:avLst/>
            </a:prstGeom>
            <a:noFill/>
            <a:ln w="63500">
              <a:solidFill>
                <a:srgbClr val="FF4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0FF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CA6BF8-6A03-8E47-98FC-48670E8A7C9E}"/>
                </a:ext>
              </a:extLst>
            </p:cNvPr>
            <p:cNvCxnSpPr/>
            <p:nvPr/>
          </p:nvCxnSpPr>
          <p:spPr>
            <a:xfrm flipV="1">
              <a:off x="480646" y="2195297"/>
              <a:ext cx="0" cy="3001107"/>
            </a:xfrm>
            <a:prstGeom prst="straightConnector1">
              <a:avLst/>
            </a:prstGeom>
            <a:ln w="127000">
              <a:solidFill>
                <a:srgbClr val="FFC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C3B0C4-43DE-3449-9786-450F386D314F}"/>
                </a:ext>
              </a:extLst>
            </p:cNvPr>
            <p:cNvSpPr txBox="1"/>
            <p:nvPr/>
          </p:nvSpPr>
          <p:spPr>
            <a:xfrm rot="16200000">
              <a:off x="-1616253" y="3373286"/>
              <a:ext cx="358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the stack trace in this direction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83FE62-D610-EE43-B4C0-2D42FD828F2D}"/>
                </a:ext>
              </a:extLst>
            </p:cNvPr>
            <p:cNvSpPr/>
            <p:nvPr/>
          </p:nvSpPr>
          <p:spPr>
            <a:xfrm>
              <a:off x="656492" y="3484240"/>
              <a:ext cx="6037385" cy="1193268"/>
            </a:xfrm>
            <a:prstGeom prst="rect">
              <a:avLst/>
            </a:prstGeom>
            <a:noFill/>
            <a:ln w="63500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0FF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16FB116-C4F1-C946-8817-4E8B08FE5BE3}"/>
                </a:ext>
              </a:extLst>
            </p:cNvPr>
            <p:cNvSpPr/>
            <p:nvPr/>
          </p:nvSpPr>
          <p:spPr>
            <a:xfrm>
              <a:off x="656491" y="2350114"/>
              <a:ext cx="5087817" cy="1018663"/>
            </a:xfrm>
            <a:prstGeom prst="rect">
              <a:avLst/>
            </a:prstGeom>
            <a:noFill/>
            <a:ln w="63500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0FF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8CF808-F6F6-9340-B4E8-1D96AD82A581}"/>
                </a:ext>
              </a:extLst>
            </p:cNvPr>
            <p:cNvSpPr txBox="1"/>
            <p:nvPr/>
          </p:nvSpPr>
          <p:spPr>
            <a:xfrm>
              <a:off x="5713590" y="2691377"/>
              <a:ext cx="361034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/>
                <a:t>This function (i.e. the notebook)</a:t>
              </a:r>
            </a:p>
            <a:p>
              <a:pPr algn="r"/>
              <a:r>
                <a:rPr lang="en-US" sz="2000" b="1" dirty="0"/>
                <a:t>called</a:t>
              </a:r>
            </a:p>
            <a:p>
              <a:pPr algn="r"/>
              <a:r>
                <a:rPr lang="en-US" sz="2000" b="1" dirty="0"/>
                <a:t>this function</a:t>
              </a:r>
            </a:p>
            <a:p>
              <a:pPr algn="r"/>
              <a:r>
                <a:rPr lang="en-US" sz="2000" b="1" dirty="0"/>
                <a:t>(our </a:t>
              </a:r>
              <a:r>
                <a:rPr lang="en-US" sz="2000" dirty="0">
                  <a:latin typeface="Courier" pitchFamily="2" charset="0"/>
                </a:rPr>
                <a:t>hello</a:t>
              </a:r>
              <a:r>
                <a:rPr lang="en-US" sz="2000" b="1" dirty="0"/>
                <a:t> function)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24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Importing your own code &amp; local / </a:t>
            </a:r>
            <a:r>
              <a:rPr lang="en-US">
                <a:latin typeface="Calibri" charset="0"/>
              </a:rPr>
              <a:t>globals</a:t>
            </a: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Start with an idea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No code (nothing)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Build a working tool (something)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Use .</a:t>
            </a:r>
            <a:r>
              <a:rPr lang="en-US" dirty="0" err="1">
                <a:latin typeface="Calibri" charset="0"/>
              </a:rPr>
              <a:t>py</a:t>
            </a:r>
            <a:r>
              <a:rPr lang="en-US" dirty="0">
                <a:latin typeface="Calibri" charset="0"/>
              </a:rPr>
              <a:t> files instead of only notebooks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Thinking about testing, errors, assertions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99ABB9-BB0A-D344-B2AB-A5FFAAAD72EA}"/>
              </a:ext>
            </a:extLst>
          </p:cNvPr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</a:rPr>
              <a:t>Prepare ENV 45s lecture for Monday</a:t>
            </a:r>
            <a:endParaRPr lang="en-US" dirty="0">
              <a:latin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</a:rPr>
              <a:t>Scheduled: Jan 29, 2021 at 2:00 PM to 4:30 PM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13157</TotalTime>
  <Words>170</Words>
  <Application>Microsoft Macintosh PowerPoint</Application>
  <PresentationFormat>On-screen Show (4:3)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Courier</vt:lpstr>
      <vt:lpstr>Helvetica Neue</vt:lpstr>
      <vt:lpstr>Office Theme</vt:lpstr>
      <vt:lpstr>Software Engineering for Data Scientists</vt:lpstr>
      <vt:lpstr>Review</vt:lpstr>
      <vt:lpstr>PowerPoint Presentation</vt:lpstr>
      <vt:lpstr>PowerPoint Presentation</vt:lpstr>
      <vt:lpstr>Today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C. Beck</cp:lastModifiedBy>
  <cp:revision>517</cp:revision>
  <dcterms:created xsi:type="dcterms:W3CDTF">2015-01-21T04:58:27Z</dcterms:created>
  <dcterms:modified xsi:type="dcterms:W3CDTF">2021-01-26T22:28:02Z</dcterms:modified>
</cp:coreProperties>
</file>