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95" r:id="rId3"/>
    <p:sldId id="296" r:id="rId4"/>
    <p:sldId id="303" r:id="rId5"/>
    <p:sldId id="297" r:id="rId6"/>
    <p:sldId id="299" r:id="rId7"/>
    <p:sldId id="306" r:id="rId8"/>
    <p:sldId id="307" r:id="rId9"/>
    <p:sldId id="305" r:id="rId10"/>
    <p:sldId id="308" r:id="rId11"/>
    <p:sldId id="30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A. Beck" initials="DAB" lastIdx="1" clrIdx="0">
    <p:extLst/>
  </p:cmAuthor>
  <p:cmAuthor id="2" name="David A. Beck" initials="DAB [2]" lastIdx="1" clrIdx="1">
    <p:extLst/>
  </p:cmAuthor>
  <p:cmAuthor id="3" name="David A. Beck" initials="DAB [2] [2]" lastIdx="1" clrIdx="2">
    <p:extLst/>
  </p:cmAuthor>
  <p:cmAuthor id="4" name="David A. Beck" initials="DAB [3]"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24"/>
    <p:restoredTop sz="84326"/>
  </p:normalViewPr>
  <p:slideViewPr>
    <p:cSldViewPr snapToGrid="0" snapToObjects="1">
      <p:cViewPr varScale="1">
        <p:scale>
          <a:sx n="92" d="100"/>
          <a:sy n="92" d="100"/>
        </p:scale>
        <p:origin x="75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62E20-B1AA-3442-B8F1-F4A56998389D}" type="datetimeFigureOut">
              <a:rPr lang="en-US" smtClean="0"/>
              <a:t>4/3/19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4E4C1-AC8F-D74E-8D15-CAC414F5A92D}" type="slidenum">
              <a:rPr lang="en-US" smtClean="0"/>
              <a:t>‹#›</a:t>
            </a:fld>
            <a:endParaRPr lang="en-US"/>
          </a:p>
        </p:txBody>
      </p:sp>
    </p:spTree>
    <p:extLst>
      <p:ext uri="{BB962C8B-B14F-4D97-AF65-F5344CB8AC3E}">
        <p14:creationId xmlns:p14="http://schemas.microsoft.com/office/powerpoint/2010/main" val="7170424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1</a:t>
            </a:fld>
            <a:endParaRPr lang="en-US"/>
          </a:p>
        </p:txBody>
      </p:sp>
    </p:spTree>
    <p:extLst>
      <p:ext uri="{BB962C8B-B14F-4D97-AF65-F5344CB8AC3E}">
        <p14:creationId xmlns:p14="http://schemas.microsoft.com/office/powerpoint/2010/main" val="2072873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10" name="Shape 4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9573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4/3/19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395937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4/3/19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211260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4/3/19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124599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4/3/19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315985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4/3/19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68150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4/3/19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206730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4/3/19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417826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4/3/19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122002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4/3/19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297989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4/3/19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348142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691D6E4-0F7A-0249-86EF-226720E50E4C}" type="datetimeFigureOut">
              <a:rPr lang="en-US" smtClean="0"/>
              <a:t>4/3/19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1BFB9B-0ABF-8B4C-91F4-72B72B54D941}" type="slidenum">
              <a:rPr lang="en-US" smtClean="0"/>
              <a:t>‹#›</a:t>
            </a:fld>
            <a:endParaRPr lang="en-US"/>
          </a:p>
        </p:txBody>
      </p:sp>
    </p:spTree>
    <p:extLst>
      <p:ext uri="{BB962C8B-B14F-4D97-AF65-F5344CB8AC3E}">
        <p14:creationId xmlns:p14="http://schemas.microsoft.com/office/powerpoint/2010/main" val="16694618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50571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a:stretch>
            <a:fillRect/>
          </a:stretch>
        </p:blipFill>
        <p:spPr>
          <a:xfrm>
            <a:off x="0" y="274638"/>
            <a:ext cx="965200" cy="952500"/>
          </a:xfrm>
          <a:prstGeom prst="rect">
            <a:avLst/>
          </a:prstGeom>
        </p:spPr>
      </p:pic>
      <p:pic>
        <p:nvPicPr>
          <p:cNvPr id="8" name="Picture 7"/>
          <p:cNvPicPr>
            <a:picLocks noChangeAspect="1"/>
          </p:cNvPicPr>
          <p:nvPr userDrawn="1"/>
        </p:nvPicPr>
        <p:blipFill>
          <a:blip r:embed="rId14"/>
          <a:stretch>
            <a:fillRect/>
          </a:stretch>
        </p:blipFill>
        <p:spPr>
          <a:xfrm>
            <a:off x="8248650" y="274638"/>
            <a:ext cx="876300" cy="967282"/>
          </a:xfrm>
          <a:prstGeom prst="rect">
            <a:avLst/>
          </a:prstGeom>
        </p:spPr>
      </p:pic>
      <p:sp>
        <p:nvSpPr>
          <p:cNvPr id="11" name="Rectangle 10"/>
          <p:cNvSpPr/>
          <p:nvPr userDrawn="1"/>
        </p:nvSpPr>
        <p:spPr>
          <a:xfrm>
            <a:off x="228600" y="1465444"/>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406286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hyperlink" Target="https://uwdirect.github.io/"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360" y="2082217"/>
            <a:ext cx="7772400" cy="757495"/>
          </a:xfrm>
        </p:spPr>
        <p:txBody>
          <a:bodyPr>
            <a:normAutofit/>
          </a:bodyPr>
          <a:lstStyle/>
          <a:p>
            <a:r>
              <a:rPr lang="en-US" sz="3600" dirty="0" smtClean="0"/>
              <a:t>DIRECT Capstone (</a:t>
            </a:r>
            <a:r>
              <a:rPr lang="en-US" sz="3600" dirty="0" err="1" smtClean="0"/>
              <a:t>ChemE</a:t>
            </a:r>
            <a:r>
              <a:rPr lang="en-US" sz="3600" dirty="0" smtClean="0"/>
              <a:t>/MSE 547)</a:t>
            </a:r>
            <a:endParaRPr lang="en-US" sz="3600" dirty="0"/>
          </a:p>
        </p:txBody>
      </p:sp>
      <p:sp>
        <p:nvSpPr>
          <p:cNvPr id="3" name="Subtitle 2"/>
          <p:cNvSpPr>
            <a:spLocks noGrp="1"/>
          </p:cNvSpPr>
          <p:nvPr>
            <p:ph type="subTitle" idx="1"/>
          </p:nvPr>
        </p:nvSpPr>
        <p:spPr>
          <a:xfrm>
            <a:off x="228600" y="5259946"/>
            <a:ext cx="8705850" cy="1150453"/>
          </a:xfrm>
        </p:spPr>
        <p:txBody>
          <a:bodyPr>
            <a:normAutofit lnSpcReduction="10000"/>
          </a:bodyPr>
          <a:lstStyle/>
          <a:p>
            <a:r>
              <a:rPr lang="en-US" dirty="0" smtClean="0"/>
              <a:t>David A. C. Beck (dacb)</a:t>
            </a:r>
          </a:p>
          <a:p>
            <a:r>
              <a:rPr lang="en-US" dirty="0" smtClean="0"/>
              <a:t>Chemical Engineering &amp; </a:t>
            </a:r>
            <a:r>
              <a:rPr lang="en-US" dirty="0" err="1" smtClean="0"/>
              <a:t>eScience</a:t>
            </a:r>
            <a:r>
              <a:rPr lang="en-US" dirty="0" smtClean="0"/>
              <a:t> Institute</a:t>
            </a:r>
            <a:endParaRPr lang="en-US" dirty="0"/>
          </a:p>
        </p:txBody>
      </p:sp>
      <p:sp>
        <p:nvSpPr>
          <p:cNvPr id="6" name="Rectangle 5"/>
          <p:cNvSpPr/>
          <p:nvPr/>
        </p:nvSpPr>
        <p:spPr>
          <a:xfrm>
            <a:off x="0" y="192900"/>
            <a:ext cx="9144000" cy="143067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5759670" y="1261298"/>
            <a:ext cx="2837792" cy="646331"/>
          </a:xfrm>
          <a:prstGeom prst="rect">
            <a:avLst/>
          </a:prstGeom>
          <a:noFill/>
        </p:spPr>
        <p:txBody>
          <a:bodyPr wrap="square" rtlCol="0">
            <a:spAutoFit/>
          </a:bodyPr>
          <a:lstStyle/>
          <a:p>
            <a:pPr algn="ctr"/>
            <a:r>
              <a:rPr lang="en-US" smtClean="0"/>
              <a:t>Advancing data-intensive </a:t>
            </a:r>
            <a:r>
              <a:rPr lang="en-US" dirty="0" smtClean="0"/>
              <a:t>discovery in all fields</a:t>
            </a:r>
            <a:endParaRPr lang="en-US" dirty="0"/>
          </a:p>
        </p:txBody>
      </p:sp>
      <p:sp>
        <p:nvSpPr>
          <p:cNvPr id="8" name="TextBox 7"/>
          <p:cNvSpPr txBox="1"/>
          <p:nvPr/>
        </p:nvSpPr>
        <p:spPr>
          <a:xfrm>
            <a:off x="594360" y="1271446"/>
            <a:ext cx="2636688" cy="646331"/>
          </a:xfrm>
          <a:prstGeom prst="rect">
            <a:avLst/>
          </a:prstGeom>
          <a:noFill/>
        </p:spPr>
        <p:txBody>
          <a:bodyPr wrap="square" rtlCol="0">
            <a:spAutoFit/>
          </a:bodyPr>
          <a:lstStyle/>
          <a:p>
            <a:pPr algn="ctr"/>
            <a:r>
              <a:rPr lang="en-US" dirty="0"/>
              <a:t>Knowledge and solutions for a changing world</a:t>
            </a:r>
          </a:p>
        </p:txBody>
      </p:sp>
      <p:pic>
        <p:nvPicPr>
          <p:cNvPr id="4" name="Picture 3"/>
          <p:cNvPicPr>
            <a:picLocks noChangeAspect="1"/>
          </p:cNvPicPr>
          <p:nvPr/>
        </p:nvPicPr>
        <p:blipFill>
          <a:blip r:embed="rId3"/>
          <a:stretch>
            <a:fillRect/>
          </a:stretch>
        </p:blipFill>
        <p:spPr>
          <a:xfrm>
            <a:off x="1387178" y="339363"/>
            <a:ext cx="965200" cy="952500"/>
          </a:xfrm>
          <a:prstGeom prst="rect">
            <a:avLst/>
          </a:prstGeom>
        </p:spPr>
      </p:pic>
      <p:pic>
        <p:nvPicPr>
          <p:cNvPr id="5" name="Picture 4"/>
          <p:cNvPicPr>
            <a:picLocks noChangeAspect="1"/>
          </p:cNvPicPr>
          <p:nvPr/>
        </p:nvPicPr>
        <p:blipFill>
          <a:blip r:embed="rId4"/>
          <a:stretch>
            <a:fillRect/>
          </a:stretch>
        </p:blipFill>
        <p:spPr>
          <a:xfrm>
            <a:off x="6679139" y="355598"/>
            <a:ext cx="876300" cy="967282"/>
          </a:xfrm>
          <a:prstGeom prst="rect">
            <a:avLst/>
          </a:prstGeom>
        </p:spPr>
      </p:pic>
      <p:pic>
        <p:nvPicPr>
          <p:cNvPr id="9" name="Picture 8"/>
          <p:cNvPicPr>
            <a:picLocks noChangeAspect="1"/>
          </p:cNvPicPr>
          <p:nvPr/>
        </p:nvPicPr>
        <p:blipFill>
          <a:blip r:embed="rId5"/>
          <a:stretch>
            <a:fillRect/>
          </a:stretch>
        </p:blipFill>
        <p:spPr>
          <a:xfrm>
            <a:off x="3822232" y="204582"/>
            <a:ext cx="1418994" cy="1418994"/>
          </a:xfrm>
          <a:prstGeom prst="rect">
            <a:avLst/>
          </a:prstGeom>
        </p:spPr>
      </p:pic>
      <p:sp>
        <p:nvSpPr>
          <p:cNvPr id="10" name="TextBox 9"/>
          <p:cNvSpPr txBox="1"/>
          <p:nvPr/>
        </p:nvSpPr>
        <p:spPr>
          <a:xfrm>
            <a:off x="3390984" y="1623576"/>
            <a:ext cx="2218676" cy="369332"/>
          </a:xfrm>
          <a:prstGeom prst="rect">
            <a:avLst/>
          </a:prstGeom>
          <a:noFill/>
        </p:spPr>
        <p:txBody>
          <a:bodyPr wrap="square" rtlCol="0">
            <a:spAutoFit/>
          </a:bodyPr>
          <a:lstStyle/>
          <a:p>
            <a:pPr algn="ctr"/>
            <a:r>
              <a:rPr lang="en-US" dirty="0" smtClean="0"/>
              <a:t>Be boundless</a:t>
            </a:r>
            <a:endParaRPr lang="en-US" dirty="0"/>
          </a:p>
        </p:txBody>
      </p:sp>
      <p:sp>
        <p:nvSpPr>
          <p:cNvPr id="11" name="Rectangle 10"/>
          <p:cNvSpPr/>
          <p:nvPr/>
        </p:nvSpPr>
        <p:spPr>
          <a:xfrm>
            <a:off x="228600" y="4862644"/>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13" name="Rectangle 12"/>
          <p:cNvSpPr/>
          <p:nvPr/>
        </p:nvSpPr>
        <p:spPr>
          <a:xfrm>
            <a:off x="228600" y="2976193"/>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14" name="Title 1"/>
          <p:cNvSpPr txBox="1">
            <a:spLocks/>
          </p:cNvSpPr>
          <p:nvPr/>
        </p:nvSpPr>
        <p:spPr>
          <a:xfrm>
            <a:off x="228600" y="2812059"/>
            <a:ext cx="8705850" cy="21733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UW DIRECT</a:t>
            </a:r>
          </a:p>
          <a:p>
            <a:r>
              <a:rPr lang="en-US" sz="3600" dirty="0" smtClean="0"/>
              <a:t>(</a:t>
            </a:r>
            <a:r>
              <a:rPr lang="en-US" altLang="zh-CN" sz="2800" dirty="0" smtClean="0"/>
              <a:t>Data Intensive Research Enabling Cutting-edge Tech</a:t>
            </a:r>
            <a:r>
              <a:rPr lang="en-US" sz="3600" dirty="0" smtClean="0"/>
              <a:t>) </a:t>
            </a:r>
            <a:endParaRPr lang="en-US" sz="3600" dirty="0" smtClean="0"/>
          </a:p>
          <a:p>
            <a:r>
              <a:rPr lang="en-US" sz="3600" dirty="0">
                <a:hlinkClick r:id="rId6"/>
              </a:rPr>
              <a:t>https://</a:t>
            </a:r>
            <a:r>
              <a:rPr lang="en-US" sz="3600" dirty="0" smtClean="0">
                <a:hlinkClick r:id="rId6"/>
              </a:rPr>
              <a:t>uwdirect.github.io</a:t>
            </a:r>
            <a:endParaRPr lang="en-US" sz="3600" dirty="0" smtClean="0"/>
          </a:p>
        </p:txBody>
      </p:sp>
    </p:spTree>
    <p:extLst>
      <p:ext uri="{BB962C8B-B14F-4D97-AF65-F5344CB8AC3E}">
        <p14:creationId xmlns:p14="http://schemas.microsoft.com/office/powerpoint/2010/main" val="186050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the future</a:t>
            </a:r>
            <a:endParaRPr lang="en-US" dirty="0"/>
          </a:p>
        </p:txBody>
      </p:sp>
      <p:sp>
        <p:nvSpPr>
          <p:cNvPr id="3" name="Content Placeholder 2"/>
          <p:cNvSpPr>
            <a:spLocks noGrp="1"/>
          </p:cNvSpPr>
          <p:nvPr>
            <p:ph idx="1"/>
          </p:nvPr>
        </p:nvSpPr>
        <p:spPr/>
        <p:txBody>
          <a:bodyPr>
            <a:normAutofit/>
          </a:bodyPr>
          <a:lstStyle/>
          <a:p>
            <a:pPr>
              <a:spcBef>
                <a:spcPts val="800"/>
              </a:spcBef>
              <a:buFont typeface="Arial" charset="0"/>
              <a:buChar char="•"/>
              <a:defRPr/>
            </a:pPr>
            <a:r>
              <a:rPr lang="en-US" dirty="0" smtClean="0">
                <a:latin typeface="Calibri" charset="0"/>
              </a:rPr>
              <a:t>Plan on doing some technology reviews</a:t>
            </a:r>
          </a:p>
          <a:p>
            <a:pPr>
              <a:spcBef>
                <a:spcPts val="800"/>
              </a:spcBef>
              <a:buFont typeface="Arial" charset="0"/>
              <a:buChar char="•"/>
              <a:defRPr/>
            </a:pPr>
            <a:endParaRPr lang="en-US" dirty="0" smtClean="0">
              <a:latin typeface="Calibri" charset="0"/>
            </a:endParaRPr>
          </a:p>
          <a:p>
            <a:pPr>
              <a:spcBef>
                <a:spcPts val="800"/>
              </a:spcBef>
              <a:buFont typeface="Arial" charset="0"/>
              <a:buChar char="•"/>
              <a:defRPr/>
            </a:pPr>
            <a:r>
              <a:rPr lang="en-US" dirty="0" smtClean="0">
                <a:latin typeface="Calibri" charset="0"/>
              </a:rPr>
              <a:t>Identify your project coordination technology</a:t>
            </a:r>
          </a:p>
          <a:p>
            <a:pPr lvl="1">
              <a:spcBef>
                <a:spcPts val="800"/>
              </a:spcBef>
              <a:buFont typeface="Arial" charset="0"/>
              <a:buChar char="•"/>
              <a:defRPr/>
            </a:pPr>
            <a:r>
              <a:rPr lang="en-US" dirty="0" smtClean="0">
                <a:latin typeface="Calibri" charset="0"/>
              </a:rPr>
              <a:t>E.g. from last Q from the room?</a:t>
            </a:r>
          </a:p>
          <a:p>
            <a:pPr>
              <a:spcBef>
                <a:spcPts val="800"/>
              </a:spcBef>
              <a:buFont typeface="Arial" charset="0"/>
              <a:buChar char="•"/>
              <a:defRPr/>
            </a:pPr>
            <a:endParaRPr lang="en-US" dirty="0" smtClean="0">
              <a:latin typeface="Calibri" charset="0"/>
            </a:endParaRPr>
          </a:p>
          <a:p>
            <a:pPr>
              <a:spcBef>
                <a:spcPts val="800"/>
              </a:spcBef>
              <a:buFont typeface="Arial" charset="0"/>
              <a:buChar char="•"/>
              <a:defRPr/>
            </a:pPr>
            <a:r>
              <a:rPr lang="en-US" dirty="0" smtClean="0">
                <a:latin typeface="Calibri" charset="0"/>
              </a:rPr>
              <a:t>How often will you meet?</a:t>
            </a:r>
          </a:p>
          <a:p>
            <a:pPr>
              <a:spcBef>
                <a:spcPts val="800"/>
              </a:spcBef>
              <a:buFont typeface="Arial" charset="0"/>
              <a:buChar char="•"/>
              <a:defRPr/>
            </a:pPr>
            <a:endParaRPr lang="en-US" dirty="0">
              <a:latin typeface="Calibri" charset="0"/>
            </a:endParaRPr>
          </a:p>
          <a:p>
            <a:pPr>
              <a:spcBef>
                <a:spcPts val="800"/>
              </a:spcBef>
              <a:buFont typeface="Arial" charset="0"/>
              <a:buChar char="•"/>
              <a:defRPr/>
            </a:pPr>
            <a:endParaRPr lang="en-US" dirty="0" smtClean="0">
              <a:latin typeface="Calibri" charset="0"/>
            </a:endParaRPr>
          </a:p>
        </p:txBody>
      </p:sp>
    </p:spTree>
    <p:extLst>
      <p:ext uri="{BB962C8B-B14F-4D97-AF65-F5344CB8AC3E}">
        <p14:creationId xmlns:p14="http://schemas.microsoft.com/office/powerpoint/2010/main" val="1805174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the future</a:t>
            </a:r>
            <a:endParaRPr lang="en-US" dirty="0"/>
          </a:p>
        </p:txBody>
      </p:sp>
      <p:sp>
        <p:nvSpPr>
          <p:cNvPr id="3" name="Content Placeholder 2"/>
          <p:cNvSpPr>
            <a:spLocks noGrp="1"/>
          </p:cNvSpPr>
          <p:nvPr>
            <p:ph idx="1"/>
          </p:nvPr>
        </p:nvSpPr>
        <p:spPr/>
        <p:txBody>
          <a:bodyPr>
            <a:normAutofit/>
          </a:bodyPr>
          <a:lstStyle/>
          <a:p>
            <a:pPr>
              <a:spcBef>
                <a:spcPts val="800"/>
              </a:spcBef>
              <a:buFont typeface="Arial" charset="0"/>
              <a:buChar char="•"/>
              <a:defRPr/>
            </a:pPr>
            <a:r>
              <a:rPr lang="en-US" dirty="0" smtClean="0">
                <a:latin typeface="Calibri" charset="0"/>
              </a:rPr>
              <a:t>Team name &amp; logo (nail down the important stuff)</a:t>
            </a:r>
          </a:p>
          <a:p>
            <a:pPr>
              <a:spcBef>
                <a:spcPts val="800"/>
              </a:spcBef>
              <a:buFont typeface="Arial" charset="0"/>
              <a:buChar char="•"/>
              <a:defRPr/>
            </a:pPr>
            <a:endParaRPr lang="en-US" dirty="0">
              <a:latin typeface="Calibri" charset="0"/>
            </a:endParaRPr>
          </a:p>
          <a:p>
            <a:pPr>
              <a:spcBef>
                <a:spcPts val="800"/>
              </a:spcBef>
              <a:buFont typeface="Arial" charset="0"/>
              <a:buChar char="•"/>
              <a:defRPr/>
            </a:pPr>
            <a:endParaRPr lang="en-US" dirty="0" smtClean="0">
              <a:latin typeface="Calibri" charset="0"/>
            </a:endParaRPr>
          </a:p>
        </p:txBody>
      </p:sp>
    </p:spTree>
    <p:extLst>
      <p:ext uri="{BB962C8B-B14F-4D97-AF65-F5344CB8AC3E}">
        <p14:creationId xmlns:p14="http://schemas.microsoft.com/office/powerpoint/2010/main" val="881442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get started</a:t>
            </a:r>
            <a:endParaRPr lang="en-US" dirty="0"/>
          </a:p>
        </p:txBody>
      </p:sp>
      <p:sp>
        <p:nvSpPr>
          <p:cNvPr id="3" name="Content Placeholder 2"/>
          <p:cNvSpPr>
            <a:spLocks noGrp="1"/>
          </p:cNvSpPr>
          <p:nvPr>
            <p:ph idx="1"/>
          </p:nvPr>
        </p:nvSpPr>
        <p:spPr/>
        <p:txBody>
          <a:bodyPr>
            <a:normAutofit/>
          </a:bodyPr>
          <a:lstStyle/>
          <a:p>
            <a:pPr>
              <a:spcBef>
                <a:spcPts val="800"/>
              </a:spcBef>
              <a:buFont typeface="Arial" charset="0"/>
              <a:buChar char="•"/>
              <a:defRPr/>
            </a:pPr>
            <a:r>
              <a:rPr lang="en-US" dirty="0" smtClean="0">
                <a:latin typeface="Calibri" charset="0"/>
              </a:rPr>
              <a:t>Find your project teammates</a:t>
            </a:r>
          </a:p>
          <a:p>
            <a:pPr>
              <a:spcBef>
                <a:spcPts val="800"/>
              </a:spcBef>
              <a:buFont typeface="Arial" charset="0"/>
              <a:buChar char="•"/>
              <a:defRPr/>
            </a:pPr>
            <a:endParaRPr lang="en-US" dirty="0" smtClean="0">
              <a:latin typeface="Calibri" charset="0"/>
            </a:endParaRPr>
          </a:p>
          <a:p>
            <a:pPr>
              <a:spcBef>
                <a:spcPts val="800"/>
              </a:spcBef>
              <a:buFont typeface="Arial" charset="0"/>
              <a:buChar char="•"/>
              <a:defRPr/>
            </a:pPr>
            <a:r>
              <a:rPr lang="en-US" dirty="0" smtClean="0">
                <a:latin typeface="Calibri" charset="0"/>
              </a:rPr>
              <a:t>Introduce yourself</a:t>
            </a:r>
          </a:p>
          <a:p>
            <a:pPr lvl="1">
              <a:spcBef>
                <a:spcPts val="800"/>
              </a:spcBef>
              <a:buFont typeface="Arial" charset="0"/>
              <a:buChar char="•"/>
              <a:defRPr/>
            </a:pPr>
            <a:r>
              <a:rPr lang="en-US" dirty="0" smtClean="0">
                <a:latin typeface="Calibri" charset="0"/>
              </a:rPr>
              <a:t>What DIRECT project you worked on last quarter</a:t>
            </a:r>
          </a:p>
          <a:p>
            <a:pPr lvl="1">
              <a:spcBef>
                <a:spcPts val="800"/>
              </a:spcBef>
              <a:buFont typeface="Arial" charset="0"/>
              <a:buChar char="•"/>
              <a:defRPr/>
            </a:pPr>
            <a:r>
              <a:rPr lang="en-US" dirty="0" smtClean="0">
                <a:latin typeface="Calibri" charset="0"/>
              </a:rPr>
              <a:t>What program you are in</a:t>
            </a:r>
          </a:p>
          <a:p>
            <a:pPr lvl="1">
              <a:spcBef>
                <a:spcPts val="800"/>
              </a:spcBef>
              <a:buFont typeface="Arial" charset="0"/>
              <a:buChar char="•"/>
              <a:defRPr/>
            </a:pPr>
            <a:r>
              <a:rPr lang="en-US" dirty="0" smtClean="0">
                <a:latin typeface="Calibri" charset="0"/>
              </a:rPr>
              <a:t>Your favorite color</a:t>
            </a:r>
          </a:p>
          <a:p>
            <a:pPr lvl="1">
              <a:spcBef>
                <a:spcPts val="800"/>
              </a:spcBef>
              <a:buFont typeface="Arial" charset="0"/>
              <a:buChar char="•"/>
              <a:defRPr/>
            </a:pPr>
            <a:r>
              <a:rPr lang="en-US" dirty="0" smtClean="0">
                <a:latin typeface="Calibri" charset="0"/>
              </a:rPr>
              <a:t>Your views on is a hot dog a sandwich?</a:t>
            </a:r>
            <a:endParaRPr lang="en-US" dirty="0" smtClean="0">
              <a:latin typeface="Calibri" charset="0"/>
            </a:endParaRPr>
          </a:p>
        </p:txBody>
      </p:sp>
    </p:spTree>
    <p:extLst>
      <p:ext uri="{BB962C8B-B14F-4D97-AF65-F5344CB8AC3E}">
        <p14:creationId xmlns:p14="http://schemas.microsoft.com/office/powerpoint/2010/main" val="994220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Capstone evaluation rubric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2545324"/>
              </p:ext>
            </p:extLst>
          </p:nvPr>
        </p:nvGraphicFramePr>
        <p:xfrm>
          <a:off x="1603375" y="1782127"/>
          <a:ext cx="5937250" cy="4693920"/>
        </p:xfrm>
        <a:graphic>
          <a:graphicData uri="http://schemas.openxmlformats.org/drawingml/2006/table">
            <a:tbl>
              <a:tblPr firstRow="1" firstCol="1" bandRow="1">
                <a:tableStyleId>{D7AC3CCA-C797-4891-BE02-D94E43425B78}</a:tableStyleId>
              </a:tblPr>
              <a:tblGrid>
                <a:gridCol w="1368425"/>
                <a:gridCol w="857250"/>
                <a:gridCol w="3711575"/>
              </a:tblGrid>
              <a:tr h="0">
                <a:tc>
                  <a:txBody>
                    <a:bodyPr/>
                    <a:lstStyle/>
                    <a:p>
                      <a:pPr marL="0" marR="0">
                        <a:spcBef>
                          <a:spcPts val="0"/>
                        </a:spcBef>
                        <a:spcAft>
                          <a:spcPts val="0"/>
                        </a:spcAft>
                      </a:pPr>
                      <a:r>
                        <a:rPr lang="en-US" sz="1100">
                          <a:effectLst/>
                        </a:rPr>
                        <a:t>Metric</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 of Grade</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Description</a:t>
                      </a:r>
                      <a:endParaRPr lang="en-US" sz="1200">
                        <a:effectLst/>
                        <a:latin typeface="Times New Roman" charset="0"/>
                        <a:ea typeface="Calibri" charset="0"/>
                      </a:endParaRPr>
                    </a:p>
                  </a:txBody>
                  <a:tcPr marL="68580" marR="68580" marT="0" marB="0"/>
                </a:tc>
              </a:tr>
              <a:tr h="0">
                <a:tc>
                  <a:txBody>
                    <a:bodyPr/>
                    <a:lstStyle/>
                    <a:p>
                      <a:pPr marL="0" marR="0">
                        <a:spcBef>
                          <a:spcPts val="0"/>
                        </a:spcBef>
                        <a:spcAft>
                          <a:spcPts val="0"/>
                        </a:spcAft>
                      </a:pPr>
                      <a:r>
                        <a:rPr lang="en-US" sz="1100" dirty="0">
                          <a:effectLst/>
                        </a:rPr>
                        <a:t>Participation</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15</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Participation in team standups, and in-person and online discussions within the team and with the instructor(s), and draft and final presentations</a:t>
                      </a:r>
                      <a:endParaRPr lang="en-US" sz="1200">
                        <a:effectLst/>
                        <a:latin typeface="Times New Roman" charset="0"/>
                        <a:ea typeface="Calibri" charset="0"/>
                      </a:endParaRPr>
                    </a:p>
                  </a:txBody>
                  <a:tcPr marL="68580" marR="68580" marT="0" marB="0"/>
                </a:tc>
              </a:tr>
              <a:tr h="0">
                <a:tc>
                  <a:txBody>
                    <a:bodyPr/>
                    <a:lstStyle/>
                    <a:p>
                      <a:pPr marL="0" marR="0">
                        <a:spcBef>
                          <a:spcPts val="0"/>
                        </a:spcBef>
                        <a:spcAft>
                          <a:spcPts val="0"/>
                        </a:spcAft>
                      </a:pPr>
                      <a:r>
                        <a:rPr lang="en-US" sz="1100" dirty="0">
                          <a:effectLst/>
                        </a:rPr>
                        <a:t>Project</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55</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The team project will be evaluated in the following contexts</a:t>
                      </a:r>
                      <a:endParaRPr lang="en-US" sz="1200">
                        <a:effectLst/>
                        <a:latin typeface="Times New Roman" charset="0"/>
                        <a:ea typeface="Calibri" charset="0"/>
                      </a:endParaRPr>
                    </a:p>
                  </a:txBody>
                  <a:tcPr marL="68580" marR="68580" marT="0" marB="0"/>
                </a:tc>
              </a:tr>
              <a:tr h="0">
                <a:tc gridSpan="2">
                  <a:txBody>
                    <a:bodyPr/>
                    <a:lstStyle/>
                    <a:p>
                      <a:pPr marL="0" marR="0" algn="r">
                        <a:spcBef>
                          <a:spcPts val="0"/>
                        </a:spcBef>
                        <a:spcAft>
                          <a:spcPts val="0"/>
                        </a:spcAft>
                      </a:pPr>
                      <a:r>
                        <a:rPr lang="en-US" sz="1100" b="0" dirty="0">
                          <a:effectLst/>
                        </a:rPr>
                        <a:t>Stakeholder needs assessment</a:t>
                      </a:r>
                      <a:endParaRPr lang="en-US" sz="1200" b="0" dirty="0">
                        <a:effectLst/>
                        <a:latin typeface="Times New Roman" charset="0"/>
                        <a:ea typeface="Calibri"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100" dirty="0">
                          <a:effectLst/>
                        </a:rPr>
                        <a:t>Did the team identify and document the stakeholder needs and use cases?</a:t>
                      </a:r>
                      <a:endParaRPr lang="en-US" sz="1200" dirty="0">
                        <a:effectLst/>
                        <a:latin typeface="Times New Roman" charset="0"/>
                        <a:ea typeface="Calibri" charset="0"/>
                      </a:endParaRPr>
                    </a:p>
                  </a:txBody>
                  <a:tcPr marL="68580" marR="68580" marT="0" marB="0"/>
                </a:tc>
              </a:tr>
              <a:tr h="0">
                <a:tc gridSpan="2">
                  <a:txBody>
                    <a:bodyPr/>
                    <a:lstStyle/>
                    <a:p>
                      <a:pPr marL="0" marR="0" algn="r">
                        <a:spcBef>
                          <a:spcPts val="0"/>
                        </a:spcBef>
                        <a:spcAft>
                          <a:spcPts val="0"/>
                        </a:spcAft>
                      </a:pPr>
                      <a:r>
                        <a:rPr lang="en-US" sz="1100" b="0" dirty="0">
                          <a:effectLst/>
                        </a:rPr>
                        <a:t>Appropriate use of Data Science methods</a:t>
                      </a:r>
                      <a:endParaRPr lang="en-US" sz="1200" b="0" dirty="0">
                        <a:effectLst/>
                        <a:latin typeface="Times New Roman" charset="0"/>
                        <a:ea typeface="Calibri"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100">
                          <a:effectLst/>
                        </a:rPr>
                        <a:t>Did the team evaluate, select and employ the appropriate Data Science methods such as visualization, data management, statistics and machine learning to address the project stakeholder needs?</a:t>
                      </a:r>
                      <a:endParaRPr lang="en-US" sz="1200">
                        <a:effectLst/>
                        <a:latin typeface="Times New Roman" charset="0"/>
                        <a:ea typeface="Calibri" charset="0"/>
                      </a:endParaRPr>
                    </a:p>
                  </a:txBody>
                  <a:tcPr marL="68580" marR="68580" marT="0" marB="0"/>
                </a:tc>
              </a:tr>
              <a:tr h="0">
                <a:tc gridSpan="2">
                  <a:txBody>
                    <a:bodyPr/>
                    <a:lstStyle/>
                    <a:p>
                      <a:pPr marL="0" marR="0" algn="r">
                        <a:spcBef>
                          <a:spcPts val="0"/>
                        </a:spcBef>
                        <a:spcAft>
                          <a:spcPts val="0"/>
                        </a:spcAft>
                      </a:pPr>
                      <a:r>
                        <a:rPr lang="en-US" sz="1100" b="0" dirty="0">
                          <a:effectLst/>
                        </a:rPr>
                        <a:t>Code quality, software testing and documentation</a:t>
                      </a:r>
                      <a:endParaRPr lang="en-US" sz="1200" b="0" dirty="0">
                        <a:effectLst/>
                        <a:latin typeface="Times New Roman" charset="0"/>
                        <a:ea typeface="Calibri"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100" dirty="0">
                          <a:effectLst/>
                        </a:rPr>
                        <a:t>Did the team translate the stakeholder needs into design documents? Did the team create an adequate set of tests of software functionality and accuracy?  Did the team write sufficient documentation to make the tool useable and sustainable beyond the project lifetime?</a:t>
                      </a:r>
                      <a:endParaRPr lang="en-US" sz="1200" dirty="0">
                        <a:effectLst/>
                        <a:latin typeface="Times New Roman" charset="0"/>
                        <a:ea typeface="Calibri" charset="0"/>
                      </a:endParaRPr>
                    </a:p>
                  </a:txBody>
                  <a:tcPr marL="68580" marR="68580" marT="0" marB="0"/>
                </a:tc>
              </a:tr>
              <a:tr h="0">
                <a:tc gridSpan="2">
                  <a:txBody>
                    <a:bodyPr/>
                    <a:lstStyle/>
                    <a:p>
                      <a:pPr marL="0" marR="0" algn="r">
                        <a:spcBef>
                          <a:spcPts val="0"/>
                        </a:spcBef>
                        <a:spcAft>
                          <a:spcPts val="0"/>
                        </a:spcAft>
                      </a:pPr>
                      <a:r>
                        <a:rPr lang="en-US" sz="1100" b="0" dirty="0">
                          <a:effectLst/>
                        </a:rPr>
                        <a:t>Project planning, management and timely delivery</a:t>
                      </a:r>
                      <a:endParaRPr lang="en-US" sz="1200" b="0" dirty="0">
                        <a:effectLst/>
                        <a:latin typeface="Times New Roman" charset="0"/>
                        <a:ea typeface="Calibri"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100">
                          <a:effectLst/>
                        </a:rPr>
                        <a:t>Did the team employ version control and collaboration workflows to manage project development?  Did the team have a project plan and a strategy to distribute effort?  Did the team deliver a working final project at the final presentation?</a:t>
                      </a:r>
                      <a:endParaRPr lang="en-US" sz="1200">
                        <a:effectLst/>
                        <a:latin typeface="Times New Roman" charset="0"/>
                        <a:ea typeface="Calibri" charset="0"/>
                      </a:endParaRPr>
                    </a:p>
                  </a:txBody>
                  <a:tcPr marL="68580" marR="68580" marT="0" marB="0"/>
                </a:tc>
              </a:tr>
              <a:tr h="0">
                <a:tc>
                  <a:txBody>
                    <a:bodyPr/>
                    <a:lstStyle/>
                    <a:p>
                      <a:pPr marL="0" marR="0">
                        <a:spcBef>
                          <a:spcPts val="0"/>
                        </a:spcBef>
                        <a:spcAft>
                          <a:spcPts val="0"/>
                        </a:spcAft>
                      </a:pPr>
                      <a:r>
                        <a:rPr lang="en-US" sz="1100" dirty="0">
                          <a:effectLst/>
                        </a:rPr>
                        <a:t>Stakeholder feedback</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15</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After the final presentations, a survey will be sent to the stakeholders to solicit feedback on the team’s communication skills, project planning, software use case assessment and deliverables.</a:t>
                      </a:r>
                      <a:endParaRPr lang="en-US" sz="1200">
                        <a:effectLst/>
                        <a:latin typeface="Times New Roman" charset="0"/>
                        <a:ea typeface="Calibri" charset="0"/>
                      </a:endParaRPr>
                    </a:p>
                  </a:txBody>
                  <a:tcPr marL="68580" marR="68580" marT="0" marB="0"/>
                </a:tc>
              </a:tr>
              <a:tr h="0">
                <a:tc>
                  <a:txBody>
                    <a:bodyPr/>
                    <a:lstStyle/>
                    <a:p>
                      <a:pPr marL="0" marR="0">
                        <a:spcBef>
                          <a:spcPts val="0"/>
                        </a:spcBef>
                        <a:spcAft>
                          <a:spcPts val="0"/>
                        </a:spcAft>
                      </a:pPr>
                      <a:r>
                        <a:rPr lang="en-US" sz="1100" dirty="0">
                          <a:effectLst/>
                        </a:rPr>
                        <a:t>Peer assessment survey</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15</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dirty="0">
                          <a:effectLst/>
                        </a:rPr>
                        <a:t>Team members will be surveyed to provide an assessment of their peers’ contributions to the team’s efforts, including meeting project deadlines and making unique contributions to the team project.</a:t>
                      </a:r>
                      <a:endParaRPr lang="en-US" sz="1200" dirty="0">
                        <a:effectLst/>
                        <a:latin typeface="Times New Roman" charset="0"/>
                        <a:ea typeface="Calibri" charset="0"/>
                      </a:endParaRPr>
                    </a:p>
                  </a:txBody>
                  <a:tcPr marL="68580" marR="68580" marT="0" marB="0"/>
                </a:tc>
              </a:tr>
            </a:tbl>
          </a:graphicData>
        </a:graphic>
      </p:graphicFrame>
    </p:spTree>
    <p:extLst>
      <p:ext uri="{BB962C8B-B14F-4D97-AF65-F5344CB8AC3E}">
        <p14:creationId xmlns:p14="http://schemas.microsoft.com/office/powerpoint/2010/main" val="330214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starting</a:t>
            </a:r>
            <a:endParaRPr lang="en-US" dirty="0"/>
          </a:p>
        </p:txBody>
      </p:sp>
      <p:sp>
        <p:nvSpPr>
          <p:cNvPr id="3" name="Content Placeholder 2"/>
          <p:cNvSpPr>
            <a:spLocks noGrp="1"/>
          </p:cNvSpPr>
          <p:nvPr>
            <p:ph idx="1"/>
          </p:nvPr>
        </p:nvSpPr>
        <p:spPr/>
        <p:txBody>
          <a:bodyPr>
            <a:normAutofit/>
          </a:bodyPr>
          <a:lstStyle/>
          <a:p>
            <a:pPr>
              <a:spcBef>
                <a:spcPts val="800"/>
              </a:spcBef>
              <a:buFont typeface="Arial" charset="0"/>
              <a:buChar char="•"/>
              <a:defRPr/>
            </a:pPr>
            <a:r>
              <a:rPr lang="en-US" dirty="0" smtClean="0">
                <a:latin typeface="Calibri" charset="0"/>
              </a:rPr>
              <a:t>Contact the sponsor</a:t>
            </a:r>
          </a:p>
          <a:p>
            <a:pPr lvl="1">
              <a:spcBef>
                <a:spcPts val="800"/>
              </a:spcBef>
              <a:buFont typeface="Arial" charset="0"/>
              <a:buChar char="•"/>
              <a:defRPr/>
            </a:pPr>
            <a:r>
              <a:rPr lang="en-US" dirty="0" smtClean="0">
                <a:latin typeface="Calibri" charset="0"/>
              </a:rPr>
              <a:t>Perform a needs assessment</a:t>
            </a:r>
            <a:endParaRPr lang="en-US" dirty="0">
              <a:latin typeface="Calibri" charset="0"/>
            </a:endParaRPr>
          </a:p>
          <a:p>
            <a:pPr>
              <a:spcBef>
                <a:spcPts val="800"/>
              </a:spcBef>
              <a:buFont typeface="Arial" charset="0"/>
              <a:buChar char="•"/>
              <a:defRPr/>
            </a:pPr>
            <a:r>
              <a:rPr lang="en-US" dirty="0" smtClean="0">
                <a:latin typeface="Calibri" charset="0"/>
              </a:rPr>
              <a:t>Identify use cases</a:t>
            </a:r>
          </a:p>
          <a:p>
            <a:pPr lvl="1">
              <a:spcBef>
                <a:spcPts val="800"/>
              </a:spcBef>
              <a:buFont typeface="Arial" charset="0"/>
              <a:buChar char="•"/>
              <a:defRPr/>
            </a:pPr>
            <a:r>
              <a:rPr lang="en-US" dirty="0" smtClean="0">
                <a:latin typeface="Calibri" charset="0"/>
              </a:rPr>
              <a:t>Send them to sponsor for review</a:t>
            </a:r>
          </a:p>
          <a:p>
            <a:pPr>
              <a:spcBef>
                <a:spcPts val="800"/>
              </a:spcBef>
              <a:buFont typeface="Arial" charset="0"/>
              <a:buChar char="•"/>
              <a:defRPr/>
            </a:pPr>
            <a:r>
              <a:rPr lang="en-US" dirty="0" smtClean="0">
                <a:latin typeface="Calibri" charset="0"/>
              </a:rPr>
              <a:t>Develop component specification documents</a:t>
            </a:r>
          </a:p>
          <a:p>
            <a:pPr>
              <a:spcBef>
                <a:spcPts val="800"/>
              </a:spcBef>
              <a:buFont typeface="Arial" charset="0"/>
              <a:buChar char="•"/>
              <a:defRPr/>
            </a:pPr>
            <a:r>
              <a:rPr lang="en-US" dirty="0" smtClean="0">
                <a:latin typeface="Calibri" charset="0"/>
              </a:rPr>
              <a:t>Develop a Gantt chart of your time line</a:t>
            </a:r>
            <a:endParaRPr lang="en-US" dirty="0" smtClean="0">
              <a:latin typeface="Calibri" charset="0"/>
            </a:endParaRPr>
          </a:p>
        </p:txBody>
      </p:sp>
    </p:spTree>
    <p:extLst>
      <p:ext uri="{BB962C8B-B14F-4D97-AF65-F5344CB8AC3E}">
        <p14:creationId xmlns:p14="http://schemas.microsoft.com/office/powerpoint/2010/main" val="105437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Contacting the sponsor</a:t>
            </a:r>
            <a:endParaRPr lang="en-US" dirty="0"/>
          </a:p>
        </p:txBody>
      </p:sp>
      <p:sp>
        <p:nvSpPr>
          <p:cNvPr id="3" name="Content Placeholder 2"/>
          <p:cNvSpPr>
            <a:spLocks noGrp="1"/>
          </p:cNvSpPr>
          <p:nvPr>
            <p:ph idx="1"/>
          </p:nvPr>
        </p:nvSpPr>
        <p:spPr>
          <a:xfrm>
            <a:off x="166255" y="1600200"/>
            <a:ext cx="3560618" cy="5057172"/>
          </a:xfrm>
        </p:spPr>
        <p:txBody>
          <a:bodyPr>
            <a:normAutofit/>
          </a:bodyPr>
          <a:lstStyle/>
          <a:p>
            <a:pPr>
              <a:spcBef>
                <a:spcPts val="800"/>
              </a:spcBef>
              <a:buFont typeface="Arial" charset="0"/>
              <a:buChar char="•"/>
              <a:defRPr/>
            </a:pPr>
            <a:r>
              <a:rPr lang="en-US" dirty="0" smtClean="0">
                <a:latin typeface="Calibri" charset="0"/>
              </a:rPr>
              <a:t>Start by contacting your sponsor and setting up a </a:t>
            </a:r>
            <a:r>
              <a:rPr lang="en-US" b="1" dirty="0" smtClean="0">
                <a:latin typeface="Calibri" charset="0"/>
              </a:rPr>
              <a:t>face to face </a:t>
            </a:r>
            <a:r>
              <a:rPr lang="en-US" dirty="0" smtClean="0">
                <a:latin typeface="Calibri" charset="0"/>
              </a:rPr>
              <a:t>meeting or </a:t>
            </a:r>
            <a:r>
              <a:rPr lang="en-US" b="1" dirty="0" smtClean="0">
                <a:latin typeface="Calibri" charset="0"/>
              </a:rPr>
              <a:t>Skype call </a:t>
            </a:r>
            <a:r>
              <a:rPr lang="en-US" u="sng" dirty="0" smtClean="0">
                <a:latin typeface="Calibri" charset="0"/>
              </a:rPr>
              <a:t>before next week</a:t>
            </a:r>
            <a:endParaRPr lang="en-US" u="sng" dirty="0" smtClean="0">
              <a:latin typeface="Calibri" charset="0"/>
            </a:endParaRPr>
          </a:p>
        </p:txBody>
      </p:sp>
      <p:pic>
        <p:nvPicPr>
          <p:cNvPr id="4" name="Picture 3"/>
          <p:cNvPicPr>
            <a:picLocks noChangeAspect="1"/>
          </p:cNvPicPr>
          <p:nvPr/>
        </p:nvPicPr>
        <p:blipFill rotWithShape="1">
          <a:blip r:embed="rId2"/>
          <a:srcRect b="19798"/>
          <a:stretch/>
        </p:blipFill>
        <p:spPr>
          <a:xfrm>
            <a:off x="3844127" y="1600200"/>
            <a:ext cx="5160017" cy="5057172"/>
          </a:xfrm>
          <a:prstGeom prst="rect">
            <a:avLst/>
          </a:prstGeom>
        </p:spPr>
      </p:pic>
      <p:sp>
        <p:nvSpPr>
          <p:cNvPr id="5" name="Rectangle 4"/>
          <p:cNvSpPr/>
          <p:nvPr/>
        </p:nvSpPr>
        <p:spPr>
          <a:xfrm>
            <a:off x="3844127" y="1600200"/>
            <a:ext cx="5160017" cy="3387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2800" b="1" dirty="0" smtClean="0">
                <a:solidFill>
                  <a:schemeClr val="tx1"/>
                </a:solidFill>
              </a:rPr>
              <a:t>Guidelines for contacting your project sponsor</a:t>
            </a:r>
            <a:endParaRPr lang="en-US" sz="2800" b="1" dirty="0">
              <a:solidFill>
                <a:schemeClr val="tx1"/>
              </a:solidFill>
            </a:endParaRPr>
          </a:p>
        </p:txBody>
      </p:sp>
    </p:spTree>
    <p:extLst>
      <p:ext uri="{BB962C8B-B14F-4D97-AF65-F5344CB8AC3E}">
        <p14:creationId xmlns:p14="http://schemas.microsoft.com/office/powerpoint/2010/main" val="82253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Standups begin next week</a:t>
            </a:r>
            <a:endParaRPr lang="en-US" dirty="0"/>
          </a:p>
        </p:txBody>
      </p:sp>
      <p:sp>
        <p:nvSpPr>
          <p:cNvPr id="3" name="Content Placeholder 2"/>
          <p:cNvSpPr>
            <a:spLocks noGrp="1"/>
          </p:cNvSpPr>
          <p:nvPr>
            <p:ph idx="1"/>
          </p:nvPr>
        </p:nvSpPr>
        <p:spPr/>
        <p:txBody>
          <a:bodyPr>
            <a:normAutofit/>
          </a:bodyPr>
          <a:lstStyle/>
          <a:p>
            <a:pPr>
              <a:spcBef>
                <a:spcPts val="800"/>
              </a:spcBef>
              <a:buFont typeface="Arial" charset="0"/>
              <a:buChar char="•"/>
              <a:defRPr/>
            </a:pPr>
            <a:r>
              <a:rPr lang="en-US" dirty="0" smtClean="0">
                <a:latin typeface="Calibri" charset="0"/>
              </a:rPr>
              <a:t>You will follow the normal </a:t>
            </a:r>
            <a:r>
              <a:rPr lang="en-US" smtClean="0">
                <a:latin typeface="Calibri" charset="0"/>
              </a:rPr>
              <a:t>standup protocol</a:t>
            </a:r>
            <a:endParaRPr lang="en-US" dirty="0" smtClean="0">
              <a:latin typeface="Calibri" charset="0"/>
            </a:endParaRPr>
          </a:p>
        </p:txBody>
      </p:sp>
    </p:spTree>
    <p:extLst>
      <p:ext uri="{BB962C8B-B14F-4D97-AF65-F5344CB8AC3E}">
        <p14:creationId xmlns:p14="http://schemas.microsoft.com/office/powerpoint/2010/main" val="842696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457200" y="381000"/>
            <a:ext cx="8229600" cy="8381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3600" b="1" i="0" u="none" strike="noStrike" cap="none">
                <a:solidFill>
                  <a:schemeClr val="dk1"/>
                </a:solidFill>
                <a:latin typeface="Calibri"/>
                <a:ea typeface="Calibri"/>
                <a:cs typeface="Calibri"/>
                <a:sym typeface="Calibri"/>
              </a:rPr>
              <a:t>Standup Template</a:t>
            </a:r>
          </a:p>
        </p:txBody>
      </p:sp>
      <p:sp>
        <p:nvSpPr>
          <p:cNvPr id="413" name="Shape 413"/>
          <p:cNvSpPr txBox="1">
            <a:spLocks noGrp="1"/>
          </p:cNvSpPr>
          <p:nvPr>
            <p:ph type="body" idx="1"/>
          </p:nvPr>
        </p:nvSpPr>
        <p:spPr>
          <a:xfrm>
            <a:off x="304800" y="1474692"/>
            <a:ext cx="8458200" cy="10667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800" b="0" i="0" u="none">
                <a:solidFill>
                  <a:schemeClr val="dk1"/>
                </a:solidFill>
                <a:latin typeface="Calibri"/>
                <a:ea typeface="Calibri"/>
                <a:cs typeface="Calibri"/>
                <a:sym typeface="Calibri"/>
              </a:rPr>
              <a:t>Why standups?</a:t>
            </a:r>
          </a:p>
          <a:p>
            <a:pPr marL="742950" marR="0" lvl="1" indent="-285750" algn="l" rtl="0">
              <a:lnSpc>
                <a:spcPct val="100000"/>
              </a:lnSpc>
              <a:spcBef>
                <a:spcPts val="48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Communicate status and actions within and between teams</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a:solidFill>
                  <a:schemeClr val="dk1"/>
                </a:solidFill>
                <a:latin typeface="Calibri"/>
                <a:ea typeface="Calibri"/>
                <a:cs typeface="Calibri"/>
                <a:sym typeface="Calibri"/>
              </a:rPr>
              <a:t>Should be presented in 1-2 minutes</a:t>
            </a:r>
          </a:p>
        </p:txBody>
      </p:sp>
      <p:sp>
        <p:nvSpPr>
          <p:cNvPr id="415" name="Shape 415"/>
          <p:cNvSpPr txBox="1"/>
          <p:nvPr/>
        </p:nvSpPr>
        <p:spPr>
          <a:xfrm>
            <a:off x="457200" y="3151092"/>
            <a:ext cx="8229600" cy="3200399"/>
          </a:xfrm>
          <a:prstGeom prst="rect">
            <a:avLst/>
          </a:prstGeom>
          <a:solidFill>
            <a:srgbClr val="D9D9D9"/>
          </a:solid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800" b="0" i="0" u="none" dirty="0">
                <a:solidFill>
                  <a:schemeClr val="dk1"/>
                </a:solidFill>
                <a:latin typeface="Calibri"/>
                <a:ea typeface="Calibri"/>
                <a:cs typeface="Calibri"/>
                <a:sym typeface="Calibri"/>
              </a:rPr>
              <a:t>Progress this period</a:t>
            </a:r>
          </a:p>
          <a:p>
            <a:pPr marL="742950" marR="0" lvl="1" indent="-285750" algn="l" rtl="0">
              <a:lnSpc>
                <a:spcPct val="100000"/>
              </a:lnSpc>
              <a:spcBef>
                <a:spcPts val="48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How it compares with the plan</a:t>
            </a:r>
          </a:p>
          <a:p>
            <a:pPr marL="742950" marR="0" lvl="1" indent="-285750" algn="l" rtl="0">
              <a:lnSpc>
                <a:spcPct val="100000"/>
              </a:lnSpc>
              <a:spcBef>
                <a:spcPts val="48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If behind plan, how compensate to make plan end date</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dirty="0">
                <a:solidFill>
                  <a:schemeClr val="dk1"/>
                </a:solidFill>
                <a:latin typeface="Calibri"/>
                <a:ea typeface="Calibri"/>
                <a:cs typeface="Calibri"/>
                <a:sym typeface="Calibri"/>
              </a:rPr>
              <a:t>Deliverables for next period</a:t>
            </a:r>
          </a:p>
          <a:p>
            <a:pPr marL="342900" marR="0" lvl="0" indent="-342900" algn="l" rtl="0">
              <a:lnSpc>
                <a:spcPct val="100000"/>
              </a:lnSpc>
              <a:spcBef>
                <a:spcPts val="560"/>
              </a:spcBef>
              <a:spcAft>
                <a:spcPts val="0"/>
              </a:spcAft>
              <a:buClr>
                <a:schemeClr val="dk1"/>
              </a:buClr>
              <a:buSzPct val="100000"/>
              <a:buFont typeface="Arial"/>
              <a:buChar char="•"/>
            </a:pPr>
            <a:r>
              <a:rPr lang="en-US" sz="2800" b="0" i="0" u="none" dirty="0">
                <a:solidFill>
                  <a:schemeClr val="dk1"/>
                </a:solidFill>
                <a:latin typeface="Calibri"/>
                <a:ea typeface="Calibri"/>
                <a:cs typeface="Calibri"/>
                <a:sym typeface="Calibri"/>
              </a:rPr>
              <a:t>Challenges to making next deliverables such as:</a:t>
            </a:r>
          </a:p>
          <a:p>
            <a:pPr marL="742950" marR="0" lvl="1" indent="-285750" algn="l" rtl="0">
              <a:lnSpc>
                <a:spcPct val="100000"/>
              </a:lnSpc>
              <a:spcBef>
                <a:spcPts val="48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Technology uncertainties and blockers</a:t>
            </a:r>
          </a:p>
          <a:p>
            <a:pPr marL="742950" marR="0" lvl="1" indent="-285750" algn="l" rtl="0">
              <a:lnSpc>
                <a:spcPct val="100000"/>
              </a:lnSpc>
              <a:spcBef>
                <a:spcPts val="48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Team issues</a:t>
            </a:r>
          </a:p>
        </p:txBody>
      </p:sp>
    </p:spTree>
    <p:extLst>
      <p:ext uri="{BB962C8B-B14F-4D97-AF65-F5344CB8AC3E}">
        <p14:creationId xmlns:p14="http://schemas.microsoft.com/office/powerpoint/2010/main" val="1762989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Standups begin next week</a:t>
            </a:r>
            <a:endParaRPr lang="en-US" dirty="0"/>
          </a:p>
        </p:txBody>
      </p:sp>
      <p:sp>
        <p:nvSpPr>
          <p:cNvPr id="3" name="Content Placeholder 2"/>
          <p:cNvSpPr>
            <a:spLocks noGrp="1"/>
          </p:cNvSpPr>
          <p:nvPr>
            <p:ph idx="1"/>
          </p:nvPr>
        </p:nvSpPr>
        <p:spPr/>
        <p:txBody>
          <a:bodyPr>
            <a:normAutofit/>
          </a:bodyPr>
          <a:lstStyle/>
          <a:p>
            <a:pPr>
              <a:spcBef>
                <a:spcPts val="800"/>
              </a:spcBef>
              <a:buFont typeface="Arial" charset="0"/>
              <a:buChar char="•"/>
              <a:defRPr/>
            </a:pPr>
            <a:r>
              <a:rPr lang="en-US" dirty="0" smtClean="0">
                <a:latin typeface="Calibri" charset="0"/>
              </a:rPr>
              <a:t>You will follow the normal standup protocol</a:t>
            </a:r>
          </a:p>
          <a:p>
            <a:pPr>
              <a:spcBef>
                <a:spcPts val="800"/>
              </a:spcBef>
              <a:buFont typeface="Arial" charset="0"/>
              <a:buChar char="•"/>
              <a:defRPr/>
            </a:pPr>
            <a:endParaRPr lang="en-US" dirty="0">
              <a:latin typeface="Calibri" charset="0"/>
            </a:endParaRPr>
          </a:p>
          <a:p>
            <a:pPr>
              <a:spcBef>
                <a:spcPts val="800"/>
              </a:spcBef>
              <a:buFont typeface="Arial" charset="0"/>
              <a:buChar char="•"/>
              <a:defRPr/>
            </a:pPr>
            <a:r>
              <a:rPr lang="en-US" dirty="0" smtClean="0">
                <a:latin typeface="Calibri" charset="0"/>
              </a:rPr>
              <a:t>You should have</a:t>
            </a:r>
          </a:p>
          <a:p>
            <a:pPr lvl="1">
              <a:spcBef>
                <a:spcPts val="800"/>
              </a:spcBef>
              <a:buFont typeface="Arial" charset="0"/>
              <a:buChar char="•"/>
              <a:defRPr/>
            </a:pPr>
            <a:r>
              <a:rPr lang="en-US" dirty="0" smtClean="0">
                <a:latin typeface="Calibri" charset="0"/>
              </a:rPr>
              <a:t>Created a GitHub repo*</a:t>
            </a:r>
            <a:endParaRPr lang="en-US" dirty="0" smtClean="0">
              <a:latin typeface="Calibri" charset="0"/>
            </a:endParaRPr>
          </a:p>
          <a:p>
            <a:pPr lvl="1">
              <a:spcBef>
                <a:spcPts val="800"/>
              </a:spcBef>
              <a:buFont typeface="Arial" charset="0"/>
              <a:buChar char="•"/>
              <a:defRPr/>
            </a:pPr>
            <a:r>
              <a:rPr lang="en-US" dirty="0">
                <a:latin typeface="Calibri" charset="0"/>
              </a:rPr>
              <a:t>M</a:t>
            </a:r>
            <a:r>
              <a:rPr lang="en-US" dirty="0" smtClean="0">
                <a:latin typeface="Calibri" charset="0"/>
              </a:rPr>
              <a:t>et/spoken with your sponsor</a:t>
            </a:r>
          </a:p>
          <a:p>
            <a:pPr lvl="1">
              <a:spcBef>
                <a:spcPts val="800"/>
              </a:spcBef>
              <a:buFont typeface="Arial" charset="0"/>
              <a:buChar char="•"/>
              <a:defRPr/>
            </a:pPr>
            <a:r>
              <a:rPr lang="en-US" dirty="0" smtClean="0">
                <a:latin typeface="Calibri" charset="0"/>
              </a:rPr>
              <a:t>Developed use cases (put it in </a:t>
            </a:r>
            <a:r>
              <a:rPr lang="en-US" dirty="0" err="1" smtClean="0">
                <a:latin typeface="Calibri" charset="0"/>
              </a:rPr>
              <a:t>github</a:t>
            </a:r>
            <a:r>
              <a:rPr lang="en-US" dirty="0" smtClean="0">
                <a:latin typeface="Calibri" charset="0"/>
              </a:rPr>
              <a:t>)</a:t>
            </a:r>
          </a:p>
          <a:p>
            <a:pPr lvl="1">
              <a:spcBef>
                <a:spcPts val="800"/>
              </a:spcBef>
              <a:buFont typeface="Arial" charset="0"/>
              <a:buChar char="•"/>
              <a:defRPr/>
            </a:pPr>
            <a:r>
              <a:rPr lang="en-US" dirty="0" smtClean="0">
                <a:latin typeface="Calibri" charset="0"/>
              </a:rPr>
              <a:t>Created a Gantt chart (put it in </a:t>
            </a:r>
            <a:r>
              <a:rPr lang="en-US" dirty="0" err="1" smtClean="0">
                <a:latin typeface="Calibri" charset="0"/>
              </a:rPr>
              <a:t>github</a:t>
            </a:r>
            <a:r>
              <a:rPr lang="en-US" dirty="0" smtClean="0">
                <a:latin typeface="Calibri" charset="0"/>
              </a:rPr>
              <a:t>)</a:t>
            </a:r>
          </a:p>
          <a:p>
            <a:pPr lvl="1">
              <a:spcBef>
                <a:spcPts val="800"/>
              </a:spcBef>
              <a:buFont typeface="Arial" charset="0"/>
              <a:buChar char="•"/>
              <a:defRPr/>
            </a:pPr>
            <a:r>
              <a:rPr lang="en-US" dirty="0" smtClean="0">
                <a:latin typeface="Calibri" charset="0"/>
              </a:rPr>
              <a:t>Have sent the use cases back to the sponsor for review</a:t>
            </a:r>
            <a:endParaRPr lang="en-US" dirty="0" smtClean="0">
              <a:latin typeface="Calibri" charset="0"/>
            </a:endParaRPr>
          </a:p>
        </p:txBody>
      </p:sp>
      <p:sp>
        <p:nvSpPr>
          <p:cNvPr id="4" name="TextBox 3"/>
          <p:cNvSpPr txBox="1"/>
          <p:nvPr/>
        </p:nvSpPr>
        <p:spPr>
          <a:xfrm>
            <a:off x="4752109" y="6497782"/>
            <a:ext cx="3664465" cy="369332"/>
          </a:xfrm>
          <a:prstGeom prst="rect">
            <a:avLst/>
          </a:prstGeom>
          <a:noFill/>
        </p:spPr>
        <p:txBody>
          <a:bodyPr wrap="none" rtlCol="0">
            <a:spAutoFit/>
          </a:bodyPr>
          <a:lstStyle/>
          <a:p>
            <a:r>
              <a:rPr lang="en-US" dirty="0" smtClean="0"/>
              <a:t>* Remind me to explain this footnote</a:t>
            </a:r>
            <a:endParaRPr lang="en-US" dirty="0"/>
          </a:p>
        </p:txBody>
      </p:sp>
    </p:spTree>
    <p:extLst>
      <p:ext uri="{BB962C8B-B14F-4D97-AF65-F5344CB8AC3E}">
        <p14:creationId xmlns:p14="http://schemas.microsoft.com/office/powerpoint/2010/main" val="922061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the near future</a:t>
            </a:r>
            <a:endParaRPr lang="en-US" dirty="0"/>
          </a:p>
        </p:txBody>
      </p:sp>
      <p:sp>
        <p:nvSpPr>
          <p:cNvPr id="3" name="Content Placeholder 2"/>
          <p:cNvSpPr>
            <a:spLocks noGrp="1"/>
          </p:cNvSpPr>
          <p:nvPr>
            <p:ph idx="1"/>
          </p:nvPr>
        </p:nvSpPr>
        <p:spPr/>
        <p:txBody>
          <a:bodyPr>
            <a:normAutofit lnSpcReduction="10000"/>
          </a:bodyPr>
          <a:lstStyle/>
          <a:p>
            <a:pPr>
              <a:spcBef>
                <a:spcPts val="800"/>
              </a:spcBef>
              <a:buFont typeface="Arial" charset="0"/>
              <a:buChar char="•"/>
              <a:defRPr/>
            </a:pPr>
            <a:r>
              <a:rPr lang="en-US" dirty="0" smtClean="0">
                <a:latin typeface="Calibri" charset="0"/>
              </a:rPr>
              <a:t>Get the approved use cases and develop component specifications</a:t>
            </a:r>
          </a:p>
          <a:p>
            <a:pPr>
              <a:spcBef>
                <a:spcPts val="800"/>
              </a:spcBef>
              <a:buFont typeface="Arial" charset="0"/>
              <a:buChar char="•"/>
              <a:defRPr/>
            </a:pPr>
            <a:endParaRPr lang="en-US" dirty="0">
              <a:latin typeface="Calibri" charset="0"/>
            </a:endParaRPr>
          </a:p>
          <a:p>
            <a:pPr>
              <a:spcBef>
                <a:spcPts val="800"/>
              </a:spcBef>
              <a:buFont typeface="Arial" charset="0"/>
              <a:buChar char="•"/>
              <a:defRPr/>
            </a:pPr>
            <a:r>
              <a:rPr lang="en-US" dirty="0" smtClean="0">
                <a:latin typeface="Calibri" charset="0"/>
              </a:rPr>
              <a:t>Start your repo structure right from the beginning</a:t>
            </a:r>
          </a:p>
          <a:p>
            <a:pPr>
              <a:spcBef>
                <a:spcPts val="800"/>
              </a:spcBef>
              <a:buFont typeface="Arial" charset="0"/>
              <a:buChar char="•"/>
              <a:defRPr/>
            </a:pPr>
            <a:endParaRPr lang="en-US" dirty="0">
              <a:latin typeface="Calibri" charset="0"/>
            </a:endParaRPr>
          </a:p>
          <a:p>
            <a:pPr>
              <a:spcBef>
                <a:spcPts val="800"/>
              </a:spcBef>
              <a:buFont typeface="Arial" charset="0"/>
              <a:buChar char="•"/>
              <a:defRPr/>
            </a:pPr>
            <a:r>
              <a:rPr lang="en-US" dirty="0" smtClean="0">
                <a:latin typeface="Calibri" charset="0"/>
              </a:rPr>
              <a:t>Start using PEP8 right from the beginning </a:t>
            </a:r>
          </a:p>
          <a:p>
            <a:pPr>
              <a:spcBef>
                <a:spcPts val="800"/>
              </a:spcBef>
              <a:buFont typeface="Arial" charset="0"/>
              <a:buChar char="•"/>
              <a:defRPr/>
            </a:pPr>
            <a:endParaRPr lang="en-US" dirty="0">
              <a:latin typeface="Calibri" charset="0"/>
            </a:endParaRPr>
          </a:p>
          <a:p>
            <a:pPr>
              <a:spcBef>
                <a:spcPts val="800"/>
              </a:spcBef>
              <a:buFont typeface="Arial" charset="0"/>
              <a:buChar char="•"/>
              <a:defRPr/>
            </a:pPr>
            <a:r>
              <a:rPr lang="en-US" dirty="0" smtClean="0">
                <a:latin typeface="Calibri" charset="0"/>
              </a:rPr>
              <a:t>What else?....</a:t>
            </a:r>
          </a:p>
          <a:p>
            <a:pPr>
              <a:spcBef>
                <a:spcPts val="800"/>
              </a:spcBef>
              <a:buFont typeface="Arial" charset="0"/>
              <a:buChar char="•"/>
              <a:defRPr/>
            </a:pPr>
            <a:endParaRPr lang="en-US" dirty="0">
              <a:latin typeface="Calibri" charset="0"/>
            </a:endParaRPr>
          </a:p>
          <a:p>
            <a:pPr>
              <a:spcBef>
                <a:spcPts val="800"/>
              </a:spcBef>
              <a:buFont typeface="Arial" charset="0"/>
              <a:buChar char="•"/>
              <a:defRPr/>
            </a:pPr>
            <a:endParaRPr lang="en-US" dirty="0" smtClean="0">
              <a:latin typeface="Calibri" charset="0"/>
            </a:endParaRPr>
          </a:p>
        </p:txBody>
      </p:sp>
    </p:spTree>
    <p:extLst>
      <p:ext uri="{BB962C8B-B14F-4D97-AF65-F5344CB8AC3E}">
        <p14:creationId xmlns:p14="http://schemas.microsoft.com/office/powerpoint/2010/main" val="31892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14575</TotalTime>
  <Words>613</Words>
  <Application>Microsoft Macintosh PowerPoint</Application>
  <PresentationFormat>On-screen Show (4:3)</PresentationFormat>
  <Paragraphs>92</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Times New Roman</vt:lpstr>
      <vt:lpstr>宋体</vt:lpstr>
      <vt:lpstr>Arial</vt:lpstr>
      <vt:lpstr>Office Theme</vt:lpstr>
      <vt:lpstr>DIRECT Capstone (ChemE/MSE 547)</vt:lpstr>
      <vt:lpstr>Welcome, get started</vt:lpstr>
      <vt:lpstr>Capstone evaluation rubric</vt:lpstr>
      <vt:lpstr>Getting starting</vt:lpstr>
      <vt:lpstr>Contacting the sponsor</vt:lpstr>
      <vt:lpstr>Standups begin next week</vt:lpstr>
      <vt:lpstr>Standup Template</vt:lpstr>
      <vt:lpstr>Standups begin next week</vt:lpstr>
      <vt:lpstr>For the near future</vt:lpstr>
      <vt:lpstr>For the future</vt:lpstr>
      <vt:lpstr>For the future</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Beck</dc:creator>
  <cp:lastModifiedBy>David A. C. Beck</cp:lastModifiedBy>
  <cp:revision>525</cp:revision>
  <dcterms:created xsi:type="dcterms:W3CDTF">2015-01-21T04:58:27Z</dcterms:created>
  <dcterms:modified xsi:type="dcterms:W3CDTF">2019-04-03T21:23:36Z</dcterms:modified>
</cp:coreProperties>
</file>