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7" r:id="rId3"/>
    <p:sldId id="374" r:id="rId4"/>
    <p:sldId id="373" r:id="rId5"/>
    <p:sldId id="375" r:id="rId6"/>
    <p:sldId id="328" r:id="rId7"/>
    <p:sldId id="265" r:id="rId8"/>
    <p:sldId id="266" r:id="rId9"/>
    <p:sldId id="267" r:id="rId10"/>
    <p:sldId id="329" r:id="rId11"/>
    <p:sldId id="3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8"/>
    <p:restoredTop sz="84326"/>
  </p:normalViewPr>
  <p:slideViewPr>
    <p:cSldViewPr snapToGrid="0" snapToObjects="1">
      <p:cViewPr varScale="1">
        <p:scale>
          <a:sx n="84" d="100"/>
          <a:sy n="84" d="100"/>
        </p:scale>
        <p:origin x="79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fld id="{43088788-0B89-40A5-B077-A38D802A76A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39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DDBE-F6EB-45EF-ADF2-6F7FF882C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49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4068"/>
            <a:ext cx="9144000" cy="6895794"/>
          </a:xfrm>
          <a:prstGeom prst="rect">
            <a:avLst/>
          </a:prstGeom>
          <a:solidFill>
            <a:srgbClr val="FFF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3787-EC79-4D30-B6EE-FA0C687920C8}" type="datetime1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AE41-5067-4C98-A274-BDC95F5C7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88521" y="4902729"/>
            <a:ext cx="744459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888521" y="3459092"/>
            <a:ext cx="7444595" cy="1328987"/>
          </a:xfrm>
        </p:spPr>
        <p:txBody>
          <a:bodyPr>
            <a:noAutofit/>
          </a:bodyPr>
          <a:lstStyle>
            <a:lvl1pPr algn="ctr">
              <a:defRPr sz="3600" baseline="0"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10136" y="903253"/>
            <a:ext cx="4607357" cy="2289924"/>
            <a:chOff x="3500160" y="529982"/>
            <a:chExt cx="6143142" cy="3097036"/>
          </a:xfrm>
        </p:grpSpPr>
        <p:sp>
          <p:nvSpPr>
            <p:cNvPr id="12" name="椭圆 11"/>
            <p:cNvSpPr/>
            <p:nvPr userDrawn="1"/>
          </p:nvSpPr>
          <p:spPr>
            <a:xfrm>
              <a:off x="3500160" y="570242"/>
              <a:ext cx="2938109" cy="2910620"/>
            </a:xfrm>
            <a:prstGeom prst="ellipse">
              <a:avLst/>
            </a:prstGeom>
            <a:noFill/>
            <a:ln w="190500">
              <a:solidFill>
                <a:srgbClr val="8984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3842760" y="906890"/>
              <a:ext cx="2256423" cy="22373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4468255" y="1528832"/>
              <a:ext cx="1001914" cy="1003615"/>
            </a:xfrm>
            <a:prstGeom prst="ellipse">
              <a:avLst/>
            </a:prstGeom>
            <a:solidFill>
              <a:srgbClr val="825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699415" y="1735126"/>
              <a:ext cx="539593" cy="5770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515783" y="529982"/>
              <a:ext cx="3127519" cy="3097036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-493" y="1837076"/>
            <a:ext cx="2268322" cy="4828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89" y="1837076"/>
            <a:ext cx="2267909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23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372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49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Science Methods for Cutting-edge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3734F4-E62E-4436-B6E1-625DF0E5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772" y="5234424"/>
            <a:ext cx="7047914" cy="1258691"/>
          </a:xfrm>
        </p:spPr>
        <p:txBody>
          <a:bodyPr>
            <a:normAutofit/>
          </a:bodyPr>
          <a:lstStyle/>
          <a:p>
            <a:r>
              <a:rPr lang="en-US" sz="3600" dirty="0"/>
              <a:t>Ting Cao</a:t>
            </a:r>
          </a:p>
          <a:p>
            <a:r>
              <a:rPr lang="en-US" dirty="0"/>
              <a:t>Materials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 vs. SEM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When represented as error bars: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error bars tell us about the spread of the sample/population, i.e. variation in data, </a:t>
            </a:r>
            <a:r>
              <a:rPr lang="en-US" i="1" dirty="0">
                <a:latin typeface="Calibri" charset="0"/>
              </a:rPr>
              <a:t>not error in measurement (rigorously speaking). 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s.e.m</a:t>
            </a:r>
            <a:r>
              <a:rPr lang="en-US" dirty="0">
                <a:latin typeface="Calibri" charset="0"/>
              </a:rPr>
              <a:t>. error bars tell us about the amount of uncertainty (i.e., potential error) in the estimated mean</a:t>
            </a:r>
            <a:r>
              <a:rPr lang="en-US" i="1" dirty="0">
                <a:latin typeface="Calibri" charset="0"/>
              </a:rPr>
              <a:t>. </a:t>
            </a: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199" y="6257262"/>
            <a:ext cx="6082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5211-2834-4324-AE2A-3B2E274E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0C4C-D563-496A-A482-3D704BBA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 is another way of conveying the amount of uncertainty in our estimate. </a:t>
            </a:r>
          </a:p>
          <a:p>
            <a:pPr lvl="1"/>
            <a:r>
              <a:rPr lang="en-US" dirty="0"/>
              <a:t>i.e., how confident we are about the estimate.</a:t>
            </a:r>
          </a:p>
          <a:p>
            <a:pPr lvl="1"/>
            <a:endParaRPr lang="en-US" dirty="0"/>
          </a:p>
          <a:p>
            <a:r>
              <a:rPr lang="en-US" dirty="0"/>
              <a:t>To understand confidence interval, we firstly need to talk about hypothesis testing and </a:t>
            </a:r>
            <a:r>
              <a:rPr lang="en-US" i="1" dirty="0"/>
              <a:t>p</a:t>
            </a:r>
            <a:r>
              <a:rPr lang="en-US" dirty="0"/>
              <a:t>-value.  </a:t>
            </a:r>
          </a:p>
        </p:txBody>
      </p:sp>
    </p:spTree>
    <p:extLst>
      <p:ext uri="{BB962C8B-B14F-4D97-AF65-F5344CB8AC3E}">
        <p14:creationId xmlns:p14="http://schemas.microsoft.com/office/powerpoint/2010/main" val="82216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Error bars</a:t>
            </a:r>
          </a:p>
          <a:p>
            <a:pPr marL="0" indent="0">
              <a:spcBef>
                <a:spcPts val="800"/>
              </a:spcBef>
              <a:buNone/>
              <a:defRPr/>
            </a:pPr>
            <a:endParaRPr lang="en-US" i="1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Hypothesis 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i="1" dirty="0">
                <a:latin typeface="Calibri" charset="0"/>
              </a:rPr>
              <a:t>Z</a:t>
            </a:r>
            <a:r>
              <a:rPr lang="en-US" dirty="0">
                <a:latin typeface="Calibri" charset="0"/>
              </a:rPr>
              <a:t>-test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i="1" dirty="0">
                <a:latin typeface="Calibri" charset="0"/>
              </a:rPr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206784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F06A-ED97-48E0-9661-B2BBC065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Nature paper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35391C79-167F-440C-A770-A54327A3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21" y="1652389"/>
            <a:ext cx="6549957" cy="48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D71AA6-4F47-4FCB-9EAC-3762051DA7A2}"/>
              </a:ext>
            </a:extLst>
          </p:cNvPr>
          <p:cNvSpPr/>
          <p:nvPr/>
        </p:nvSpPr>
        <p:spPr>
          <a:xfrm>
            <a:off x="6374763" y="6488668"/>
            <a:ext cx="2827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Nature 546, 265–269 (2017)</a:t>
            </a:r>
          </a:p>
        </p:txBody>
      </p:sp>
    </p:spTree>
    <p:extLst>
      <p:ext uri="{BB962C8B-B14F-4D97-AF65-F5344CB8AC3E}">
        <p14:creationId xmlns:p14="http://schemas.microsoft.com/office/powerpoint/2010/main" val="8931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F06A-ED97-48E0-9661-B2BBC065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BARS?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35391C79-167F-440C-A770-A54327A3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21" y="1652389"/>
            <a:ext cx="6549957" cy="48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D71AA6-4F47-4FCB-9EAC-3762051DA7A2}"/>
              </a:ext>
            </a:extLst>
          </p:cNvPr>
          <p:cNvSpPr/>
          <p:nvPr/>
        </p:nvSpPr>
        <p:spPr>
          <a:xfrm>
            <a:off x="6374763" y="6488668"/>
            <a:ext cx="2827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Nature 546, 265–269 (2017)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BDBEAB-8906-49B7-89C6-E9B70D3D6F51}"/>
              </a:ext>
            </a:extLst>
          </p:cNvPr>
          <p:cNvCxnSpPr/>
          <p:nvPr/>
        </p:nvCxnSpPr>
        <p:spPr>
          <a:xfrm flipH="1">
            <a:off x="2081719" y="1167319"/>
            <a:ext cx="3813243" cy="3690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BCA6F2-65D1-4996-9020-9B98ADF15E06}"/>
              </a:ext>
            </a:extLst>
          </p:cNvPr>
          <p:cNvCxnSpPr>
            <a:cxnSpLocks/>
          </p:cNvCxnSpPr>
          <p:nvPr/>
        </p:nvCxnSpPr>
        <p:spPr>
          <a:xfrm flipH="1">
            <a:off x="3171217" y="1167319"/>
            <a:ext cx="2966938" cy="3787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066A3-DAB3-495F-AA1B-F572937EFC9D}"/>
              </a:ext>
            </a:extLst>
          </p:cNvPr>
          <p:cNvCxnSpPr>
            <a:cxnSpLocks/>
          </p:cNvCxnSpPr>
          <p:nvPr/>
        </p:nvCxnSpPr>
        <p:spPr>
          <a:xfrm flipH="1">
            <a:off x="4533087" y="1198123"/>
            <a:ext cx="1757465" cy="3725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B04F0-9C31-4116-B24A-C0935CF8EC3E}"/>
              </a:ext>
            </a:extLst>
          </p:cNvPr>
          <p:cNvCxnSpPr>
            <a:cxnSpLocks/>
          </p:cNvCxnSpPr>
          <p:nvPr/>
        </p:nvCxnSpPr>
        <p:spPr>
          <a:xfrm flipH="1">
            <a:off x="5976837" y="1228927"/>
            <a:ext cx="490435" cy="3756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F06A-ED97-48E0-9661-B2BBC065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bars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35391C79-167F-440C-A770-A54327A34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8" r="40297"/>
          <a:stretch/>
        </p:blipFill>
        <p:spPr bwMode="auto">
          <a:xfrm>
            <a:off x="398834" y="1608308"/>
            <a:ext cx="5312731" cy="288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D71AA6-4F47-4FCB-9EAC-3762051DA7A2}"/>
              </a:ext>
            </a:extLst>
          </p:cNvPr>
          <p:cNvSpPr/>
          <p:nvPr/>
        </p:nvSpPr>
        <p:spPr>
          <a:xfrm>
            <a:off x="6374763" y="6488668"/>
            <a:ext cx="2827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Nature 546, 265–269 (2017)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598727-BE7D-40DA-93DE-47F95BC3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4399816"/>
            <a:ext cx="9062936" cy="2539329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In this paper, error bars represent SD of samples.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Does Four layer (3</a:t>
            </a:r>
            <a:r>
              <a:rPr lang="en-US" baseline="30000" dirty="0">
                <a:latin typeface="Calibri" charset="0"/>
              </a:rPr>
              <a:t>rd</a:t>
            </a:r>
            <a:r>
              <a:rPr lang="en-US" dirty="0">
                <a:latin typeface="Calibri" charset="0"/>
              </a:rPr>
              <a:t> panel) has less error than Bilayer (1</a:t>
            </a:r>
            <a:r>
              <a:rPr lang="en-US" baseline="30000" dirty="0">
                <a:latin typeface="Calibri" charset="0"/>
              </a:rPr>
              <a:t>st</a:t>
            </a:r>
            <a:r>
              <a:rPr lang="en-US" dirty="0">
                <a:latin typeface="Calibri" charset="0"/>
              </a:rPr>
              <a:t> panel)?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6" name="Picture 2" descr="Figure 2">
            <a:extLst>
              <a:ext uri="{FF2B5EF4-FFF2-40B4-BE49-F238E27FC236}">
                <a16:creationId xmlns:a16="http://schemas.microsoft.com/office/drawing/2014/main" id="{7C9ADF5F-4FC5-44FE-9556-31C37EBC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514" r="86139" b="46932"/>
          <a:stretch/>
        </p:blipFill>
        <p:spPr bwMode="auto">
          <a:xfrm>
            <a:off x="6543471" y="1788585"/>
            <a:ext cx="901431" cy="23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gure 2">
            <a:extLst>
              <a:ext uri="{FF2B5EF4-FFF2-40B4-BE49-F238E27FC236}">
                <a16:creationId xmlns:a16="http://schemas.microsoft.com/office/drawing/2014/main" id="{0FCC255B-B55D-4D69-93C8-AD57F0B31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1" t="2777" r="35669" b="50693"/>
          <a:stretch/>
        </p:blipFill>
        <p:spPr bwMode="auto">
          <a:xfrm>
            <a:off x="7645940" y="1783561"/>
            <a:ext cx="1180290" cy="2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44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an error bar?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Some sub-domains of science and engineering have community standards about which type of error bar to use.</a:t>
            </a:r>
          </a:p>
          <a:p>
            <a:pPr lvl="2"/>
            <a:r>
              <a:rPr lang="en-US" i="1" dirty="0"/>
              <a:t>Nature Methods </a:t>
            </a:r>
            <a:r>
              <a:rPr lang="en-US" dirty="0"/>
              <a:t>papers in 2012: “The type of error bars was nearly evenly split between </a:t>
            </a:r>
            <a:r>
              <a:rPr lang="en-US" dirty="0" err="1"/>
              <a:t>s.d.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s.e.m.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bars (45% versus 49%, respectively). In 5% of cases the error bar type was not specified in the legend.  In only 1 case was </a:t>
            </a:r>
            <a:r>
              <a:rPr lang="en-US" b="1" dirty="0">
                <a:solidFill>
                  <a:srgbClr val="FF0000"/>
                </a:solidFill>
              </a:rPr>
              <a:t>95% CI</a:t>
            </a:r>
            <a:r>
              <a:rPr lang="en-US" dirty="0"/>
              <a:t> used.”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S.E.M? 95% CI%? What are these? 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34261"/>
            <a:ext cx="5929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Error bars. Points of significance.  Nature, 2013.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199" y="6257262"/>
            <a:ext cx="6082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Standard Error of Mean (S.E.M.)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BC1C54-2102-4A91-8086-C05F1DE81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3800"/>
                  </a:lnSpc>
                  <a:defRPr/>
                </a:pPr>
                <a:r>
                  <a:rPr lang="en-US" altLang="en-US" sz="2800" dirty="0"/>
                  <a:t>Let’s use this example to illustrate. </a:t>
                </a:r>
              </a:p>
              <a:p>
                <a:pPr>
                  <a:lnSpc>
                    <a:spcPts val="3800"/>
                  </a:lnSpc>
                  <a:defRPr/>
                </a:pPr>
                <a:r>
                  <a:rPr lang="en-US" altLang="en-US" sz="2800" dirty="0"/>
                  <a:t>The mean height of women age 20 to 30 is normally distributed (bell-shaped) with a mean of 65 inches and a standard deviation of 3 inches.  </a:t>
                </a:r>
              </a:p>
              <a:p>
                <a:pPr lvl="1">
                  <a:lnSpc>
                    <a:spcPts val="3800"/>
                  </a:lnSpc>
                  <a:defRPr/>
                </a:pPr>
                <a:r>
                  <a:rPr lang="en-US" altLang="en-US" sz="2400" dirty="0">
                    <a:solidFill>
                      <a:schemeClr val="hlink"/>
                    </a:solidFill>
                  </a:rPr>
                  <a:t>Now IMAGINE that we take MANY samples of size 200 from the population of women.</a:t>
                </a:r>
                <a:r>
                  <a:rPr lang="en-US" altLang="en-US" sz="2400" dirty="0"/>
                  <a:t>  For each sample we record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400" dirty="0"/>
                  <a:t>.  </a:t>
                </a:r>
              </a:p>
              <a:p>
                <a:pPr lvl="1">
                  <a:lnSpc>
                    <a:spcPts val="3800"/>
                  </a:lnSpc>
                  <a:defRPr/>
                </a:pPr>
                <a:r>
                  <a:rPr lang="en-US" altLang="en-US" sz="2400" dirty="0"/>
                  <a:t>What is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400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BC1C54-2102-4A91-8086-C05F1DE81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Rectangle 7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en-US" dirty="0"/>
                  <a:t>Distributions of X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511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3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2819400"/>
          <a:ext cx="37719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Graph Sheet" r:id="rId4" imgW="3352800" imgH="2590465" progId="SPLUSGraphSheetFileType">
                  <p:embed/>
                </p:oleObj>
              </mc:Choice>
              <mc:Fallback>
                <p:oleObj name="Graph Sheet" r:id="rId4" imgW="3352800" imgH="2590465" progId="SPLUSGraphSheetFileType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3771900" cy="3833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819400"/>
          <a:ext cx="38481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Graph Sheet" r:id="rId6" imgW="3352800" imgH="2590465" progId="SPLUSGraphSheetFileType">
                  <p:embed/>
                </p:oleObj>
              </mc:Choice>
              <mc:Fallback>
                <p:oleObj name="Graph Sheet" r:id="rId6" imgW="3352800" imgH="2590465" progId="SPLUSGraphSheetFileType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19400"/>
                        <a:ext cx="3848100" cy="3833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1066800" y="190500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Original Population of Women: </a:t>
            </a:r>
            <a:r>
              <a:rPr lang="en-US" altLang="en-US" b="1">
                <a:solidFill>
                  <a:schemeClr val="folHlink"/>
                </a:solidFill>
              </a:rPr>
              <a:t>X= height of random woman</a:t>
            </a:r>
          </a:p>
        </p:txBody>
      </p:sp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4953000" y="1905000"/>
            <a:ext cx="4191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Distribution of Sample Means:      </a:t>
            </a:r>
            <a:r>
              <a:rPr lang="en-US" altLang="en-US" b="1" dirty="0">
                <a:solidFill>
                  <a:schemeClr val="folHlink"/>
                </a:solidFill>
              </a:rPr>
              <a:t>X-bar = mean of random sample of size 200.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15C0B-1660-4711-80F7-FF668E4B1A5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Standard Error of Means (S.E.M.)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altLang="en-US" sz="2800" dirty="0"/>
                  <a:t>Based on the Central Limit Theorem, the means for each of the multiple samples are normally distributed. 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en-US" sz="2400" dirty="0"/>
              </a:p>
              <a:p>
                <a:pPr lvl="1" eaLnBrk="1" hangingPunct="1"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  <a:defRPr/>
                </a:pPr>
                <a:endParaRPr lang="en-US" altLang="en-US" sz="2800" dirty="0">
                  <a:solidFill>
                    <a:schemeClr val="folHlink"/>
                  </a:solidFill>
                  <a:cs typeface="Arial" panose="020B0604020202020204" pitchFamily="34" charset="0"/>
                </a:endParaRPr>
              </a:p>
              <a:p>
                <a:pPr eaLnBrk="1" hangingPunct="1">
                  <a:buSzPct val="120000"/>
                  <a:buFont typeface="Wingdings" panose="05000000000000000000" pitchFamily="2" charset="2"/>
                  <a:buChar char="§"/>
                  <a:defRPr/>
                </a:pPr>
                <a:r>
                  <a:rPr lang="en-US" altLang="en-US" sz="2800" b="1" u="sng" dirty="0">
                    <a:cs typeface="Arial" panose="020B0604020202020204" pitchFamily="34" charset="0"/>
                  </a:rPr>
                  <a:t>Conditions!</a:t>
                </a:r>
              </a:p>
              <a:p>
                <a:pPr lvl="1" eaLnBrk="1" hangingPunct="1">
                  <a:defRPr/>
                </a:pPr>
                <a:r>
                  <a:rPr lang="en-US" altLang="en-US" sz="2400" dirty="0">
                    <a:cs typeface="Arial" panose="020B0604020202020204" pitchFamily="34" charset="0"/>
                  </a:rPr>
                  <a:t>The above is true if the sample size is large enough.</a:t>
                </a:r>
              </a:p>
              <a:p>
                <a:pPr lvl="1">
                  <a:defRPr/>
                </a:pPr>
                <a:r>
                  <a:rPr lang="en-US" altLang="en-US" sz="2400" dirty="0">
                    <a:cs typeface="Arial" panose="020B0604020202020204" pitchFamily="34" charset="0"/>
                  </a:rPr>
                  <a:t>usually </a:t>
                </a:r>
                <a:r>
                  <a:rPr lang="en-US" altLang="en-US" sz="2400" i="1" dirty="0">
                    <a:cs typeface="Arial" panose="020B0604020202020204" pitchFamily="34" charset="0"/>
                  </a:rPr>
                  <a:t>n</a:t>
                </a:r>
                <a:r>
                  <a:rPr lang="en-US" altLang="en-US" sz="2400" dirty="0">
                    <a:cs typeface="Arial" panose="020B0604020202020204" pitchFamily="34" charset="0"/>
                  </a:rPr>
                  <a:t> &gt; 30 is sufficient.  </a:t>
                </a:r>
                <a:endParaRPr lang="el-GR" altLang="en-US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88788-0B89-40A5-B077-A38D802A76A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18528</TotalTime>
  <Words>511</Words>
  <Application>Microsoft Office PowerPoint</Application>
  <PresentationFormat>On-screen Show (4:3)</PresentationFormat>
  <Paragraphs>62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Tahoma</vt:lpstr>
      <vt:lpstr>Wingdings</vt:lpstr>
      <vt:lpstr>Office Theme</vt:lpstr>
      <vt:lpstr>Graph Sheet</vt:lpstr>
      <vt:lpstr>Data Science Methods for Cutting-edge Tech</vt:lpstr>
      <vt:lpstr>Next…</vt:lpstr>
      <vt:lpstr>A typical Nature paper</vt:lpstr>
      <vt:lpstr>What are these BARS?</vt:lpstr>
      <vt:lpstr>Error bars</vt:lpstr>
      <vt:lpstr>Error bars</vt:lpstr>
      <vt:lpstr>Standard Error of Mean (S.E.M.)</vt:lpstr>
      <vt:lpstr>Distributions of X and X ̅</vt:lpstr>
      <vt:lpstr>Standard Error of Means (S.E.M.)</vt:lpstr>
      <vt:lpstr>SD vs. SEM</vt:lpstr>
      <vt:lpstr>Confidence Interval (CI)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Ting Cao</cp:lastModifiedBy>
  <cp:revision>700</cp:revision>
  <dcterms:created xsi:type="dcterms:W3CDTF">2015-01-21T04:58:27Z</dcterms:created>
  <dcterms:modified xsi:type="dcterms:W3CDTF">2020-01-30T22:02:40Z</dcterms:modified>
</cp:coreProperties>
</file>