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61" r:id="rId3"/>
    <p:sldId id="262" r:id="rId4"/>
    <p:sldId id="263" r:id="rId5"/>
    <p:sldId id="264"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A. Beck" initials="DAB" lastIdx="1" clrIdx="0">
    <p:extLst/>
  </p:cmAuthor>
  <p:cmAuthor id="2" name="David A. Beck" initials="DAB [2]" lastIdx="1" clrIdx="1">
    <p:extLst/>
  </p:cmAuthor>
  <p:cmAuthor id="3" name="David A. Beck" initials="DAB [2] [2]" lastIdx="1" clrIdx="2">
    <p:extLst/>
  </p:cmAuthor>
  <p:cmAuthor id="4" name="David A. Beck" initials="DAB [3]"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77"/>
    <p:restoredTop sz="84288"/>
  </p:normalViewPr>
  <p:slideViewPr>
    <p:cSldViewPr snapToGrid="0" snapToObjects="1">
      <p:cViewPr varScale="1">
        <p:scale>
          <a:sx n="109" d="100"/>
          <a:sy n="109" d="100"/>
        </p:scale>
        <p:origin x="207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62E20-B1AA-3442-B8F1-F4A56998389D}" type="datetimeFigureOut">
              <a:rPr lang="en-US" smtClean="0"/>
              <a:t>2/4/20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4E4C1-AC8F-D74E-8D15-CAC414F5A92D}" type="slidenum">
              <a:rPr lang="en-US" smtClean="0"/>
              <a:t>‹#›</a:t>
            </a:fld>
            <a:endParaRPr lang="en-US"/>
          </a:p>
        </p:txBody>
      </p:sp>
    </p:spTree>
    <p:extLst>
      <p:ext uri="{BB962C8B-B14F-4D97-AF65-F5344CB8AC3E}">
        <p14:creationId xmlns:p14="http://schemas.microsoft.com/office/powerpoint/2010/main" val="7170424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1</a:t>
            </a:fld>
            <a:endParaRPr lang="en-US"/>
          </a:p>
        </p:txBody>
      </p:sp>
    </p:spTree>
    <p:extLst>
      <p:ext uri="{BB962C8B-B14F-4D97-AF65-F5344CB8AC3E}">
        <p14:creationId xmlns:p14="http://schemas.microsoft.com/office/powerpoint/2010/main" val="207287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95937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260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5991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07537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985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8150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730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826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02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89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142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69461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966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505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4"/>
          <a:stretch>
            <a:fillRect/>
          </a:stretch>
        </p:blipFill>
        <p:spPr>
          <a:xfrm>
            <a:off x="0" y="274638"/>
            <a:ext cx="965200" cy="952500"/>
          </a:xfrm>
          <a:prstGeom prst="rect">
            <a:avLst/>
          </a:prstGeom>
        </p:spPr>
      </p:pic>
      <p:pic>
        <p:nvPicPr>
          <p:cNvPr id="8" name="Picture 7"/>
          <p:cNvPicPr>
            <a:picLocks noChangeAspect="1"/>
          </p:cNvPicPr>
          <p:nvPr userDrawn="1"/>
        </p:nvPicPr>
        <p:blipFill>
          <a:blip r:embed="rId15"/>
          <a:stretch>
            <a:fillRect/>
          </a:stretch>
        </p:blipFill>
        <p:spPr>
          <a:xfrm>
            <a:off x="8248650" y="274638"/>
            <a:ext cx="876300" cy="967282"/>
          </a:xfrm>
          <a:prstGeom prst="rect">
            <a:avLst/>
          </a:prstGeom>
        </p:spPr>
      </p:pic>
      <p:sp>
        <p:nvSpPr>
          <p:cNvPr id="11" name="Rectangle 10"/>
          <p:cNvSpPr/>
          <p:nvPr userDrawn="1"/>
        </p:nvSpPr>
        <p:spPr>
          <a:xfrm>
            <a:off x="228600" y="1300554"/>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406286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uwdirect.github.io/" TargetMode="External"/><Relationship Id="rId5"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360" y="2082217"/>
            <a:ext cx="7772400" cy="757495"/>
          </a:xfrm>
        </p:spPr>
        <p:txBody>
          <a:bodyPr>
            <a:normAutofit/>
          </a:bodyPr>
          <a:lstStyle/>
          <a:p>
            <a:r>
              <a:rPr lang="en-US" sz="3600" dirty="0"/>
              <a:t>SEDS / DSMCER</a:t>
            </a:r>
          </a:p>
        </p:txBody>
      </p:sp>
      <p:sp>
        <p:nvSpPr>
          <p:cNvPr id="3" name="Subtitle 2"/>
          <p:cNvSpPr>
            <a:spLocks noGrp="1"/>
          </p:cNvSpPr>
          <p:nvPr>
            <p:ph type="subTitle" idx="1"/>
          </p:nvPr>
        </p:nvSpPr>
        <p:spPr>
          <a:xfrm>
            <a:off x="228600" y="5259946"/>
            <a:ext cx="8705850" cy="1150453"/>
          </a:xfrm>
        </p:spPr>
        <p:txBody>
          <a:bodyPr>
            <a:normAutofit lnSpcReduction="10000"/>
          </a:bodyPr>
          <a:lstStyle/>
          <a:p>
            <a:r>
              <a:rPr lang="en-US" dirty="0"/>
              <a:t>David A. C. Beck (dacb) &amp; Ting Cao</a:t>
            </a:r>
          </a:p>
          <a:p>
            <a:r>
              <a:rPr lang="en-US" dirty="0"/>
              <a:t>Chemical Engineering &amp; eScience Institute</a:t>
            </a:r>
          </a:p>
        </p:txBody>
      </p:sp>
      <p:sp>
        <p:nvSpPr>
          <p:cNvPr id="6" name="Rectangle 5"/>
          <p:cNvSpPr/>
          <p:nvPr/>
        </p:nvSpPr>
        <p:spPr>
          <a:xfrm>
            <a:off x="0" y="192900"/>
            <a:ext cx="9144000" cy="143067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5759670" y="1261298"/>
            <a:ext cx="2837792" cy="646331"/>
          </a:xfrm>
          <a:prstGeom prst="rect">
            <a:avLst/>
          </a:prstGeom>
          <a:noFill/>
        </p:spPr>
        <p:txBody>
          <a:bodyPr wrap="square" rtlCol="0">
            <a:spAutoFit/>
          </a:bodyPr>
          <a:lstStyle/>
          <a:p>
            <a:pPr algn="ctr"/>
            <a:r>
              <a:rPr lang="en-US"/>
              <a:t>Advancing data-intensive </a:t>
            </a:r>
            <a:r>
              <a:rPr lang="en-US" dirty="0"/>
              <a:t>discovery in all fields</a:t>
            </a:r>
          </a:p>
        </p:txBody>
      </p:sp>
      <p:sp>
        <p:nvSpPr>
          <p:cNvPr id="8" name="TextBox 7"/>
          <p:cNvSpPr txBox="1"/>
          <p:nvPr/>
        </p:nvSpPr>
        <p:spPr>
          <a:xfrm>
            <a:off x="594360" y="1271446"/>
            <a:ext cx="2636688" cy="646331"/>
          </a:xfrm>
          <a:prstGeom prst="rect">
            <a:avLst/>
          </a:prstGeom>
          <a:noFill/>
        </p:spPr>
        <p:txBody>
          <a:bodyPr wrap="square" rtlCol="0">
            <a:spAutoFit/>
          </a:bodyPr>
          <a:lstStyle/>
          <a:p>
            <a:pPr algn="ctr"/>
            <a:r>
              <a:rPr lang="en-US" dirty="0"/>
              <a:t>Knowledge and solutions for a changing world</a:t>
            </a:r>
          </a:p>
        </p:txBody>
      </p:sp>
      <p:pic>
        <p:nvPicPr>
          <p:cNvPr id="4" name="Picture 3"/>
          <p:cNvPicPr>
            <a:picLocks noChangeAspect="1"/>
          </p:cNvPicPr>
          <p:nvPr/>
        </p:nvPicPr>
        <p:blipFill>
          <a:blip r:embed="rId3"/>
          <a:stretch>
            <a:fillRect/>
          </a:stretch>
        </p:blipFill>
        <p:spPr>
          <a:xfrm>
            <a:off x="1387178" y="339363"/>
            <a:ext cx="965200" cy="952500"/>
          </a:xfrm>
          <a:prstGeom prst="rect">
            <a:avLst/>
          </a:prstGeom>
        </p:spPr>
      </p:pic>
      <p:pic>
        <p:nvPicPr>
          <p:cNvPr id="5" name="Picture 4"/>
          <p:cNvPicPr>
            <a:picLocks noChangeAspect="1"/>
          </p:cNvPicPr>
          <p:nvPr/>
        </p:nvPicPr>
        <p:blipFill>
          <a:blip r:embed="rId4"/>
          <a:stretch>
            <a:fillRect/>
          </a:stretch>
        </p:blipFill>
        <p:spPr>
          <a:xfrm>
            <a:off x="6679139" y="355598"/>
            <a:ext cx="876300" cy="967282"/>
          </a:xfrm>
          <a:prstGeom prst="rect">
            <a:avLst/>
          </a:prstGeom>
        </p:spPr>
      </p:pic>
      <p:pic>
        <p:nvPicPr>
          <p:cNvPr id="9" name="Picture 8"/>
          <p:cNvPicPr>
            <a:picLocks noChangeAspect="1"/>
          </p:cNvPicPr>
          <p:nvPr/>
        </p:nvPicPr>
        <p:blipFill>
          <a:blip r:embed="rId5"/>
          <a:stretch>
            <a:fillRect/>
          </a:stretch>
        </p:blipFill>
        <p:spPr>
          <a:xfrm>
            <a:off x="3822232" y="204582"/>
            <a:ext cx="1418994" cy="1418994"/>
          </a:xfrm>
          <a:prstGeom prst="rect">
            <a:avLst/>
          </a:prstGeom>
        </p:spPr>
      </p:pic>
      <p:sp>
        <p:nvSpPr>
          <p:cNvPr id="10" name="TextBox 9"/>
          <p:cNvSpPr txBox="1"/>
          <p:nvPr/>
        </p:nvSpPr>
        <p:spPr>
          <a:xfrm>
            <a:off x="3390984" y="1623576"/>
            <a:ext cx="2218676" cy="369332"/>
          </a:xfrm>
          <a:prstGeom prst="rect">
            <a:avLst/>
          </a:prstGeom>
          <a:noFill/>
        </p:spPr>
        <p:txBody>
          <a:bodyPr wrap="square" rtlCol="0">
            <a:spAutoFit/>
          </a:bodyPr>
          <a:lstStyle/>
          <a:p>
            <a:pPr algn="ctr"/>
            <a:r>
              <a:rPr lang="en-US" dirty="0"/>
              <a:t>Be boundless</a:t>
            </a:r>
          </a:p>
        </p:txBody>
      </p:sp>
      <p:sp>
        <p:nvSpPr>
          <p:cNvPr id="11" name="Rectangle 10"/>
          <p:cNvSpPr/>
          <p:nvPr/>
        </p:nvSpPr>
        <p:spPr>
          <a:xfrm>
            <a:off x="228600" y="4862644"/>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13" name="Rectangle 12"/>
          <p:cNvSpPr/>
          <p:nvPr/>
        </p:nvSpPr>
        <p:spPr>
          <a:xfrm>
            <a:off x="228600" y="2976193"/>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14" name="Title 1"/>
          <p:cNvSpPr txBox="1">
            <a:spLocks/>
          </p:cNvSpPr>
          <p:nvPr/>
        </p:nvSpPr>
        <p:spPr>
          <a:xfrm>
            <a:off x="228600" y="2812059"/>
            <a:ext cx="8705850" cy="21733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a:t>UW DIRECT</a:t>
            </a:r>
          </a:p>
          <a:p>
            <a:r>
              <a:rPr lang="en-US" sz="2400" dirty="0"/>
              <a:t>(Discuss, Illustrate, Respect, Explore, Collaborate and Trust) </a:t>
            </a:r>
          </a:p>
          <a:p>
            <a:r>
              <a:rPr lang="en-US" sz="3600" dirty="0">
                <a:hlinkClick r:id="rId6"/>
              </a:rPr>
              <a:t>https://uwdirect.github.io</a:t>
            </a:r>
            <a:endParaRPr lang="en-US" sz="3600" dirty="0"/>
          </a:p>
        </p:txBody>
      </p:sp>
    </p:spTree>
    <p:extLst>
      <p:ext uri="{BB962C8B-B14F-4D97-AF65-F5344CB8AC3E}">
        <p14:creationId xmlns:p14="http://schemas.microsoft.com/office/powerpoint/2010/main" val="18605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ea typeface="ＭＳ Ｐゴシック" charset="-128"/>
              </a:rPr>
              <a:t>Project overview</a:t>
            </a: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lnSpcReduction="20000"/>
          </a:bodyPr>
          <a:lstStyle/>
          <a:p>
            <a:r>
              <a:rPr lang="en-US" altLang="en-US" dirty="0">
                <a:ea typeface="ＭＳ Ｐゴシック" charset="-128"/>
              </a:rPr>
              <a:t>Project description and requirement: Your DIRECT course project will be performed in teams of 4 (there may be one team of 3) with a goal of giving you practical experience in software development and application of Data Science tools to a problem of practical interest.  </a:t>
            </a:r>
          </a:p>
          <a:p>
            <a:endParaRPr lang="en-US" altLang="en-US" dirty="0">
              <a:ea typeface="ＭＳ Ｐゴシック" charset="-128"/>
            </a:endParaRPr>
          </a:p>
          <a:p>
            <a:r>
              <a:rPr lang="en-US" altLang="en-US" dirty="0">
                <a:ea typeface="ＭＳ Ｐゴシック" charset="-128"/>
              </a:rPr>
              <a:t>The projects are nearly completely open-ended! You could work with some of the data sets we have talked about it class, find your own data, use data from research.  What you do with the data is up to you as well!  Outcome:  A team based piece of software (written in Python and developed on GitHub) that uses SEDS and DSMCER course materials on a project related to materials and/or clean energy.   Projects should include a “complex” data set (definition of “complexity” subject to instructor approval) </a:t>
            </a:r>
          </a:p>
          <a:p>
            <a:endParaRPr lang="en-US" altLang="en-US" dirty="0">
              <a:ea typeface="ＭＳ Ｐゴシック" charset="-128"/>
            </a:endParaRPr>
          </a:p>
          <a:p>
            <a:r>
              <a:rPr lang="en-US" altLang="en-US" dirty="0">
                <a:ea typeface="ＭＳ Ｐゴシック" charset="-128"/>
              </a:rPr>
              <a:t>The projects should have significant scope and take several weeks to complete (which is why we are starting them now!) </a:t>
            </a:r>
          </a:p>
        </p:txBody>
      </p:sp>
    </p:spTree>
    <p:extLst>
      <p:ext uri="{BB962C8B-B14F-4D97-AF65-F5344CB8AC3E}">
        <p14:creationId xmlns:p14="http://schemas.microsoft.com/office/powerpoint/2010/main" val="133014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ea typeface="ＭＳ Ｐゴシック" charset="-128"/>
              </a:rPr>
              <a:t>Project milestones</a:t>
            </a: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pPr marL="0" indent="0">
              <a:buNone/>
            </a:pPr>
            <a:r>
              <a:rPr lang="en-US" dirty="0"/>
              <a:t>•	Up to now</a:t>
            </a:r>
          </a:p>
          <a:p>
            <a:pPr marL="0" indent="0">
              <a:buNone/>
            </a:pPr>
            <a:r>
              <a:rPr lang="en-US" dirty="0"/>
              <a:t>	Project concept and individual research</a:t>
            </a:r>
          </a:p>
          <a:p>
            <a:pPr marL="0" indent="0">
              <a:buNone/>
            </a:pPr>
            <a:r>
              <a:rPr lang="en-US" dirty="0"/>
              <a:t>•	Today</a:t>
            </a:r>
          </a:p>
          <a:p>
            <a:pPr marL="0" indent="0">
              <a:buNone/>
            </a:pPr>
            <a:r>
              <a:rPr lang="en-US" dirty="0"/>
              <a:t>	Project pitches and start forming teams</a:t>
            </a:r>
          </a:p>
          <a:p>
            <a:pPr marL="0" indent="0">
              <a:buNone/>
            </a:pPr>
            <a:r>
              <a:rPr lang="en-US" dirty="0"/>
              <a:t>•	Tomorrow</a:t>
            </a:r>
          </a:p>
          <a:p>
            <a:pPr marL="0" indent="0">
              <a:buNone/>
            </a:pPr>
            <a:r>
              <a:rPr lang="en-US" dirty="0"/>
              <a:t>	Finalize the teams and projects </a:t>
            </a:r>
          </a:p>
          <a:p>
            <a:pPr marL="0" indent="0">
              <a:buNone/>
            </a:pPr>
            <a:r>
              <a:rPr lang="en-US" dirty="0"/>
              <a:t>•	Poster session: Presentation w/DIRECT faculty, (maybe) project sponsors, your </a:t>
            </a:r>
            <a:r>
              <a:rPr lang="en-US" dirty="0" err="1"/>
              <a:t>labmates</a:t>
            </a:r>
            <a:r>
              <a:rPr lang="en-US" dirty="0"/>
              <a:t> and your classmates. Location and time: TBD</a:t>
            </a:r>
          </a:p>
          <a:p>
            <a:pPr marL="0" indent="0">
              <a:buNone/>
            </a:pPr>
            <a:r>
              <a:rPr lang="en-US" dirty="0"/>
              <a:t>•	Final commit on GitHub: Turning in the project (TBD, last day of quarter?)</a:t>
            </a:r>
            <a:endParaRPr lang="en-US" altLang="en-US" dirty="0">
              <a:ea typeface="ＭＳ Ｐゴシック" charset="-128"/>
            </a:endParaRPr>
          </a:p>
        </p:txBody>
      </p:sp>
    </p:spTree>
    <p:extLst>
      <p:ext uri="{BB962C8B-B14F-4D97-AF65-F5344CB8AC3E}">
        <p14:creationId xmlns:p14="http://schemas.microsoft.com/office/powerpoint/2010/main" val="446770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ea typeface="ＭＳ Ｐゴシック" charset="-128"/>
              </a:rPr>
              <a:t>Draft rubric for 2019</a:t>
            </a:r>
          </a:p>
        </p:txBody>
      </p:sp>
      <p:pic>
        <p:nvPicPr>
          <p:cNvPr id="4" name="Picture 3"/>
          <p:cNvPicPr/>
          <p:nvPr/>
        </p:nvPicPr>
        <p:blipFill>
          <a:blip r:embed="rId2"/>
          <a:stretch>
            <a:fillRect/>
          </a:stretch>
        </p:blipFill>
        <p:spPr>
          <a:xfrm>
            <a:off x="1280626" y="1644383"/>
            <a:ext cx="6582747" cy="4671105"/>
          </a:xfrm>
          <a:prstGeom prst="rect">
            <a:avLst/>
          </a:prstGeom>
        </p:spPr>
      </p:pic>
    </p:spTree>
    <p:extLst>
      <p:ext uri="{BB962C8B-B14F-4D97-AF65-F5344CB8AC3E}">
        <p14:creationId xmlns:p14="http://schemas.microsoft.com/office/powerpoint/2010/main" val="178607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ea typeface="ＭＳ Ｐゴシック" charset="-128"/>
              </a:rPr>
              <a:t>Rough Plan for near future</a:t>
            </a: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lnSpcReduction="20000"/>
          </a:bodyPr>
          <a:lstStyle/>
          <a:p>
            <a:r>
              <a:rPr lang="en-US" altLang="en-US" dirty="0">
                <a:ea typeface="ＭＳ Ｐゴシック" charset="-128"/>
              </a:rPr>
              <a:t>Today:  ~30 min of class time.. Explain projects, timetable, etc. Answer any questions, independent time researching projects and discussing ideas on Slack.  May pre-form groups of 2 if interested (no larger). </a:t>
            </a:r>
          </a:p>
          <a:p>
            <a:endParaRPr lang="en-US" altLang="en-US" dirty="0">
              <a:ea typeface="ＭＳ Ｐゴシック" charset="-128"/>
            </a:endParaRPr>
          </a:p>
          <a:p>
            <a:r>
              <a:rPr lang="en-US" altLang="en-US" dirty="0">
                <a:ea typeface="ＭＳ Ｐゴシック" charset="-128"/>
              </a:rPr>
              <a:t>Later today: ~30 min of class time. Opportunity for enterprising students to “pitch” ideas and recruit team members. </a:t>
            </a:r>
          </a:p>
          <a:p>
            <a:endParaRPr lang="en-US" altLang="en-US" dirty="0">
              <a:ea typeface="ＭＳ Ｐゴシック" charset="-128"/>
            </a:endParaRPr>
          </a:p>
          <a:p>
            <a:r>
              <a:rPr lang="en-US" altLang="en-US" dirty="0">
                <a:ea typeface="ＭＳ Ｐゴシック" charset="-128"/>
              </a:rPr>
              <a:t>Students will contribute to a Google Sheet if they like a project and want to sign up. Dave &amp; TAs finalize teams at the end of class.</a:t>
            </a:r>
          </a:p>
          <a:p>
            <a:endParaRPr lang="en-US" altLang="en-US" dirty="0">
              <a:ea typeface="ＭＳ Ｐゴシック" charset="-128"/>
            </a:endParaRPr>
          </a:p>
          <a:p>
            <a:r>
              <a:rPr lang="en-US" altLang="en-US">
                <a:ea typeface="ＭＳ Ｐゴシック" charset="-128"/>
              </a:rPr>
              <a:t>Tomorrow: </a:t>
            </a:r>
            <a:r>
              <a:rPr lang="en-US" altLang="en-US" dirty="0">
                <a:ea typeface="ＭＳ Ｐゴシック" charset="-128"/>
              </a:rPr>
              <a:t>Teams have to pitch ideas to class/Dave/TAs for feedback.</a:t>
            </a:r>
          </a:p>
        </p:txBody>
      </p:sp>
    </p:spTree>
    <p:extLst>
      <p:ext uri="{BB962C8B-B14F-4D97-AF65-F5344CB8AC3E}">
        <p14:creationId xmlns:p14="http://schemas.microsoft.com/office/powerpoint/2010/main" val="2108263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13217</TotalTime>
  <Words>431</Words>
  <Application>Microsoft Macintosh PowerPoint</Application>
  <PresentationFormat>On-screen Show (4:3)</PresentationFormat>
  <Paragraphs>34</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ＭＳ Ｐゴシック</vt:lpstr>
      <vt:lpstr>Arial</vt:lpstr>
      <vt:lpstr>Calibri</vt:lpstr>
      <vt:lpstr>Encode Sans Normal Black</vt:lpstr>
      <vt:lpstr>Lucida Grande</vt:lpstr>
      <vt:lpstr>Open Sans</vt:lpstr>
      <vt:lpstr>Office Theme</vt:lpstr>
      <vt:lpstr>SEDS / DSMCER</vt:lpstr>
      <vt:lpstr>Project overview</vt:lpstr>
      <vt:lpstr>Project milestones</vt:lpstr>
      <vt:lpstr>Draft rubric for 2019</vt:lpstr>
      <vt:lpstr>Rough Plan for near future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Beck</dc:creator>
  <cp:lastModifiedBy>David A. C. Beck</cp:lastModifiedBy>
  <cp:revision>555</cp:revision>
  <dcterms:created xsi:type="dcterms:W3CDTF">2015-01-21T04:58:27Z</dcterms:created>
  <dcterms:modified xsi:type="dcterms:W3CDTF">2020-02-04T19:47:25Z</dcterms:modified>
</cp:coreProperties>
</file>