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423" r:id="rId2"/>
    <p:sldId id="284" r:id="rId3"/>
    <p:sldId id="378" r:id="rId4"/>
    <p:sldId id="379" r:id="rId5"/>
    <p:sldId id="285" r:id="rId6"/>
    <p:sldId id="380" r:id="rId7"/>
    <p:sldId id="381" r:id="rId8"/>
    <p:sldId id="382" r:id="rId9"/>
    <p:sldId id="383" r:id="rId10"/>
    <p:sldId id="384" r:id="rId11"/>
    <p:sldId id="386" r:id="rId12"/>
    <p:sldId id="424" r:id="rId13"/>
    <p:sldId id="387" r:id="rId14"/>
    <p:sldId id="260" r:id="rId15"/>
    <p:sldId id="273" r:id="rId16"/>
    <p:sldId id="263" r:id="rId17"/>
    <p:sldId id="395" r:id="rId18"/>
    <p:sldId id="396" r:id="rId19"/>
    <p:sldId id="277" r:id="rId20"/>
    <p:sldId id="397" r:id="rId21"/>
    <p:sldId id="398" r:id="rId22"/>
    <p:sldId id="258" r:id="rId23"/>
    <p:sldId id="399" r:id="rId24"/>
    <p:sldId id="257" r:id="rId25"/>
    <p:sldId id="274" r:id="rId26"/>
    <p:sldId id="419" r:id="rId27"/>
    <p:sldId id="400" r:id="rId28"/>
    <p:sldId id="272" r:id="rId29"/>
    <p:sldId id="402" r:id="rId30"/>
    <p:sldId id="325" r:id="rId31"/>
    <p:sldId id="406" r:id="rId32"/>
    <p:sldId id="280" r:id="rId33"/>
    <p:sldId id="276" r:id="rId34"/>
    <p:sldId id="421" r:id="rId35"/>
    <p:sldId id="420" r:id="rId36"/>
    <p:sldId id="412" r:id="rId37"/>
    <p:sldId id="413" r:id="rId38"/>
    <p:sldId id="415" r:id="rId39"/>
    <p:sldId id="416" r:id="rId40"/>
    <p:sldId id="417" r:id="rId41"/>
    <p:sldId id="422" r:id="rId42"/>
    <p:sldId id="32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8"/>
    <p:restoredTop sz="84326"/>
  </p:normalViewPr>
  <p:slideViewPr>
    <p:cSldViewPr snapToGrid="0" snapToObjects="1">
      <p:cViewPr varScale="1">
        <p:scale>
          <a:sx n="84" d="100"/>
          <a:sy n="84" d="100"/>
        </p:scale>
        <p:origin x="79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3081-5C7F-4A99-AC79-B626C11D77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2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CF997-4FB5-46D6-BFD7-F89FABD7A2E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995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9DB0ADE-ECBE-4E29-A5ED-34F01DDF0E94}" type="slidenum">
              <a:rPr lang="zh-CN" altLang="en-US" smtClean="0">
                <a:latin typeface="Calibri" panose="020F0502020204030204" pitchFamily="34" charset="0"/>
              </a:rPr>
              <a:pPr/>
              <a:t>28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6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C0F60F-C55B-4D06-8491-0ECD8C5DEBAA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1BFB9B-0ABF-8B4C-91F4-72B72B54D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257BAB-E6C8-45DE-8DF4-A56055CA908B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2D240A-2E4C-4E9B-96CC-B29ADC89158A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A218B-BBCC-4D38-94C9-46CFD545B5D1}" type="datetime1">
              <a:rPr lang="en-US" altLang="en-US" smtClean="0"/>
              <a:t>1/30/2020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fld id="{43088788-0B89-40A5-B077-A38D802A76A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939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4966C-40AD-4071-840D-138841943038}" type="datetime1">
              <a:rPr lang="en-US" altLang="en-US" smtClean="0"/>
              <a:t>1/30/2020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3DDBE-F6EB-45EF-ADF2-6F7FF882C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49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4068"/>
            <a:ext cx="9144000" cy="6895794"/>
          </a:xfrm>
          <a:prstGeom prst="rect">
            <a:avLst/>
          </a:prstGeom>
          <a:solidFill>
            <a:srgbClr val="FFF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E5AD-8D17-4FDA-8B86-8EC93224BAF9}" type="datetime1">
              <a:rPr lang="en-US" altLang="zh-CN" smtClean="0"/>
              <a:t>1/30/2020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AE41-5067-4C98-A274-BDC95F5C7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88521" y="4902729"/>
            <a:ext cx="7444595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888521" y="3459092"/>
            <a:ext cx="7444595" cy="1328987"/>
          </a:xfrm>
        </p:spPr>
        <p:txBody>
          <a:bodyPr>
            <a:noAutofit/>
          </a:bodyPr>
          <a:lstStyle>
            <a:lvl1pPr algn="ctr">
              <a:defRPr sz="3600" baseline="0"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10136" y="903253"/>
            <a:ext cx="4607357" cy="2289924"/>
            <a:chOff x="3500160" y="529982"/>
            <a:chExt cx="6143142" cy="3097036"/>
          </a:xfrm>
        </p:grpSpPr>
        <p:sp>
          <p:nvSpPr>
            <p:cNvPr id="12" name="椭圆 11"/>
            <p:cNvSpPr/>
            <p:nvPr userDrawn="1"/>
          </p:nvSpPr>
          <p:spPr>
            <a:xfrm>
              <a:off x="3500160" y="570242"/>
              <a:ext cx="2938109" cy="2910620"/>
            </a:xfrm>
            <a:prstGeom prst="ellipse">
              <a:avLst/>
            </a:prstGeom>
            <a:noFill/>
            <a:ln w="190500">
              <a:solidFill>
                <a:srgbClr val="8984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3842760" y="906890"/>
              <a:ext cx="2256423" cy="22373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468255" y="1528832"/>
              <a:ext cx="1001914" cy="1003615"/>
            </a:xfrm>
            <a:prstGeom prst="ellipse">
              <a:avLst/>
            </a:prstGeom>
            <a:solidFill>
              <a:srgbClr val="8258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699415" y="1735126"/>
              <a:ext cx="539593" cy="5770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515783" y="529982"/>
              <a:ext cx="3127519" cy="3097036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-493" y="1837076"/>
            <a:ext cx="2268322" cy="4828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89" y="1837076"/>
            <a:ext cx="2267909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23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372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49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71DB4D-EC14-4C4C-AC46-0EBDFB1573E9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1BFB9B-0ABF-8B4C-91F4-72B72B54D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4A3692-F040-424F-AEED-DD7657F49FDC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097502-1C20-4B15-9F4C-A42494CCA3EC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E3AEA5-B450-4544-96BA-CD1FA8711FCC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051245-E401-4B95-8475-B07894E8B5A3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2A10BF-735D-4C46-9644-E689CEA1A2DD}" type="datetime1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D03C55-04DE-4B8C-BDB2-B5AC11320890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BE4914-C2E9-466E-AD13-55BD24A9BDE6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4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" Target="slide28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BBBC-3C71-4AC6-BC97-DEC5885C3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C8AC-7042-40DD-BC25-EA2F9A93F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 Wang</a:t>
            </a:r>
          </a:p>
          <a:p>
            <a:r>
              <a:rPr lang="en-US" dirty="0"/>
              <a:t>Pennsylvania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00C63-AD7A-4462-B285-A5B9F089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D5B-E984-40F4-BE07-9FB8F69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3277-0A39-4DB1-9EC8-4782F8887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sng" dirty="0"/>
                  <a:t>Step 3</a:t>
                </a:r>
                <a:r>
                  <a:rPr lang="en-US" dirty="0"/>
                  <a:t>: </a:t>
                </a:r>
                <a:r>
                  <a:rPr lang="en-US" sz="3000" dirty="0"/>
                  <a:t>Find the probability (</a:t>
                </a:r>
                <a:r>
                  <a:rPr lang="en-US" sz="3000" i="1" dirty="0"/>
                  <a:t>p</a:t>
                </a:r>
                <a:r>
                  <a:rPr lang="en-US" sz="3000" dirty="0"/>
                  <a:t>-value) associated with the z-score and </a:t>
                </a:r>
                <a:r>
                  <a:rPr lang="en-US" dirty="0"/>
                  <a:t>compare </a:t>
                </a:r>
                <a:r>
                  <a:rPr lang="en-US" i="1" dirty="0"/>
                  <a:t>p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b="1" dirty="0"/>
                  <a:t>NOTE</a:t>
                </a:r>
                <a:r>
                  <a:rPr lang="en-US" dirty="0"/>
                  <a:t>: One-tailed vs. Two-tailed test</a:t>
                </a:r>
              </a:p>
              <a:p>
                <a:pPr lvl="1"/>
                <a:r>
                  <a:rPr lang="en-US" b="1" i="1" dirty="0">
                    <a:sym typeface="Wingdings" panose="05000000000000000000" pitchFamily="2" charset="2"/>
                  </a:rPr>
                  <a:t>One-tailed</a:t>
                </a:r>
                <a:r>
                  <a:rPr lang="en-US" dirty="0">
                    <a:sym typeface="Wingdings" panose="05000000000000000000" pitchFamily="2" charset="2"/>
                  </a:rPr>
                  <a:t> 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has</a:t>
                </a:r>
                <a:r>
                  <a:rPr lang="en-US" dirty="0"/>
                  <a:t> direction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The sampled light bulbs </a:t>
                </a:r>
                <a:r>
                  <a:rPr lang="en-US" b="1" i="1" dirty="0"/>
                  <a:t>have shorter product life than </a:t>
                </a:r>
                <a:r>
                  <a:rPr lang="en-US" dirty="0"/>
                  <a:t>the claimed product life.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𝑡𝑟𝑢𝑒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&lt;−1.79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=.037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=.05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Thus, we </a:t>
                </a:r>
                <a:r>
                  <a:rPr lang="en-US" b="1" dirty="0"/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based on a </a:t>
                </a:r>
                <a:r>
                  <a:rPr lang="en-US" b="1" dirty="0"/>
                  <a:t>one-tailed</a:t>
                </a:r>
                <a:r>
                  <a:rPr lang="en-US" dirty="0"/>
                  <a:t> test.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l-GR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3277-0A39-4DB1-9EC8-4782F8887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DDBD4-EC42-43B1-B347-D859600C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Image result for one tailed test&quot;">
            <a:extLst>
              <a:ext uri="{FF2B5EF4-FFF2-40B4-BE49-F238E27FC236}">
                <a16:creationId xmlns:a16="http://schemas.microsoft.com/office/drawing/2014/main" id="{D63BF432-3FE9-498E-819F-19E75B3A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0371" r="54814" b="32839"/>
          <a:stretch/>
        </p:blipFill>
        <p:spPr bwMode="auto">
          <a:xfrm>
            <a:off x="1380068" y="3845380"/>
            <a:ext cx="3674533" cy="25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ne tailed test&quot;">
            <a:extLst>
              <a:ext uri="{FF2B5EF4-FFF2-40B4-BE49-F238E27FC236}">
                <a16:creationId xmlns:a16="http://schemas.microsoft.com/office/drawing/2014/main" id="{BCD2EDD3-FA2D-40BE-8736-BFB0C22F3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65432" r="55555"/>
          <a:stretch/>
        </p:blipFill>
        <p:spPr bwMode="auto">
          <a:xfrm>
            <a:off x="5054600" y="3815218"/>
            <a:ext cx="3475885" cy="24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D5B-E984-40F4-BE07-9FB8F69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3277-0A39-4DB1-9EC8-4782F8887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sng" dirty="0"/>
                  <a:t>Step 3</a:t>
                </a:r>
                <a:r>
                  <a:rPr lang="en-US" dirty="0"/>
                  <a:t>: </a:t>
                </a:r>
                <a:r>
                  <a:rPr lang="en-US" sz="3000" dirty="0"/>
                  <a:t>Find the probability (</a:t>
                </a:r>
                <a:r>
                  <a:rPr lang="en-US" sz="3000" i="1" dirty="0"/>
                  <a:t>p</a:t>
                </a:r>
                <a:r>
                  <a:rPr lang="en-US" sz="3000" dirty="0"/>
                  <a:t>-value) associated with the z-score and </a:t>
                </a:r>
                <a:r>
                  <a:rPr lang="en-US" dirty="0"/>
                  <a:t>compare </a:t>
                </a:r>
                <a:r>
                  <a:rPr lang="en-US" i="1" dirty="0"/>
                  <a:t>p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altLang="zh-CN" dirty="0">
                  <a:cs typeface="Arial" panose="020B0604020202020204" pitchFamily="34" charset="0"/>
                </a:endParaRPr>
              </a:p>
              <a:p>
                <a:r>
                  <a:rPr lang="en-US" b="1" dirty="0"/>
                  <a:t>NOTE</a:t>
                </a:r>
                <a:r>
                  <a:rPr lang="en-US" dirty="0"/>
                  <a:t>: One-tailed vs. Two-tailed test</a:t>
                </a:r>
              </a:p>
              <a:p>
                <a:pPr lvl="1"/>
                <a:r>
                  <a:rPr lang="en-US" b="1" i="1" dirty="0">
                    <a:sym typeface="Wingdings" panose="05000000000000000000" pitchFamily="2" charset="2"/>
                  </a:rPr>
                  <a:t>Two-tailed</a:t>
                </a:r>
                <a:r>
                  <a:rPr lang="en-US" dirty="0">
                    <a:sym typeface="Wingdings" panose="05000000000000000000" pitchFamily="2" charset="2"/>
                  </a:rPr>
                  <a:t> 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has no</a:t>
                </a:r>
                <a:r>
                  <a:rPr lang="en-US" dirty="0"/>
                  <a:t> direction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The sampled light </a:t>
                </a:r>
                <a:br>
                  <a:rPr lang="en-US" dirty="0"/>
                </a:br>
                <a:r>
                  <a:rPr lang="en-US" dirty="0"/>
                  <a:t>bulbs </a:t>
                </a:r>
                <a:r>
                  <a:rPr lang="en-US" b="1" i="1" dirty="0"/>
                  <a:t>do not demonstrate </a:t>
                </a:r>
                <a:r>
                  <a:rPr lang="en-US" dirty="0"/>
                  <a:t>the claimed product life.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𝑡𝑟𝑢𝑒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−1.79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=.0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=.05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Thus, we </a:t>
                </a:r>
                <a:r>
                  <a:rPr lang="en-US" b="1" dirty="0"/>
                  <a:t>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based on a </a:t>
                </a:r>
                <a:r>
                  <a:rPr lang="en-US" b="1" dirty="0"/>
                  <a:t>two-tailed</a:t>
                </a:r>
                <a:r>
                  <a:rPr lang="en-US" dirty="0"/>
                  <a:t> test.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l-GR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3277-0A39-4DB1-9EC8-4782F8887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E532-9A3E-47CE-90A8-53780E0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Image result for one tailed test&quot;">
            <a:extLst>
              <a:ext uri="{FF2B5EF4-FFF2-40B4-BE49-F238E27FC236}">
                <a16:creationId xmlns:a16="http://schemas.microsoft.com/office/drawing/2014/main" id="{F39BC7A4-ED60-41C0-88F2-340A542EB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2067" y="3763361"/>
            <a:ext cx="7814733" cy="259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29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D5B-E984-40F4-BE07-9FB8F69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3277-0A39-4DB1-9EC8-4782F8887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sng" dirty="0"/>
                  <a:t>Step 3</a:t>
                </a:r>
                <a:r>
                  <a:rPr lang="en-US" dirty="0"/>
                  <a:t>: </a:t>
                </a:r>
                <a:r>
                  <a:rPr lang="en-US" sz="3000" dirty="0"/>
                  <a:t>Find the probability (</a:t>
                </a:r>
                <a:r>
                  <a:rPr lang="en-US" sz="3000" i="1" dirty="0"/>
                  <a:t>p</a:t>
                </a:r>
                <a:r>
                  <a:rPr lang="en-US" sz="3000" dirty="0"/>
                  <a:t>-value) associated with the z-score and </a:t>
                </a:r>
                <a:r>
                  <a:rPr lang="en-US" dirty="0"/>
                  <a:t>compare </a:t>
                </a:r>
                <a:r>
                  <a:rPr lang="en-US" i="1" dirty="0"/>
                  <a:t>p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altLang="zh-CN" dirty="0">
                  <a:cs typeface="Arial" panose="020B0604020202020204" pitchFamily="34" charset="0"/>
                </a:endParaRPr>
              </a:p>
              <a:p>
                <a:r>
                  <a:rPr lang="en-US" b="1" dirty="0"/>
                  <a:t>NOTE</a:t>
                </a:r>
                <a:r>
                  <a:rPr lang="en-US" dirty="0"/>
                  <a:t>: One-tailed vs. Two-tailed test</a:t>
                </a:r>
              </a:p>
              <a:p>
                <a:pPr lvl="1"/>
                <a:r>
                  <a:rPr lang="en-US" dirty="0"/>
                  <a:t>One-tailed test has more power (“is more likely to get significant results”) than two-tailed test.  </a:t>
                </a:r>
              </a:p>
              <a:p>
                <a:pPr lvl="1"/>
                <a:r>
                  <a:rPr lang="en-US" dirty="0"/>
                  <a:t>But it’s not always appropriate to use one-tailed over two-tailed test. Why? </a:t>
                </a:r>
              </a:p>
              <a:p>
                <a:pPr lvl="1"/>
                <a:endParaRPr lang="el-GR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3277-0A39-4DB1-9EC8-4782F8887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E532-9A3E-47CE-90A8-53780E0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NHST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BAAF3-F786-4875-9E63-C30C0A18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and Type II error</a:t>
            </a:r>
          </a:p>
          <a:p>
            <a:endParaRPr lang="en-US" dirty="0"/>
          </a:p>
          <a:p>
            <a:r>
              <a:rPr lang="en-US" dirty="0"/>
              <a:t>Effect size &amp; confidence interval</a:t>
            </a:r>
          </a:p>
          <a:p>
            <a:endParaRPr lang="en-US" dirty="0"/>
          </a:p>
          <a:p>
            <a:r>
              <a:rPr lang="en-US" dirty="0"/>
              <a:t>Statistical power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41294-6446-4A95-A9FF-4991B3F3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&amp; Type II Error</a:t>
            </a:r>
          </a:p>
        </p:txBody>
      </p:sp>
      <p:pic>
        <p:nvPicPr>
          <p:cNvPr id="7170" name="Picture 2" descr="Image result for novel coronavirus test">
            <a:extLst>
              <a:ext uri="{FF2B5EF4-FFF2-40B4-BE49-F238E27FC236}">
                <a16:creationId xmlns:a16="http://schemas.microsoft.com/office/drawing/2014/main" id="{1D05599C-D7C5-4AB2-8AEB-984946D10D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018" y="3964202"/>
            <a:ext cx="3246965" cy="224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7CF304B-BAF0-4932-BDD5-E224D89AD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1765886"/>
                  </p:ext>
                </p:extLst>
              </p:nvPr>
            </p:nvGraphicFramePr>
            <p:xfrm>
              <a:off x="3556001" y="2382944"/>
              <a:ext cx="5333999" cy="29839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31008">
                      <a:extLst>
                        <a:ext uri="{9D8B030D-6E8A-4147-A177-3AD203B41FA5}">
                          <a16:colId xmlns:a16="http://schemas.microsoft.com/office/drawing/2014/main" val="3636878794"/>
                        </a:ext>
                      </a:extLst>
                    </a:gridCol>
                    <a:gridCol w="2072704">
                      <a:extLst>
                        <a:ext uri="{9D8B030D-6E8A-4147-A177-3AD203B41FA5}">
                          <a16:colId xmlns:a16="http://schemas.microsoft.com/office/drawing/2014/main" val="3667465327"/>
                        </a:ext>
                      </a:extLst>
                    </a:gridCol>
                    <a:gridCol w="1730287">
                      <a:extLst>
                        <a:ext uri="{9D8B030D-6E8A-4147-A177-3AD203B41FA5}">
                          <a16:colId xmlns:a16="http://schemas.microsoft.com/office/drawing/2014/main" val="863578234"/>
                        </a:ext>
                      </a:extLst>
                    </a:gridCol>
                  </a:tblGrid>
                  <a:tr h="906086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is true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is false</a:t>
                          </a:r>
                          <a:r>
                            <a:rPr lang="en-US" sz="2400" baseline="0" dirty="0"/>
                            <a:t> 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2802014"/>
                      </a:ext>
                    </a:extLst>
                  </a:tr>
                  <a:tr h="889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Reject </a:t>
                          </a:r>
                          <a:br>
                            <a:rPr lang="en-US" sz="240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 error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</a:t>
                          </a: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false negative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 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</a:t>
                          </a: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positive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488334"/>
                      </a:ext>
                    </a:extLst>
                  </a:tr>
                  <a:tr h="889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Fail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 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</a:t>
                          </a: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negative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II error (</a:t>
                          </a: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false positive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5340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7CF304B-BAF0-4932-BDD5-E224D89AD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1765886"/>
                  </p:ext>
                </p:extLst>
              </p:nvPr>
            </p:nvGraphicFramePr>
            <p:xfrm>
              <a:off x="3556001" y="2382944"/>
              <a:ext cx="5333999" cy="29839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31008">
                      <a:extLst>
                        <a:ext uri="{9D8B030D-6E8A-4147-A177-3AD203B41FA5}">
                          <a16:colId xmlns:a16="http://schemas.microsoft.com/office/drawing/2014/main" val="3636878794"/>
                        </a:ext>
                      </a:extLst>
                    </a:gridCol>
                    <a:gridCol w="2072704">
                      <a:extLst>
                        <a:ext uri="{9D8B030D-6E8A-4147-A177-3AD203B41FA5}">
                          <a16:colId xmlns:a16="http://schemas.microsoft.com/office/drawing/2014/main" val="3667465327"/>
                        </a:ext>
                      </a:extLst>
                    </a:gridCol>
                    <a:gridCol w="1730287">
                      <a:extLst>
                        <a:ext uri="{9D8B030D-6E8A-4147-A177-3AD203B41FA5}">
                          <a16:colId xmlns:a16="http://schemas.microsoft.com/office/drawing/2014/main" val="863578234"/>
                        </a:ext>
                      </a:extLst>
                    </a:gridCol>
                  </a:tblGrid>
                  <a:tr h="906086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607" r="-83284" b="-244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451" b="-244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802014"/>
                      </a:ext>
                    </a:extLst>
                  </a:tr>
                  <a:tr h="889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55" r="-249004" b="-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 error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</a:t>
                          </a: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false negative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 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</a:t>
                          </a: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positive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48833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0510" r="-249004" b="-1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 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</a:t>
                          </a: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negative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II error (</a:t>
                          </a: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false positive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5340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6111FC-9F89-4914-AE1F-9BCAC967977E}"/>
                  </a:ext>
                </a:extLst>
              </p:cNvPr>
              <p:cNvSpPr txBox="1"/>
              <p:nvPr/>
            </p:nvSpPr>
            <p:spPr>
              <a:xfrm>
                <a:off x="4419600" y="2161224"/>
                <a:ext cx="411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: The person is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NOT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infected.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6111FC-9F89-4914-AE1F-9BCAC967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61224"/>
                <a:ext cx="4114800" cy="461665"/>
              </a:xfrm>
              <a:prstGeom prst="rect">
                <a:avLst/>
              </a:prstGeom>
              <a:blipFill>
                <a:blip r:embed="rId4"/>
                <a:stretch>
                  <a:fillRect l="-296" t="-10667" r="-325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Image result for novel coronavirus">
            <a:extLst>
              <a:ext uri="{FF2B5EF4-FFF2-40B4-BE49-F238E27FC236}">
                <a16:creationId xmlns:a16="http://schemas.microsoft.com/office/drawing/2014/main" id="{80640427-2066-4094-A943-4418AE39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941348"/>
            <a:ext cx="34290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111D6-A0D5-4192-A0D3-F77A818F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</a:t>
            </a:r>
            <a:r>
              <a:rPr lang="en-US" altLang="zh-CN" dirty="0"/>
              <a:t>&amp; Type II</a:t>
            </a:r>
            <a:r>
              <a:rPr lang="en-US" dirty="0"/>
              <a:t>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Type I error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l-GR" dirty="0">
                    <a:latin typeface="Calibri"/>
                  </a:rPr>
                  <a:t>α</a:t>
                </a:r>
                <a:r>
                  <a:rPr lang="en-US" dirty="0">
                    <a:latin typeface="Calibri"/>
                  </a:rPr>
                  <a:t> to represent P(Type I Error)</a:t>
                </a:r>
              </a:p>
              <a:p>
                <a:pPr lvl="2"/>
                <a:r>
                  <a:rPr lang="en-US" dirty="0"/>
                  <a:t>Smaller </a:t>
                </a:r>
                <a:r>
                  <a:rPr lang="el-GR" altLang="zh-CN" dirty="0"/>
                  <a:t>α 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lower probability of </a:t>
                </a:r>
                <a:r>
                  <a:rPr lang="en-US" altLang="zh-CN" dirty="0"/>
                  <a:t>false negative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=.05</m:t>
                    </m:r>
                  </m:oMath>
                </a14:m>
                <a:r>
                  <a:rPr lang="en-US" dirty="0"/>
                  <a:t> (level of significance) </a:t>
                </a:r>
              </a:p>
              <a:p>
                <a:r>
                  <a:rPr lang="en-US" dirty="0"/>
                  <a:t>Type II error </a:t>
                </a:r>
              </a:p>
              <a:p>
                <a:pPr lvl="1"/>
                <a:r>
                  <a:rPr lang="en-US" i="1" dirty="0"/>
                  <a:t>Use </a:t>
                </a:r>
                <a:r>
                  <a:rPr lang="el-GR" altLang="zh-CN" dirty="0"/>
                  <a:t>β</a:t>
                </a:r>
                <a:r>
                  <a:rPr lang="en-US" altLang="zh-CN" dirty="0"/>
                  <a:t> to represent P(Type II Error)</a:t>
                </a:r>
                <a:endParaRPr lang="en-US" altLang="zh-CN" i="1" dirty="0"/>
              </a:p>
              <a:p>
                <a:pPr lvl="2"/>
                <a:r>
                  <a:rPr lang="en-US" altLang="zh-CN" dirty="0"/>
                  <a:t>Smaller</a:t>
                </a:r>
                <a:r>
                  <a:rPr lang="en-US" dirty="0"/>
                  <a:t> </a:t>
                </a:r>
                <a:r>
                  <a:rPr lang="el-GR" altLang="zh-CN" dirty="0"/>
                  <a:t>β 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lower probability of </a:t>
                </a:r>
                <a:r>
                  <a:rPr lang="en-US" altLang="zh-CN"/>
                  <a:t>false positive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Statistical power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.80</m:t>
                    </m:r>
                  </m:oMath>
                </a14:m>
                <a:r>
                  <a:rPr lang="en-US" dirty="0"/>
                  <a:t> </a:t>
                </a:r>
                <a:endParaRPr lang="en-US" altLang="zh-CN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B945F-F1D8-4D45-918E-9EE8FEDC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en-US" dirty="0"/>
              <a:t> versus </a:t>
            </a:r>
            <a:r>
              <a:rPr lang="el-GR" dirty="0"/>
              <a:t>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Depending on the consequence of your test</a:t>
                </a:r>
                <a:endParaRPr lang="en-US" altLang="zh-CN" dirty="0"/>
              </a:p>
              <a:p>
                <a:pPr lvl="1"/>
                <a:r>
                  <a:rPr lang="en-US" dirty="0"/>
                  <a:t>In statistics, we put more focus on </a:t>
                </a:r>
                <a:r>
                  <a:rPr lang="el-GR" altLang="zh-CN" dirty="0"/>
                  <a:t>α</a:t>
                </a:r>
                <a:r>
                  <a:rPr lang="en-US" altLang="zh-CN" dirty="0"/>
                  <a:t> than</a:t>
                </a:r>
                <a:r>
                  <a:rPr lang="en-US" dirty="0"/>
                  <a:t> </a:t>
                </a:r>
                <a:r>
                  <a:rPr lang="el-GR" altLang="zh-CN" dirty="0"/>
                  <a:t>β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We want our test to be significant (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&lt;.05) AND have enough power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 .80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:r>
                  <a:rPr lang="en-US" dirty="0"/>
                  <a:t>In practice, false negative can be more consequential than false positive…</a:t>
                </a:r>
              </a:p>
              <a:p>
                <a:pPr lvl="2"/>
                <a:r>
                  <a:rPr lang="en-US" altLang="zh-CN" dirty="0"/>
                  <a:t>“Better be safe than sorry”…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3DC1B-A7CD-4BE3-9421-2634AEE2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D720-0D3C-48EC-83D5-DC43D85F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about NHST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9074D-9DCA-492E-858D-E94A572E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Level of significance is arbitrary.</a:t>
                </a:r>
              </a:p>
              <a:p>
                <a:pPr lvl="1"/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” could be .10, .05, .01, …</a:t>
                </a:r>
              </a:p>
              <a:p>
                <a:r>
                  <a:rPr lang="en-US" dirty="0"/>
                  <a:t>Probability (</a:t>
                </a:r>
                <a:r>
                  <a:rPr lang="en-US" i="1" dirty="0"/>
                  <a:t>p</a:t>
                </a:r>
                <a:r>
                  <a:rPr lang="en-US" dirty="0"/>
                  <a:t>) is dependent on sample size (i.e., Type I &amp; II error)</a:t>
                </a:r>
              </a:p>
              <a:p>
                <a:pPr lvl="1"/>
                <a:r>
                  <a:rPr lang="en-US" dirty="0"/>
                  <a:t>Larger sample </a:t>
                </a:r>
                <a:r>
                  <a:rPr lang="en-US" dirty="0">
                    <a:sym typeface="Wingdings" panose="05000000000000000000" pitchFamily="2" charset="2"/>
                  </a:rPr>
                  <a:t> smaller </a:t>
                </a:r>
                <a:r>
                  <a:rPr lang="en-US" i="1" dirty="0">
                    <a:sym typeface="Wingdings" panose="05000000000000000000" pitchFamily="2" charset="2"/>
                  </a:rPr>
                  <a:t>p </a:t>
                </a:r>
                <a:r>
                  <a:rPr lang="en-US" dirty="0">
                    <a:sym typeface="Wingdings" panose="05000000000000000000" pitchFamily="2" charset="2"/>
                  </a:rPr>
                  <a:t> more likely to be significant.</a:t>
                </a:r>
                <a:endParaRPr lang="en-US" i="1" dirty="0">
                  <a:sym typeface="Wingdings" panose="05000000000000000000" pitchFamily="2" charset="2"/>
                </a:endParaRPr>
              </a:p>
              <a:p>
                <a:r>
                  <a:rPr lang="en-US" dirty="0" err="1"/>
                  <a:t>HARKing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Hypothesizing After the Results are Known.</a:t>
                </a:r>
                <a:endParaRPr lang="en-US" i="1" dirty="0"/>
              </a:p>
              <a:p>
                <a:r>
                  <a:rPr lang="en-US" dirty="0"/>
                  <a:t>Hard to replicate (i.e., Type II error)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9074D-9DCA-492E-858D-E94A572E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90D69-729B-4F73-B859-957B7308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3CEF-6629-4DFC-8404-446C6610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NHST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3089-B722-469D-AC7B-86A7E630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power </a:t>
            </a:r>
          </a:p>
          <a:p>
            <a:endParaRPr lang="en-US" dirty="0"/>
          </a:p>
          <a:p>
            <a:r>
              <a:rPr lang="en-US" dirty="0"/>
              <a:t>Effect size &amp; confidence interval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BE49C-2A37-4E17-8832-210564CA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Statistical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4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800" dirty="0">
                    <a:ea typeface="宋体" panose="02010600030101010101" pitchFamily="2" charset="-122"/>
                  </a:rPr>
                  <a:t>The probability of correctly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panose="02010600030101010101" pitchFamily="2" charset="-122"/>
                  </a:rPr>
                  <a:t>(i.e., 1-</a:t>
                </a:r>
                <a:r>
                  <a:rPr lang="el-GR" altLang="zh-CN" sz="2800" dirty="0">
                    <a:ea typeface="宋体" panose="02010600030101010101" pitchFamily="2" charset="-122"/>
                  </a:rPr>
                  <a:t>β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).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Also the probability that the result could be replicated.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800" i="1" dirty="0">
                    <a:ea typeface="宋体" panose="02010600030101010101" pitchFamily="2" charset="-122"/>
                  </a:rPr>
                  <a:t>A priori 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power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Used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before 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the analysis.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400" b="1" i="1" dirty="0">
                    <a:ea typeface="宋体" panose="02010600030101010101" pitchFamily="2" charset="-122"/>
                  </a:rPr>
                  <a:t>Plan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what sample size is needed to obtain a certain level of power (usually .80).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800" i="1" dirty="0">
                    <a:ea typeface="宋体" panose="02010600030101010101" pitchFamily="2" charset="-122"/>
                  </a:rPr>
                  <a:t>Post hoc 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power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Used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after 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the analysis.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400" b="1" i="1" dirty="0">
                    <a:ea typeface="宋体" panose="02010600030101010101" pitchFamily="2" charset="-122"/>
                  </a:rPr>
                  <a:t>Evaluate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the actual power based on the current sample size and result. </a:t>
                </a:r>
              </a:p>
            </p:txBody>
          </p:sp>
        </mc:Choice>
        <mc:Fallback xmlns="">
          <p:sp>
            <p:nvSpPr>
              <p:cNvPr id="410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333" t="-205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AE41-5067-4C98-A274-BDC95F5C78D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64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​​ 6"/>
          <p:cNvSpPr>
            <a:spLocks noChangeArrowheads="1"/>
          </p:cNvSpPr>
          <p:nvPr/>
        </p:nvSpPr>
        <p:spPr bwMode="auto">
          <a:xfrm>
            <a:off x="703263" y="1556792"/>
            <a:ext cx="7993062" cy="4752993"/>
          </a:xfrm>
          <a:prstGeom prst="roundRect">
            <a:avLst>
              <a:gd name="adj" fmla="val 5245"/>
            </a:avLst>
          </a:prstGeom>
          <a:solidFill>
            <a:srgbClr val="F2F2F2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2F96D-4936-431F-B557-1D4B474D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we need hypothesis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17D87-0570-47E0-8A32-53D1239C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the following scenarios: </a:t>
            </a:r>
          </a:p>
          <a:p>
            <a:pPr lvl="1"/>
            <a:r>
              <a:rPr lang="en-US" dirty="0"/>
              <a:t>When we get a sample mean, how likely is it to represent the population? </a:t>
            </a:r>
          </a:p>
          <a:p>
            <a:pPr lvl="1"/>
            <a:r>
              <a:rPr lang="en-US" dirty="0"/>
              <a:t>When we got two or more samples with different means, how do we decide whether these samples are the same? </a:t>
            </a:r>
          </a:p>
          <a:p>
            <a:r>
              <a:rPr lang="en-US" dirty="0"/>
              <a:t>How do we make decisions? What is the criterion/cutting point?</a:t>
            </a:r>
          </a:p>
          <a:p>
            <a:r>
              <a:rPr lang="en-US" dirty="0"/>
              <a:t>This is when we need hypothesis testing!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C4573-7C67-451B-A17C-E0109000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24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7DA1-36B3-4A5A-AE8B-9727640C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0B24-80EB-43F8-BB13-01D5F03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journals now require to report statistical power in addition to the analyses.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549B658D-5378-4DA2-ACB0-597A538165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509843"/>
                  </p:ext>
                </p:extLst>
              </p:nvPr>
            </p:nvGraphicFramePr>
            <p:xfrm>
              <a:off x="880533" y="2992407"/>
              <a:ext cx="7484533" cy="29839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48272">
                      <a:extLst>
                        <a:ext uri="{9D8B030D-6E8A-4147-A177-3AD203B41FA5}">
                          <a16:colId xmlns:a16="http://schemas.microsoft.com/office/drawing/2014/main" val="3636878794"/>
                        </a:ext>
                      </a:extLst>
                    </a:gridCol>
                    <a:gridCol w="2908366">
                      <a:extLst>
                        <a:ext uri="{9D8B030D-6E8A-4147-A177-3AD203B41FA5}">
                          <a16:colId xmlns:a16="http://schemas.microsoft.com/office/drawing/2014/main" val="3667465327"/>
                        </a:ext>
                      </a:extLst>
                    </a:gridCol>
                    <a:gridCol w="2427895">
                      <a:extLst>
                        <a:ext uri="{9D8B030D-6E8A-4147-A177-3AD203B41FA5}">
                          <a16:colId xmlns:a16="http://schemas.microsoft.com/office/drawing/2014/main" val="863578234"/>
                        </a:ext>
                      </a:extLst>
                    </a:gridCol>
                  </a:tblGrid>
                  <a:tr h="906086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) 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/>
                                  <m:t>cannot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reject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2802014"/>
                      </a:ext>
                    </a:extLst>
                  </a:tr>
                  <a:tr h="889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Low power (&lt;.80)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“Significance” may be due to chance.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“More research is needed.”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488334"/>
                      </a:ext>
                    </a:extLst>
                  </a:tr>
                  <a:tr h="889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High power (&gt;.80)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“It’s probably true that it will not work…”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5340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549B658D-5378-4DA2-ACB0-597A538165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509843"/>
                  </p:ext>
                </p:extLst>
              </p:nvPr>
            </p:nvGraphicFramePr>
            <p:xfrm>
              <a:off x="880533" y="2992407"/>
              <a:ext cx="7484533" cy="29839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48272">
                      <a:extLst>
                        <a:ext uri="{9D8B030D-6E8A-4147-A177-3AD203B41FA5}">
                          <a16:colId xmlns:a16="http://schemas.microsoft.com/office/drawing/2014/main" val="3636878794"/>
                        </a:ext>
                      </a:extLst>
                    </a:gridCol>
                    <a:gridCol w="2908366">
                      <a:extLst>
                        <a:ext uri="{9D8B030D-6E8A-4147-A177-3AD203B41FA5}">
                          <a16:colId xmlns:a16="http://schemas.microsoft.com/office/drawing/2014/main" val="3667465327"/>
                        </a:ext>
                      </a:extLst>
                    </a:gridCol>
                    <a:gridCol w="2427895">
                      <a:extLst>
                        <a:ext uri="{9D8B030D-6E8A-4147-A177-3AD203B41FA5}">
                          <a16:colId xmlns:a16="http://schemas.microsoft.com/office/drawing/2014/main" val="863578234"/>
                        </a:ext>
                      </a:extLst>
                    </a:gridCol>
                  </a:tblGrid>
                  <a:tr h="906086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004" r="-83648" b="-244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020" b="-244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802014"/>
                      </a:ext>
                    </a:extLst>
                  </a:tr>
                  <a:tr h="889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Low power (&lt;.80)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“Significance” may be due to chance.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“More research is needed.”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48833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High power (&gt;.80)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“It’s probably true that it will not work…”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5340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2" name="Picture 4" descr="Image result for eureka">
            <a:extLst>
              <a:ext uri="{FF2B5EF4-FFF2-40B4-BE49-F238E27FC236}">
                <a16:creationId xmlns:a16="http://schemas.microsoft.com/office/drawing/2014/main" id="{99C8D91D-2B36-4350-9857-155D7F3B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7121" y="4862788"/>
            <a:ext cx="1029757" cy="111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5D9F3E-7E0F-47F1-B0B4-BFCA34CA5F9F}"/>
              </a:ext>
            </a:extLst>
          </p:cNvPr>
          <p:cNvSpPr/>
          <p:nvPr/>
        </p:nvSpPr>
        <p:spPr>
          <a:xfrm>
            <a:off x="6045200" y="3928533"/>
            <a:ext cx="2218267" cy="795867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F13F9-73A8-4E0B-A126-BC63CF122B1E}"/>
              </a:ext>
            </a:extLst>
          </p:cNvPr>
          <p:cNvSpPr/>
          <p:nvPr/>
        </p:nvSpPr>
        <p:spPr>
          <a:xfrm>
            <a:off x="6045200" y="4876799"/>
            <a:ext cx="2218267" cy="965201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030B-A026-4EA3-9D29-6B312B7E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F9C9-7031-4A25-BC92-0A5A9B36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about Statistical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C6B9-DECD-437E-96C3-DDE87A81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just cannot get enough power whatsoever.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still based on an NHST framework. </a:t>
            </a:r>
          </a:p>
          <a:p>
            <a:pPr lvl="1"/>
            <a:r>
              <a:rPr lang="en-US" dirty="0"/>
              <a:t>What if we just get rid of NHST altogether? </a:t>
            </a:r>
          </a:p>
          <a:p>
            <a:endParaRPr lang="en-US" dirty="0"/>
          </a:p>
        </p:txBody>
      </p:sp>
      <p:pic>
        <p:nvPicPr>
          <p:cNvPr id="3074" name="Picture 2" descr="Image result for statistical power">
            <a:extLst>
              <a:ext uri="{FF2B5EF4-FFF2-40B4-BE49-F238E27FC236}">
                <a16:creationId xmlns:a16="http://schemas.microsoft.com/office/drawing/2014/main" id="{88D5918F-D24F-4AA5-ABCA-55B0969BC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2344738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B8A1-03D4-4880-AE12-D0DE12CD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Effect Size &amp; Confidence Interval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alternative to NHST. </a:t>
            </a:r>
            <a:endParaRPr lang="en-US" dirty="0">
              <a:latin typeface="Calibri"/>
            </a:endParaRPr>
          </a:p>
          <a:p>
            <a:pPr lvl="1"/>
            <a:r>
              <a:rPr lang="en-US" dirty="0">
                <a:latin typeface="Calibri"/>
              </a:rPr>
              <a:t>Effect size focuses on the </a:t>
            </a:r>
            <a:r>
              <a:rPr lang="en-US" b="1" i="1" dirty="0">
                <a:latin typeface="Calibri"/>
              </a:rPr>
              <a:t>magnitude</a:t>
            </a:r>
            <a:r>
              <a:rPr lang="en-US" dirty="0">
                <a:latin typeface="Calibri"/>
              </a:rPr>
              <a:t> of the effect, rather than its probability. </a:t>
            </a:r>
          </a:p>
          <a:p>
            <a:pPr lvl="1"/>
            <a:r>
              <a:rPr lang="en-US" dirty="0">
                <a:latin typeface="Calibri"/>
              </a:rPr>
              <a:t>Confidence interval represents the effect size and the </a:t>
            </a:r>
            <a:r>
              <a:rPr lang="en-US" b="1" i="1" dirty="0">
                <a:latin typeface="Calibri"/>
              </a:rPr>
              <a:t>uncertainty</a:t>
            </a:r>
            <a:r>
              <a:rPr lang="en-US" dirty="0">
                <a:latin typeface="Calibri"/>
              </a:rPr>
              <a:t> surrounding that effect size. </a:t>
            </a:r>
          </a:p>
          <a:p>
            <a:r>
              <a:rPr lang="en-US" dirty="0">
                <a:latin typeface="Calibri"/>
              </a:rPr>
              <a:t>95% Confidence Interval (95%CI)</a:t>
            </a:r>
          </a:p>
          <a:p>
            <a:pPr lvl="1"/>
            <a:r>
              <a:rPr lang="en-US" dirty="0">
                <a:latin typeface="Calibri"/>
              </a:rPr>
              <a:t>Corresponds to α level of .05. </a:t>
            </a:r>
          </a:p>
          <a:p>
            <a:pPr lvl="1"/>
            <a:r>
              <a:rPr lang="en-US" dirty="0">
                <a:latin typeface="Calibri"/>
              </a:rPr>
              <a:t>“There is </a:t>
            </a:r>
            <a:r>
              <a:rPr lang="en-US" b="1" i="1" dirty="0">
                <a:latin typeface="Calibri"/>
              </a:rPr>
              <a:t>95% probability </a:t>
            </a:r>
            <a:r>
              <a:rPr lang="en-US" dirty="0">
                <a:latin typeface="Calibri"/>
              </a:rPr>
              <a:t>that the size of the effect will fall within this interval”.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EA484-DF1B-4ED2-B28E-FD332E70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A0F2-4A38-4BDD-8FCF-DA95CF59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2584-C4DD-4E78-A609-EF8F2E3A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 bulb company claims their product will last 3000 hours of use with a standard deviation of 150 hours. </a:t>
            </a:r>
          </a:p>
          <a:p>
            <a:pPr lvl="1"/>
            <a:r>
              <a:rPr lang="en-US" dirty="0"/>
              <a:t>Alex wanted to test this claim with the 5 bulbs he bought randomly. He found that on average the light bulbs lasted 2880 hours. </a:t>
            </a:r>
          </a:p>
          <a:p>
            <a:pPr lvl="1"/>
            <a:r>
              <a:rPr lang="en-US" dirty="0"/>
              <a:t>Do the sampled light bulbs demonstrate what the company claims about the product life?</a:t>
            </a:r>
          </a:p>
          <a:p>
            <a:pPr lvl="1"/>
            <a:endParaRPr lang="en-US" dirty="0"/>
          </a:p>
          <a:p>
            <a:pPr lvl="1"/>
            <a:r>
              <a:rPr lang="en-US" b="1" i="1" u="sng" dirty="0"/>
              <a:t>Let’s redo the calculation using 95%CI.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3255-55E7-4395-A274-BE6C160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ower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95%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CI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=2880−1.96×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150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≈2749</m:t>
                    </m:r>
                  </m:oMath>
                </a14:m>
                <a:endParaRPr lang="en-US" sz="2400" b="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Upper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95%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CI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=2880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1.96×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  <m:t>150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3011</m:t>
                    </m:r>
                  </m:oMath>
                </a14:m>
                <a:endParaRPr lang="en-US" altLang="zh-CN" sz="2400" dirty="0">
                  <a:latin typeface="Calibri"/>
                </a:endParaRPr>
              </a:p>
              <a:p>
                <a:pPr marL="728662" lvl="1" indent="-342900"/>
                <a:r>
                  <a:rPr lang="en-US" sz="2400" dirty="0">
                    <a:latin typeface="Calibri"/>
                  </a:rPr>
                  <a:t>95%CI = [2748, 3011], which overlaps </a:t>
                </a:r>
                <a:br>
                  <a:rPr lang="en-US" sz="2400" dirty="0">
                    <a:latin typeface="Calibri"/>
                  </a:rPr>
                </a:br>
                <a:r>
                  <a:rPr lang="en-US" sz="2400" dirty="0">
                    <a:latin typeface="Calibri"/>
                  </a:rPr>
                  <a:t>with the claimed 3000 hours. </a:t>
                </a:r>
              </a:p>
              <a:p>
                <a:r>
                  <a:rPr lang="en-US" sz="2800" b="1" dirty="0"/>
                  <a:t>Conclusion: </a:t>
                </a:r>
                <a:r>
                  <a:rPr lang="en-US" sz="2800" dirty="0"/>
                  <a:t>There is at least 95% </a:t>
                </a:r>
                <a:br>
                  <a:rPr lang="en-US" sz="2800" dirty="0"/>
                </a:br>
                <a:r>
                  <a:rPr lang="en-US" sz="2800" dirty="0"/>
                  <a:t>probability that the sampled light </a:t>
                </a:r>
                <a:br>
                  <a:rPr lang="en-US" sz="2800" dirty="0"/>
                </a:br>
                <a:r>
                  <a:rPr lang="en-US" sz="2800" dirty="0"/>
                  <a:t>bulbs demonstrate what the </a:t>
                </a:r>
                <a:br>
                  <a:rPr lang="en-US" sz="2800" dirty="0"/>
                </a:br>
                <a:r>
                  <a:rPr lang="en-US" sz="2800" dirty="0"/>
                  <a:t>company claims about product life.</a:t>
                </a:r>
                <a:endParaRPr lang="en-US" sz="2800" dirty="0">
                  <a:latin typeface="Calibri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b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533EAFE7-02B9-4D3D-B5A0-91B7537D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133" y="3773487"/>
            <a:ext cx="2876211" cy="229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CBE9-E143-45FB-B164-EBFA2978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0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Calibri"/>
              </a:rPr>
              <a:t>The benefit of 95% CI over NHST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alibri"/>
                  </a:rPr>
                  <a:t>NHST</a:t>
                </a:r>
              </a:p>
              <a:p>
                <a:pPr lvl="1"/>
                <a:r>
                  <a:rPr lang="en-US" sz="2600" dirty="0">
                    <a:latin typeface="Calibri"/>
                  </a:rPr>
                  <a:t>Influenced by </a:t>
                </a:r>
                <a:r>
                  <a:rPr lang="en-US" sz="2600" i="1" dirty="0">
                    <a:latin typeface="Calibri"/>
                  </a:rPr>
                  <a:t>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Calibri"/>
                  </a:rPr>
                  <a:t> </a:t>
                </a:r>
                <a:endParaRPr lang="en-US" altLang="zh-CN" sz="2000" dirty="0">
                  <a:latin typeface="Calibri"/>
                </a:endParaRPr>
              </a:p>
              <a:p>
                <a:pPr lvl="2"/>
                <a:r>
                  <a:rPr lang="en-US" sz="2000" dirty="0">
                    <a:latin typeface="Calibri"/>
                  </a:rPr>
                  <a:t>Larger n </a:t>
                </a:r>
                <a:r>
                  <a:rPr lang="en-US" altLang="zh-CN" sz="2000" dirty="0">
                    <a:latin typeface="Calibri"/>
                    <a:sym typeface="Wingdings" panose="05000000000000000000" pitchFamily="2" charset="2"/>
                  </a:rPr>
                  <a:t></a:t>
                </a:r>
                <a:r>
                  <a:rPr lang="en-US" sz="2000" dirty="0">
                    <a:latin typeface="Calibri"/>
                  </a:rPr>
                  <a:t> larger z </a:t>
                </a:r>
                <a:r>
                  <a:rPr lang="en-US" sz="2000" dirty="0">
                    <a:latin typeface="Calibri"/>
                    <a:sym typeface="Wingdings" panose="05000000000000000000" pitchFamily="2" charset="2"/>
                  </a:rPr>
                  <a:t></a:t>
                </a:r>
                <a:r>
                  <a:rPr lang="en-US" sz="2000" dirty="0">
                    <a:latin typeface="Calibri"/>
                  </a:rPr>
                  <a:t> smaller p </a:t>
                </a:r>
              </a:p>
              <a:p>
                <a:pPr lvl="2"/>
                <a:r>
                  <a:rPr lang="en-US" sz="2000" dirty="0">
                    <a:latin typeface="Calibri"/>
                    <a:sym typeface="Wingdings" panose="05000000000000000000" pitchFamily="2" charset="2"/>
                  </a:rPr>
                  <a:t>More likely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latin typeface="Calibri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Calibri"/>
                  </a:rPr>
                  <a:t>	</a:t>
                </a:r>
                <a:endParaRPr lang="en-US" sz="2400" dirty="0">
                  <a:latin typeface="Calibri"/>
                </a:endParaRPr>
              </a:p>
              <a:p>
                <a:pPr lvl="1"/>
                <a:r>
                  <a:rPr lang="en-US" sz="2400" dirty="0">
                    <a:latin typeface="Calibri"/>
                  </a:rPr>
                  <a:t>Type I error!!!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514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libri"/>
                  </a:rPr>
                  <a:t>95%CI</a:t>
                </a:r>
              </a:p>
              <a:p>
                <a:pPr lvl="1"/>
                <a:r>
                  <a:rPr lang="en-US" sz="2600" dirty="0">
                    <a:latin typeface="Calibri"/>
                  </a:rPr>
                  <a:t>The influence of </a:t>
                </a:r>
                <a:r>
                  <a:rPr lang="en-US" sz="2600" i="1" dirty="0">
                    <a:latin typeface="Calibri"/>
                  </a:rPr>
                  <a:t>n </a:t>
                </a:r>
                <a:r>
                  <a:rPr lang="en-US" sz="2600" dirty="0">
                    <a:latin typeface="Calibri"/>
                  </a:rPr>
                  <a:t>is reduced. </a:t>
                </a:r>
                <a:endParaRPr lang="en-US" sz="2600" i="1" dirty="0">
                  <a:latin typeface="Calibri"/>
                </a:endParaRPr>
              </a:p>
              <a:p>
                <a:pPr lvl="2"/>
                <a:r>
                  <a:rPr lang="en-US" altLang="zh-CN" sz="2000" dirty="0"/>
                  <a:t>95% CI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/>
                <a:r>
                  <a:rPr lang="en-US" sz="2000" dirty="0">
                    <a:latin typeface="Calibri"/>
                  </a:rPr>
                  <a:t>Larger n </a:t>
                </a:r>
                <a:r>
                  <a:rPr lang="en-US" sz="2000" dirty="0">
                    <a:latin typeface="Calibri"/>
                    <a:sym typeface="Wingdings" panose="05000000000000000000" pitchFamily="2" charset="2"/>
                  </a:rPr>
                  <a:t> larger </a:t>
                </a:r>
                <a:r>
                  <a:rPr lang="en-US" sz="2000" dirty="0" err="1">
                    <a:latin typeface="Calibri"/>
                    <a:sym typeface="Wingdings" panose="05000000000000000000" pitchFamily="2" charset="2"/>
                  </a:rPr>
                  <a:t>s.e.m</a:t>
                </a:r>
                <a:r>
                  <a:rPr lang="en-US" sz="2000" dirty="0">
                    <a:latin typeface="Calibri"/>
                    <a:sym typeface="Wingdings" panose="05000000000000000000" pitchFamily="2" charset="2"/>
                  </a:rPr>
                  <a:t>  wider 95%CI</a:t>
                </a:r>
              </a:p>
              <a:p>
                <a:pPr lvl="2"/>
                <a:r>
                  <a:rPr lang="en-US" sz="2000" dirty="0">
                    <a:latin typeface="Calibri"/>
                  </a:rPr>
                  <a:t>But we still get an estimate of the effect size.</a:t>
                </a:r>
              </a:p>
              <a:p>
                <a:pPr marL="728662" lvl="1" indent="-342900"/>
                <a:r>
                  <a:rPr lang="en-US" dirty="0">
                    <a:latin typeface="Calibri"/>
                  </a:rPr>
                  <a:t>Better representation of the effect. </a:t>
                </a:r>
              </a:p>
              <a:p>
                <a:pPr marL="728662" lvl="1" indent="-342900"/>
                <a:r>
                  <a:rPr lang="en-US" dirty="0">
                    <a:latin typeface="Calibri"/>
                  </a:rPr>
                  <a:t>Easier to replicate.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51400"/>
              </a:xfrm>
              <a:blipFill>
                <a:blip r:embed="rId3"/>
                <a:stretch>
                  <a:fillRect l="-2719" t="-1258" r="-604"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5D13D-578F-4376-94A4-34E2E29B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9C5F78-3819-435B-973F-CC755AAA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3EE32-9A32-4DBE-B54A-3D3F4397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just talked about how NHST and 95%CI can be applied to </a:t>
            </a:r>
            <a:r>
              <a:rPr lang="en-US" i="1" dirty="0"/>
              <a:t>z</a:t>
            </a:r>
            <a:r>
              <a:rPr lang="en-US" dirty="0"/>
              <a:t>-test. </a:t>
            </a:r>
          </a:p>
          <a:p>
            <a:r>
              <a:rPr lang="en-US" dirty="0"/>
              <a:t>They can also be applied to many other statistical tests.</a:t>
            </a:r>
          </a:p>
          <a:p>
            <a:pPr lvl="1"/>
            <a:r>
              <a:rPr lang="en-US" dirty="0"/>
              <a:t>T-test (coming up next)</a:t>
            </a:r>
          </a:p>
          <a:p>
            <a:pPr lvl="1"/>
            <a:r>
              <a:rPr lang="en-US" dirty="0"/>
              <a:t>ANOVA/MANOVA/ANCOVA etc. </a:t>
            </a:r>
          </a:p>
          <a:p>
            <a:pPr lvl="1"/>
            <a:r>
              <a:rPr lang="en-US" dirty="0"/>
              <a:t>Various types of regression</a:t>
            </a:r>
          </a:p>
          <a:p>
            <a:pPr lvl="1"/>
            <a:r>
              <a:rPr lang="en-US" dirty="0"/>
              <a:t>Structural equation modeling</a:t>
            </a:r>
          </a:p>
          <a:p>
            <a:pPr lvl="1"/>
            <a:r>
              <a:rPr lang="en-US" dirty="0"/>
              <a:t>Multi-level analysis</a:t>
            </a:r>
          </a:p>
          <a:p>
            <a:pPr lvl="1"/>
            <a:r>
              <a:rPr lang="en-US" dirty="0"/>
              <a:t>Etc. etc.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D05C50-1A34-455C-B767-16DEF024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2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statistic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5256-5952-4EBC-97DE-D02D15CA18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Others_1"/>
          <p:cNvSpPr txBox="1"/>
          <p:nvPr>
            <p:custDataLst>
              <p:tags r:id="rId2"/>
            </p:custDataLst>
          </p:nvPr>
        </p:nvSpPr>
        <p:spPr>
          <a:xfrm>
            <a:off x="2997609" y="1510768"/>
            <a:ext cx="31793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spc="400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CONTENTS</a:t>
            </a:r>
            <a:endParaRPr lang="zh-CN" altLang="en-US" sz="3600" b="1" spc="400" dirty="0"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MH_Entry_1">
            <a:hlinkClick r:id="rId11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366965" y="3069776"/>
            <a:ext cx="5100635" cy="52432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32000" tIns="0" rIns="0" bIns="0" rtlCol="0" anchor="ctr">
            <a:normAutofit/>
          </a:bodyPr>
          <a:lstStyle/>
          <a:p>
            <a:r>
              <a:rPr lang="en-US" altLang="zh-CN" sz="2000" b="1" spc="200" dirty="0">
                <a:solidFill>
                  <a:schemeClr val="tx1"/>
                </a:solidFill>
                <a:latin typeface="+mj-ea"/>
                <a:ea typeface="+mj-ea"/>
              </a:rPr>
              <a:t>t-statistics Intro</a:t>
            </a:r>
            <a:endParaRPr lang="zh-CN" altLang="en-US" sz="2000" b="1" spc="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MH_Number_1">
            <a:hlinkClick r:id="rId11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087566" y="3069776"/>
            <a:ext cx="528634" cy="524324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+mj-ea"/>
                <a:ea typeface="+mj-ea"/>
                <a:cs typeface="Times New Roman" panose="02020603050405020304" pitchFamily="18" charset="0"/>
              </a:rPr>
              <a:t>01</a:t>
            </a:r>
            <a:endParaRPr lang="zh-CN" altLang="en-US" sz="2400" b="1" dirty="0">
              <a:solidFill>
                <a:srgbClr val="FFFFFF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MH_Entry_2">
            <a:hlinkClick r:id="rId12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366965" y="3959924"/>
            <a:ext cx="5100635" cy="52432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32000" tIns="0" rIns="0" bIns="0" rtlCol="0" anchor="ctr">
            <a:normAutofit fontScale="92500"/>
          </a:bodyPr>
          <a:lstStyle/>
          <a:p>
            <a:r>
              <a:rPr lang="en-US" altLang="zh-CN" sz="2000" b="1" spc="200" dirty="0">
                <a:solidFill>
                  <a:schemeClr val="tx1"/>
                </a:solidFill>
                <a:latin typeface="+mj-ea"/>
                <a:ea typeface="+mj-ea"/>
              </a:rPr>
              <a:t>t-test for 2 individual samples</a:t>
            </a:r>
            <a:endParaRPr lang="zh-CN" altLang="en-US" sz="2000" b="1" spc="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MH_Number_2">
            <a:hlinkClick r:id="rId12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087566" y="3959924"/>
            <a:ext cx="528634" cy="524324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+mj-ea"/>
                <a:ea typeface="+mj-ea"/>
                <a:cs typeface="Times New Roman" panose="02020603050405020304" pitchFamily="18" charset="0"/>
              </a:rPr>
              <a:t>02</a:t>
            </a:r>
            <a:endParaRPr lang="zh-CN" altLang="en-US" sz="2400" b="1" dirty="0">
              <a:solidFill>
                <a:srgbClr val="FFFFFF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MH_Entry_3">
            <a:hlinkClick r:id="rId11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366965" y="4850072"/>
            <a:ext cx="5100635" cy="52432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32000" tIns="0" rIns="0" bIns="0" rtlCol="0" anchor="ctr">
            <a:normAutofit/>
          </a:bodyPr>
          <a:lstStyle/>
          <a:p>
            <a:r>
              <a:rPr lang="en-US" altLang="zh-CN" sz="2000" b="1" spc="200" dirty="0">
                <a:solidFill>
                  <a:schemeClr val="tx1"/>
                </a:solidFill>
                <a:latin typeface="+mj-ea"/>
                <a:ea typeface="+mj-ea"/>
              </a:rPr>
              <a:t>t-test for 2 related samples</a:t>
            </a:r>
            <a:endParaRPr lang="zh-CN" altLang="en-US" sz="2000" b="1" spc="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MH_Number_3">
            <a:hlinkClick r:id="rId11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087566" y="4850072"/>
            <a:ext cx="528634" cy="524324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+mj-ea"/>
                <a:ea typeface="+mj-ea"/>
                <a:cs typeface="Times New Roman" panose="02020603050405020304" pitchFamily="18" charset="0"/>
              </a:rPr>
              <a:t>03</a:t>
            </a:r>
            <a:endParaRPr lang="zh-CN" altLang="en-US" sz="2400" b="1" dirty="0">
              <a:solidFill>
                <a:srgbClr val="FFFFFF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5256-5952-4EBC-97DE-D02D15CA183F}" type="slidenum">
              <a:rPr lang="en-US" smtClean="0"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372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T-statistics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we don’t have all the necessary information about the population.</a:t>
            </a:r>
          </a:p>
          <a:p>
            <a:pPr lvl="2"/>
            <a:r>
              <a:rPr lang="en-US" dirty="0"/>
              <a:t>E.g., we can’t get the </a:t>
            </a:r>
            <a:r>
              <a:rPr lang="en-US" dirty="0" err="1"/>
              <a:t>sd</a:t>
            </a:r>
            <a:r>
              <a:rPr lang="en-US" dirty="0"/>
              <a:t> of the population.</a:t>
            </a:r>
          </a:p>
          <a:p>
            <a:pPr lvl="1"/>
            <a:r>
              <a:rPr lang="en-US" dirty="0"/>
              <a:t>We need to use sample statistics to make inferences about the population. </a:t>
            </a:r>
          </a:p>
          <a:p>
            <a:pPr lvl="1"/>
            <a:r>
              <a:rPr lang="en-US" dirty="0"/>
              <a:t>Relies on Student’s t-distribution.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5256-5952-4EBC-97DE-D02D15CA18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​​ 6"/>
          <p:cNvSpPr>
            <a:spLocks noChangeArrowheads="1"/>
          </p:cNvSpPr>
          <p:nvPr/>
        </p:nvSpPr>
        <p:spPr bwMode="auto">
          <a:xfrm>
            <a:off x="703263" y="1556792"/>
            <a:ext cx="7993062" cy="4752993"/>
          </a:xfrm>
          <a:prstGeom prst="roundRect">
            <a:avLst>
              <a:gd name="adj" fmla="val 5245"/>
            </a:avLst>
          </a:prstGeom>
          <a:solidFill>
            <a:srgbClr val="F2F2F2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90F2A0-CECB-4F48-8E49-90D79EA8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7C8E5-2FBF-4FE8-A825-BDA787DFC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): </a:t>
                </a:r>
              </a:p>
              <a:p>
                <a:pPr lvl="1"/>
                <a:r>
                  <a:rPr lang="en-US" dirty="0"/>
                  <a:t>We make a hypothesis about the potential conclusion.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): </a:t>
                </a:r>
              </a:p>
              <a:p>
                <a:pPr lvl="1"/>
                <a:r>
                  <a:rPr lang="en-US" dirty="0"/>
                  <a:t>What we prepare as the alternative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doesn’t hold.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7C8E5-2FBF-4FE8-A825-BDA787DFC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6CA7E7-2495-4AC0-900C-908A75CF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471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Student’s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Probability density function</a:t>
                </a:r>
              </a:p>
              <a:p>
                <a:pPr marL="0" indent="0">
                  <a:spcBef>
                    <a:spcPts val="800"/>
                  </a:spcBef>
                  <a:buNone/>
                  <a:defRPr/>
                </a:pPr>
                <a:r>
                  <a:rPr lang="en-US" dirty="0">
                    <a:latin typeface="Calibri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Calibri" charset="0"/>
                </a:endParaRP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Where </a:t>
                </a:r>
                <a:r>
                  <a:rPr lang="en-US" i="1" dirty="0">
                    <a:latin typeface="Calibri" charset="0"/>
                  </a:rPr>
                  <a:t>v </a:t>
                </a:r>
                <a:r>
                  <a:rPr lang="en-US" dirty="0">
                    <a:latin typeface="Calibri" charset="0"/>
                  </a:rPr>
                  <a:t>is the degrees of freedom (</a:t>
                </a:r>
                <a:r>
                  <a:rPr lang="en-US" i="1" dirty="0">
                    <a:latin typeface="Calibri" charset="0"/>
                  </a:rPr>
                  <a:t>v=n</a:t>
                </a:r>
                <a:r>
                  <a:rPr lang="en-US" dirty="0">
                    <a:latin typeface="Calibri" charset="0"/>
                  </a:rPr>
                  <a:t>-1)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latin typeface="Calibri" charset="0"/>
                  </a:rPr>
                  <a:t> is the gamma function. </a:t>
                </a: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The PDF of t-distribution is lower and wider than normal distribution. </a:t>
                </a: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/>
                  <a:t> As degrees of freedom grows, </a:t>
                </a:r>
                <a:r>
                  <a:rPr lang="en-US" i="1" dirty="0"/>
                  <a:t>t</a:t>
                </a:r>
                <a:r>
                  <a:rPr lang="en-US" dirty="0"/>
                  <a:t>-distribution approaches z-distribution. 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://ci.columbia.edu/ci/premba_test/c0331/images/s7/6317178747.gif">
            <a:extLst>
              <a:ext uri="{FF2B5EF4-FFF2-40B4-BE49-F238E27FC236}">
                <a16:creationId xmlns:a16="http://schemas.microsoft.com/office/drawing/2014/main" id="{F8474AA7-3722-4B83-93E8-488AC852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2293585"/>
            <a:ext cx="8043333" cy="42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4E172-0117-4440-AFF4-C7A2A51A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One-sample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estimation of the difference between sample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population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when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i="1" dirty="0"/>
                  <a:t> is unknown</a:t>
                </a:r>
                <a:r>
                  <a:rPr lang="en-US" dirty="0"/>
                  <a:t>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i="1" dirty="0">
                    <a:latin typeface="MS Reference Sans Serif"/>
                  </a:rPr>
                  <a:t>s</a:t>
                </a:r>
                <a:r>
                  <a:rPr lang="en-US" dirty="0">
                    <a:latin typeface="MS Reference Sans Serif"/>
                  </a:rPr>
                  <a:t>: </a:t>
                </a:r>
                <a:r>
                  <a:rPr lang="en-US" i="1" dirty="0">
                    <a:latin typeface="MS Reference Sans Serif"/>
                  </a:rPr>
                  <a:t>sample</a:t>
                </a:r>
                <a:r>
                  <a:rPr lang="en-US" dirty="0">
                    <a:latin typeface="MS Reference Sans Serif"/>
                  </a:rPr>
                  <a:t> standard deviation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MS Reference Sans Serif"/>
                  </a:rPr>
                  <a:t>: </a:t>
                </a:r>
                <a:r>
                  <a:rPr lang="en-US" i="1" dirty="0">
                    <a:latin typeface="MS Reference Sans Serif"/>
                  </a:rPr>
                  <a:t>sample</a:t>
                </a:r>
                <a:r>
                  <a:rPr lang="en-US" dirty="0">
                    <a:latin typeface="MS Reference Sans Serif"/>
                  </a:rPr>
                  <a:t> standard error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5256-5952-4EBC-97DE-D02D15CA18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53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Illustrating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5485" indent="0">
              <a:buNone/>
            </a:pPr>
            <a:r>
              <a:rPr lang="en-US" altLang="zh-CN" dirty="0"/>
              <a:t>A researcher randomly sampled 30 graduates of an MBA program and recorded data concerning their starting salaries. The sample mean salary is $97,000 (</a:t>
            </a:r>
            <a:r>
              <a:rPr lang="en-US" altLang="zh-CN" i="1" dirty="0"/>
              <a:t>s </a:t>
            </a:r>
            <a:r>
              <a:rPr lang="en-US" altLang="zh-CN" dirty="0"/>
              <a:t>= 9500). It is known that the average salary for MBA graduates in the population is $108,000. </a:t>
            </a:r>
          </a:p>
          <a:p>
            <a:pPr lvl="1"/>
            <a:r>
              <a:rPr lang="en-US" altLang="zh-CN" dirty="0"/>
              <a:t>Is it true that the sampled MBA graduates have significantly lower average salaries than the population?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5256-5952-4EBC-97DE-D02D15CA18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Illustrating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97455" indent="-514350"/>
                <a:r>
                  <a:rPr lang="en-US" altLang="zh-CN" dirty="0"/>
                  <a:t>Procedures based on NHST</a:t>
                </a:r>
              </a:p>
              <a:p>
                <a:pPr marL="997505" lvl="1" indent="-514350"/>
                <a:r>
                  <a:rPr lang="en-US" altLang="zh-CN" dirty="0"/>
                  <a:t>State you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</a:p>
              <a:p>
                <a:pPr marL="1397555" lvl="2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dirty="0"/>
                  <a:t>___________</a:t>
                </a:r>
              </a:p>
              <a:p>
                <a:pPr marL="1397555" lvl="2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: ____________</a:t>
                </a:r>
              </a:p>
              <a:p>
                <a:pPr marL="997505" lvl="1" indent="-514350"/>
                <a:r>
                  <a:rPr lang="en-US" dirty="0"/>
                  <a:t>Calculate the t-score: </a:t>
                </a:r>
              </a:p>
              <a:p>
                <a:pPr marL="1283255" lvl="2" indent="-342900"/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𝑡</m:t>
                    </m:r>
                    <m:r>
                      <a:rPr lang="en-US" altLang="zh-CN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97000−108000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9500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≈−6.34</m:t>
                    </m:r>
                  </m:oMath>
                </a14:m>
                <a:endParaRPr lang="en-US" altLang="zh-CN" i="1" dirty="0"/>
              </a:p>
              <a:p>
                <a:pPr marL="997505" lvl="1" indent="-514350"/>
                <a:r>
                  <a:rPr lang="en-US" altLang="zh-CN" dirty="0"/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-value based on the t-score: </a:t>
                </a:r>
              </a:p>
              <a:p>
                <a:pPr marL="88320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=−6.34,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=30−1=29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≈.00&lt;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=.05</m:t>
                      </m:r>
                    </m:oMath>
                  </m:oMathPara>
                </a14:m>
                <a:endParaRPr lang="en-US" altLang="zh-CN" dirty="0"/>
              </a:p>
              <a:p>
                <a:pPr marL="483155"/>
                <a:r>
                  <a:rPr lang="en-US" altLang="zh-CN" b="1" dirty="0"/>
                  <a:t>Conclusion</a:t>
                </a:r>
                <a:r>
                  <a:rPr lang="en-US" altLang="zh-CN" dirty="0"/>
                  <a:t>: _________</a:t>
                </a:r>
                <a:endParaRPr lang="en-US" altLang="zh-CN" b="1" dirty="0"/>
              </a:p>
              <a:p>
                <a:pPr marL="1283255" lvl="2" indent="-342900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F948-0058-4598-9D4B-96BAA9C0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6863-7432-4A86-83A1-3D21F12D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Illustrating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AEC416-EE84-409A-AC79-B15D54D08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Procedures based on 95%CI</a:t>
                </a:r>
              </a:p>
              <a:p>
                <a:pPr lvl="1"/>
                <a:r>
                  <a:rPr lang="en-US" altLang="zh-CN" dirty="0"/>
                  <a:t>95%CI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dirty="0">
                    <a:latin typeface="MS Reference Sans Serif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±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/>
                          </a:rPr>
                          <m:t>𝒄𝒓𝒊𝒕𝒊𝒄𝒂𝒍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0.025 and </a:t>
                </a:r>
                <a:r>
                  <a:rPr lang="en-US" i="1" dirty="0"/>
                  <a:t>df</a:t>
                </a:r>
                <a:r>
                  <a:rPr lang="en-US" dirty="0"/>
                  <a:t> = </a:t>
                </a:r>
                <a:r>
                  <a:rPr lang="en-US" i="1" dirty="0"/>
                  <a:t>n </a:t>
                </a:r>
                <a:r>
                  <a:rPr lang="en-US" dirty="0"/>
                  <a:t>– 1=29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𝒄𝒓𝒊𝒕𝒊𝒄𝒂𝒍</m:t>
                        </m:r>
                      </m:sub>
                    </m:sSub>
                  </m:oMath>
                </a14:m>
                <a:r>
                  <a:rPr lang="en-US" dirty="0"/>
                  <a:t>=2.045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95%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CI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m:rPr>
                        <m:nor/>
                      </m:rPr>
                      <a:rPr lang="en-US" altLang="zh-CN" dirty="0">
                        <a:latin typeface="MS Reference Sans Serif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/>
                          </a:rPr>
                          <m:t>𝒄𝒓𝒊𝒕𝒊𝒄𝒂𝒍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/>
                      </a:rPr>
                      <m:t>93453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95%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CI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dirty="0">
                    <a:latin typeface="MS Reference Sans Serif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/>
                          </a:rPr>
                          <m:t>𝒄𝒓𝒊𝒕𝒊𝒄𝒂𝒍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/>
                      </a:rPr>
                      <m:t>≈100547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95%CI of [93453, 100547] did not overlap with the population mean of 108000.</a:t>
                </a:r>
              </a:p>
              <a:p>
                <a:pPr lvl="1"/>
                <a:r>
                  <a:rPr lang="en-US" b="1" dirty="0"/>
                  <a:t>Conclusion</a:t>
                </a:r>
                <a:r>
                  <a:rPr lang="en-US" dirty="0"/>
                  <a:t>: ___________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AEC416-EE84-409A-AC79-B15D54D08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71CF-BCDC-4EC3-A7E5-DFE5240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4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estimation of the difference between </a:t>
            </a:r>
            <a:r>
              <a:rPr lang="en-US" i="1" dirty="0"/>
              <a:t>2 </a:t>
            </a:r>
            <a:r>
              <a:rPr lang="en-US" b="1" i="1" dirty="0"/>
              <a:t>samples.</a:t>
            </a:r>
            <a:endParaRPr lang="en-US" dirty="0"/>
          </a:p>
          <a:p>
            <a:pPr lvl="1"/>
            <a:r>
              <a:rPr lang="en-US" dirty="0"/>
              <a:t>When samples are </a:t>
            </a:r>
            <a:r>
              <a:rPr lang="en-US" b="1" i="1" u="sng" dirty="0"/>
              <a:t>independent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samples are </a:t>
            </a:r>
            <a:r>
              <a:rPr lang="en-US" b="1" i="1" u="sng" dirty="0"/>
              <a:t>paired/related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5256-5952-4EBC-97DE-D02D15CA183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7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</a:t>
            </a:r>
            <a:r>
              <a:rPr lang="en-US" altLang="zh-CN" dirty="0"/>
              <a:t>Samples</a:t>
            </a:r>
            <a:r>
              <a:rPr lang="en-US" dirty="0"/>
              <a:t> Designs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Estimate </a:t>
            </a:r>
            <a:r>
              <a:rPr lang="en-US" sz="2400" dirty="0"/>
              <a:t>the mean difference between two populations using data from 2 different samples</a:t>
            </a:r>
          </a:p>
        </p:txBody>
      </p:sp>
      <p:pic>
        <p:nvPicPr>
          <p:cNvPr id="5" name="Picture 3" descr="10p317_f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726266"/>
            <a:ext cx="4735772" cy="3789699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5256-5952-4EBC-97DE-D02D15CA183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</a:t>
            </a:r>
            <a:r>
              <a:rPr lang="en-US" altLang="zh-CN" dirty="0"/>
              <a:t>Samples </a:t>
            </a:r>
            <a:r>
              <a:rPr lang="en-US" dirty="0"/>
              <a:t>Designs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Used when we do not know about either of the two populations being compared</a:t>
                </a:r>
              </a:p>
              <a:p>
                <a:pPr lvl="1"/>
                <a:r>
                  <a:rPr lang="en-US" dirty="0"/>
                  <a:t>μ and σ are unknown.</a:t>
                </a:r>
              </a:p>
              <a:p>
                <a:pPr lvl="1"/>
                <a:r>
                  <a:rPr lang="en-US" dirty="0"/>
                  <a:t>Instead,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s</a:t>
                </a:r>
                <a:r>
                  <a:rPr lang="en-US" dirty="0"/>
                  <a:t> are known and used.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ATTENTION!!!</a:t>
                </a:r>
              </a:p>
              <a:p>
                <a:pPr lvl="1"/>
                <a:r>
                  <a:rPr lang="en-US" dirty="0"/>
                  <a:t>Samples/populations have to be INDEPENDENT</a:t>
                </a:r>
              </a:p>
              <a:p>
                <a:pPr lvl="1"/>
                <a:r>
                  <a:rPr lang="en-US" dirty="0"/>
                  <a:t>E.g., Control vs. manipulated samples</a:t>
                </a:r>
              </a:p>
              <a:p>
                <a:pPr lvl="1"/>
                <a:r>
                  <a:rPr lang="en-US" dirty="0"/>
                  <a:t>UW students vs. Seattle residence??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AB9A0-289A-4497-86A2-F56381C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Independent-Samples </a:t>
            </a:r>
            <a:r>
              <a:rPr lang="en-US" i="1" dirty="0"/>
              <a:t>t-</a:t>
            </a:r>
            <a:r>
              <a:rPr lang="en-US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Procedures based on NHST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: No difference between the two population means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𝐝𝐟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𝑺𝑺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𝑺𝑺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compare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B07DD-3B26-4266-8CC1-A5E026EB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Independent-Samples </a:t>
            </a:r>
            <a:r>
              <a:rPr lang="en-US" i="1" dirty="0"/>
              <a:t>t-</a:t>
            </a:r>
            <a:r>
              <a:rPr lang="en-US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can also use confidence interval to determine significance</a:t>
                </a:r>
              </a:p>
              <a:p>
                <a:pPr lvl="1"/>
                <a:r>
                  <a:rPr lang="en-US" altLang="zh-CN" dirty="0"/>
                  <a:t>95% CI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dirty="0">
                    <a:latin typeface="MS Reference Sans Serif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zh-CN" b="0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𝒄𝒓𝒊𝒕𝒊𝒄𝒂𝒍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0.025 and </a:t>
                </a:r>
                <a:r>
                  <a:rPr lang="en-US" i="1" dirty="0" err="1"/>
                  <a:t>df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𝒄𝒓𝒊𝒕𝒊𝒄𝒂𝒍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5256-5952-4EBC-97DE-D02D15CA183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​​ 6"/>
          <p:cNvSpPr>
            <a:spLocks noChangeArrowheads="1"/>
          </p:cNvSpPr>
          <p:nvPr/>
        </p:nvSpPr>
        <p:spPr bwMode="auto">
          <a:xfrm>
            <a:off x="703263" y="1556792"/>
            <a:ext cx="7993062" cy="4752993"/>
          </a:xfrm>
          <a:prstGeom prst="roundRect">
            <a:avLst>
              <a:gd name="adj" fmla="val 5245"/>
            </a:avLst>
          </a:prstGeom>
          <a:solidFill>
            <a:srgbClr val="F2F2F2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90F2A0-CECB-4F48-8E49-90D79EA8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7C8E5-2FBF-4FE8-A825-BDA787DFC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then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a series of statistical analyses.</a:t>
                </a:r>
              </a:p>
              <a:p>
                <a:pPr lvl="1"/>
                <a:r>
                  <a:rPr lang="en-US" dirty="0"/>
                  <a:t>The nature of these analyses is to determine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true.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too small, we will </a:t>
                </a:r>
                <a:r>
                  <a:rPr lang="en-US" b="1" i="1" u="sng" dirty="0"/>
                  <a:t>reject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determine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more likely to be true. </a:t>
                </a:r>
              </a:p>
              <a:p>
                <a:endParaRPr lang="en-US" dirty="0"/>
              </a:p>
              <a:p>
                <a:r>
                  <a:rPr lang="en-US" dirty="0"/>
                  <a:t>ATTENTION!!!</a:t>
                </a:r>
              </a:p>
              <a:p>
                <a:pPr lvl="1"/>
                <a:r>
                  <a:rPr lang="en-US" dirty="0"/>
                  <a:t>We NEVER say “</a:t>
                </a:r>
                <a:r>
                  <a:rPr lang="en-US" b="1" i="1" u="sng" dirty="0"/>
                  <a:t>accept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)” in statistics. </a:t>
                </a:r>
              </a:p>
              <a:p>
                <a:pPr lvl="1"/>
                <a:r>
                  <a:rPr lang="en-US" dirty="0"/>
                  <a:t>Because everything has a probability </a:t>
                </a:r>
                <a:r>
                  <a:rPr lang="en-US" dirty="0">
                    <a:sym typeface="Wingdings" panose="05000000000000000000" pitchFamily="2" charset="2"/>
                  </a:rPr>
                  <a:t> 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7C8E5-2FBF-4FE8-A825-BDA787DFC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1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impossible is nothing">
            <a:extLst>
              <a:ext uri="{FF2B5EF4-FFF2-40B4-BE49-F238E27FC236}">
                <a16:creationId xmlns:a16="http://schemas.microsoft.com/office/drawing/2014/main" id="{27E6609D-DEF0-42EB-9B08-3FA20AB7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831" y="1600200"/>
            <a:ext cx="7526337" cy="42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909DA-DED1-4420-9997-6DC43110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89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Related-Samples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the mean difference between two related groups </a:t>
            </a:r>
          </a:p>
          <a:p>
            <a:pPr lvl="1"/>
            <a:r>
              <a:rPr lang="en-US" dirty="0"/>
              <a:t>The data consist of two scores for the same group</a:t>
            </a:r>
          </a:p>
          <a:p>
            <a:pPr lvl="2"/>
            <a:r>
              <a:rPr lang="en-US" altLang="zh-CN" dirty="0"/>
              <a:t>E.g., A single group of students take SAT twice, do they have significantly different scores?  </a:t>
            </a:r>
          </a:p>
          <a:p>
            <a:pPr lvl="2"/>
            <a:r>
              <a:rPr lang="en-US" dirty="0"/>
              <a:t>E.g., Do the patients’ health improve </a:t>
            </a:r>
            <a:r>
              <a:rPr lang="en-US" b="1" i="1" dirty="0"/>
              <a:t>before</a:t>
            </a:r>
            <a:r>
              <a:rPr lang="en-US" dirty="0"/>
              <a:t> and </a:t>
            </a:r>
            <a:r>
              <a:rPr lang="en-US" b="1" i="1" dirty="0"/>
              <a:t>after</a:t>
            </a:r>
            <a:r>
              <a:rPr lang="en-US" dirty="0"/>
              <a:t> the treatment?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5256-5952-4EBC-97DE-D02D15CA183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Related-Samples </a:t>
            </a:r>
            <a:r>
              <a:rPr lang="en-US" i="1" dirty="0"/>
              <a:t>t-</a:t>
            </a:r>
            <a:r>
              <a:rPr lang="en-US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Procedures based on NHST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: No difference between the means of two treatments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𝐝𝐟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acc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nary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compare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EB28D-F74F-4EB5-9977-EA30CAFA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put them together…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different types of t-tests we’ve learned so far…</a:t>
            </a:r>
          </a:p>
          <a:p>
            <a:pPr lvl="1"/>
            <a:r>
              <a:rPr lang="en-US" dirty="0"/>
              <a:t>Sample vs. population</a:t>
            </a:r>
          </a:p>
          <a:p>
            <a:pPr lvl="2"/>
            <a:r>
              <a:rPr lang="en-US" dirty="0"/>
              <a:t>Known sample mean &amp; SD, population mean</a:t>
            </a:r>
          </a:p>
          <a:p>
            <a:pPr lvl="1"/>
            <a:r>
              <a:rPr lang="en-US" dirty="0"/>
              <a:t>Two independent samples</a:t>
            </a:r>
          </a:p>
          <a:p>
            <a:pPr lvl="2"/>
            <a:r>
              <a:rPr lang="en-US" dirty="0"/>
              <a:t>Known sample means &amp; SDs</a:t>
            </a:r>
          </a:p>
          <a:p>
            <a:pPr lvl="1"/>
            <a:r>
              <a:rPr lang="en-US" dirty="0"/>
              <a:t>Two paired</a:t>
            </a:r>
            <a:r>
              <a:rPr lang="en-US"/>
              <a:t>/related </a:t>
            </a:r>
            <a:r>
              <a:rPr lang="en-US" dirty="0"/>
              <a:t>samples</a:t>
            </a:r>
          </a:p>
          <a:p>
            <a:pPr lvl="2"/>
            <a:r>
              <a:rPr lang="en-US" dirty="0"/>
              <a:t>Repeated tests</a:t>
            </a:r>
          </a:p>
          <a:p>
            <a:pPr lvl="2"/>
            <a:r>
              <a:rPr lang="en-US" dirty="0"/>
              <a:t>Known sample means &amp; SD of the difference between tests.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AEC10-2989-4FB0-A547-1272D531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​​ 6"/>
          <p:cNvSpPr>
            <a:spLocks noChangeArrowheads="1"/>
          </p:cNvSpPr>
          <p:nvPr/>
        </p:nvSpPr>
        <p:spPr bwMode="auto">
          <a:xfrm>
            <a:off x="703263" y="1556792"/>
            <a:ext cx="7993062" cy="4752993"/>
          </a:xfrm>
          <a:prstGeom prst="roundRect">
            <a:avLst>
              <a:gd name="adj" fmla="val 5245"/>
            </a:avLst>
          </a:prstGeom>
          <a:solidFill>
            <a:srgbClr val="F2F2F2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90F2A0-CECB-4F48-8E49-90D79EA8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7C8E5-2FBF-4FE8-A825-BDA787DFC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E.g., we want to test whether UW students’ mean IQ score can represent the population.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Mean IQ of UW students is NOT different from the population.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Mean IQ of UW students is different from the population.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rejected, then ________.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rejected, then ________.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7C8E5-2FBF-4FE8-A825-BDA787DFC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3106C-4DD4-498F-8047-BC66B3C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53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4748-2713-40EB-9629-34377A31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AA570-99CC-4B42-98B6-EB94C16F0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do we say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too small”? </a:t>
                </a:r>
              </a:p>
              <a:p>
                <a:pPr lvl="1"/>
                <a:r>
                  <a:rPr lang="en-US" dirty="0"/>
                  <a:t>Level of Significance α = 0.05.</a:t>
                </a:r>
              </a:p>
              <a:p>
                <a:pPr lvl="1"/>
                <a:r>
                  <a:rPr lang="en-US" dirty="0"/>
                  <a:t>At least 5%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true.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also when we say “xxx is </a:t>
                </a:r>
                <a:r>
                  <a:rPr lang="en-US" i="1" dirty="0"/>
                  <a:t>significant</a:t>
                </a:r>
                <a:r>
                  <a:rPr lang="en-US" dirty="0"/>
                  <a:t>”…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Null Hypothesis Significance Testing (NHST)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AA570-99CC-4B42-98B6-EB94C16F0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44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ED1D-154C-4846-93D9-2CDE0BE6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9B33-2CCC-4792-8836-E4AA3907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NHST with </a:t>
            </a:r>
            <a:r>
              <a:rPr lang="en-US" i="1" dirty="0"/>
              <a:t>z</a:t>
            </a:r>
            <a:r>
              <a:rPr lang="en-US" dirty="0"/>
              <a:t>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944439-5420-4FB7-998D-A1393C13D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NHST can be applied to different types of statistical analyses depending on the nature of the hypothesis to be tested. </a:t>
                </a:r>
              </a:p>
              <a:p>
                <a:endParaRPr lang="en-US" dirty="0"/>
              </a:p>
              <a:p>
                <a:r>
                  <a:rPr lang="en-US" dirty="0"/>
                  <a:t>E.g., </a:t>
                </a:r>
                <a:r>
                  <a:rPr lang="en-US" i="1" dirty="0"/>
                  <a:t>z</a:t>
                </a:r>
                <a:r>
                  <a:rPr lang="en-US" dirty="0"/>
                  <a:t>-test is used when we test whether a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can represent the population mean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944439-5420-4FB7-998D-A1393C13D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8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445B5-4AEA-4A92-9A79-E4D408E7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0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A0F2-4A38-4BDD-8FCF-DA95CF59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2584-C4DD-4E78-A609-EF8F2E3A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 bulb company claims their product will last 3000 hours of use with a standard deviation of 150 hours. </a:t>
            </a:r>
          </a:p>
          <a:p>
            <a:pPr lvl="1"/>
            <a:r>
              <a:rPr lang="en-US" dirty="0"/>
              <a:t>Alex wanted to test this claim with the 5 bulbs he bought randomly. He found that on average the light bulbs lasted 2880 hours. </a:t>
            </a:r>
          </a:p>
          <a:p>
            <a:pPr lvl="1"/>
            <a:r>
              <a:rPr lang="en-US" dirty="0"/>
              <a:t>Do the sampled light bulbs demonstrate what the company claims about the product life?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6DE7-E783-402D-97A2-6221A8C3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D5B-E984-40F4-BE07-9FB8F69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3277-0A39-4DB1-9EC8-4782F8887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sng" dirty="0"/>
                  <a:t>Step 1</a:t>
                </a:r>
                <a:r>
                  <a:rPr lang="en-US" dirty="0"/>
                  <a:t>: List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sampled light bulbs demonstrate the claimed product life. 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u="sng" dirty="0"/>
                  <a:t>Step 2</a:t>
                </a:r>
                <a:r>
                  <a:rPr lang="en-US" dirty="0"/>
                  <a:t>: Use </a:t>
                </a:r>
                <a:r>
                  <a:rPr lang="en-US" i="1" dirty="0"/>
                  <a:t>z</a:t>
                </a:r>
                <a:r>
                  <a:rPr lang="en-US" dirty="0"/>
                  <a:t>-score to standardize the difference between the sample mean and population mean.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2600" i="1">
                              <a:latin typeface="Cambria Math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600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8</m:t>
                          </m:r>
                          <m: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0 −3000</m:t>
                          </m:r>
                        </m:num>
                        <m:den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150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 −1.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79</m:t>
                      </m:r>
                    </m:oMath>
                  </m:oMathPara>
                </a14:m>
                <a:endParaRPr lang="el-GR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3277-0A39-4DB1-9EC8-4782F8887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44789-BAD8-453A-B14E-47E874AB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B-0ABF-8B4C-91F4-72B72B54D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2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8082850"/>
  <p:tag name="MH_LIBRARY" val="CONTENTS"/>
  <p:tag name="MH_AUTOCOLOR" val="TRUE"/>
  <p:tag name="MH_TYPE" val="CONTENTS"/>
  <p:tag name="ID" val="5535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8082850"/>
  <p:tag name="MH_LIBRARY" val="CONTENTS"/>
  <p:tag name="MH_TYPE" val="OTHERS"/>
  <p:tag name="ID" val="5535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8082850"/>
  <p:tag name="MH_LIBRARY" val="CONTENTS"/>
  <p:tag name="MH_TYPE" val="ENTRY"/>
  <p:tag name="ID" val="553529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8082850"/>
  <p:tag name="MH_LIBRARY" val="CONTENTS"/>
  <p:tag name="MH_TYPE" val="NUMBER"/>
  <p:tag name="ID" val="553529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8082850"/>
  <p:tag name="MH_LIBRARY" val="CONTENTS"/>
  <p:tag name="MH_TYPE" val="ENTRY"/>
  <p:tag name="ID" val="553529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8082850"/>
  <p:tag name="MH_LIBRARY" val="CONTENTS"/>
  <p:tag name="MH_TYPE" val="NUMBER"/>
  <p:tag name="ID" val="553529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8082850"/>
  <p:tag name="MH_LIBRARY" val="CONTENTS"/>
  <p:tag name="MH_TYPE" val="ENTRY"/>
  <p:tag name="ID" val="553529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8082850"/>
  <p:tag name="MH_LIBRARY" val="CONTENTS"/>
  <p:tag name="MH_TYPE" val="NUMBER"/>
  <p:tag name="ID" val="553529"/>
  <p:tag name="MH_ORDER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18608</TotalTime>
  <Words>2295</Words>
  <Application>Microsoft Office PowerPoint</Application>
  <PresentationFormat>On-screen Show (4:3)</PresentationFormat>
  <Paragraphs>330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宋体</vt:lpstr>
      <vt:lpstr>微软雅黑</vt:lpstr>
      <vt:lpstr>Arial</vt:lpstr>
      <vt:lpstr>Calibri</vt:lpstr>
      <vt:lpstr>Cambria Math</vt:lpstr>
      <vt:lpstr>MS Reference Sans Serif</vt:lpstr>
      <vt:lpstr>Office Theme</vt:lpstr>
      <vt:lpstr>Statistical Hypothesis Testing</vt:lpstr>
      <vt:lpstr>Why we need hypothesis testing</vt:lpstr>
      <vt:lpstr>The Logic of Hypothesis Testing</vt:lpstr>
      <vt:lpstr>The Logic of Hypothesis Testing</vt:lpstr>
      <vt:lpstr>The Logic of Hypothesis Testing</vt:lpstr>
      <vt:lpstr>The Logic of Hypothesis Testing</vt:lpstr>
      <vt:lpstr>NHST with z-test</vt:lpstr>
      <vt:lpstr>An Illustrating Example</vt:lpstr>
      <vt:lpstr>An Illustrating Example</vt:lpstr>
      <vt:lpstr>An Illustrating Example</vt:lpstr>
      <vt:lpstr>An Illustrating Example</vt:lpstr>
      <vt:lpstr>An Illustrating Example</vt:lpstr>
      <vt:lpstr>More about NHST</vt:lpstr>
      <vt:lpstr>Type I &amp; Type II Error</vt:lpstr>
      <vt:lpstr>Type I &amp; Type II Error</vt:lpstr>
      <vt:lpstr>α versus β</vt:lpstr>
      <vt:lpstr>Caveats about NHST</vt:lpstr>
      <vt:lpstr>Alternatives to NHST</vt:lpstr>
      <vt:lpstr>Statistical Power</vt:lpstr>
      <vt:lpstr>Statistical Power</vt:lpstr>
      <vt:lpstr>Caveats about Statistical Power</vt:lpstr>
      <vt:lpstr>Effect Size &amp; Confidence Interval</vt:lpstr>
      <vt:lpstr>An Illustrating Example</vt:lpstr>
      <vt:lpstr>An Illustrating Example</vt:lpstr>
      <vt:lpstr>The benefit of 95% CI over NHST</vt:lpstr>
      <vt:lpstr>Other Statistics</vt:lpstr>
      <vt:lpstr>T statistic</vt:lpstr>
      <vt:lpstr>PowerPoint Presentation</vt:lpstr>
      <vt:lpstr>T-statistics Intro</vt:lpstr>
      <vt:lpstr>Student’s t-Distribution</vt:lpstr>
      <vt:lpstr>One-sample T-test</vt:lpstr>
      <vt:lpstr>An Illustrating Example</vt:lpstr>
      <vt:lpstr>An Illustrating Example</vt:lpstr>
      <vt:lpstr>An Illustrating Example</vt:lpstr>
      <vt:lpstr>Two-sample T-test</vt:lpstr>
      <vt:lpstr>Independent-Samples Designs</vt:lpstr>
      <vt:lpstr>Independent-Samples Designs</vt:lpstr>
      <vt:lpstr>Independent-Samples t-test</vt:lpstr>
      <vt:lpstr>Independent-Samples t-test</vt:lpstr>
      <vt:lpstr>Related-Samples Designs</vt:lpstr>
      <vt:lpstr>Related-Samples t-test</vt:lpstr>
      <vt:lpstr>Now put them together…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Ting Cao</cp:lastModifiedBy>
  <cp:revision>718</cp:revision>
  <dcterms:created xsi:type="dcterms:W3CDTF">2015-01-21T04:58:27Z</dcterms:created>
  <dcterms:modified xsi:type="dcterms:W3CDTF">2020-01-31T02:21:29Z</dcterms:modified>
</cp:coreProperties>
</file>