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18"/>
  </p:notesMasterIdLst>
  <p:sldIdLst>
    <p:sldId id="276" r:id="rId3"/>
    <p:sldId id="329" r:id="rId4"/>
    <p:sldId id="386" r:id="rId5"/>
    <p:sldId id="388" r:id="rId6"/>
    <p:sldId id="427" r:id="rId7"/>
    <p:sldId id="401" r:id="rId8"/>
    <p:sldId id="402" r:id="rId9"/>
    <p:sldId id="428" r:id="rId10"/>
    <p:sldId id="403" r:id="rId11"/>
    <p:sldId id="387" r:id="rId12"/>
    <p:sldId id="430" r:id="rId13"/>
    <p:sldId id="429" r:id="rId14"/>
    <p:sldId id="404" r:id="rId15"/>
    <p:sldId id="405" r:id="rId16"/>
    <p:sldId id="40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2" autoAdjust="0"/>
    <p:restoredTop sz="84169"/>
  </p:normalViewPr>
  <p:slideViewPr>
    <p:cSldViewPr snapToGrid="0" snapToObjects="1" showGuides="1">
      <p:cViewPr varScale="1">
        <p:scale>
          <a:sx n="72" d="100"/>
          <a:sy n="72" d="100"/>
        </p:scale>
        <p:origin x="1413" y="55"/>
      </p:cViewPr>
      <p:guideLst>
        <p:guide orient="horz" pos="2488"/>
        <p:guide pos="478"/>
      </p:guideLst>
    </p:cSldViewPr>
  </p:slideViewPr>
  <p:outlineViewPr>
    <p:cViewPr>
      <p:scale>
        <a:sx n="33" d="100"/>
        <a:sy n="33" d="100"/>
      </p:scale>
      <p:origin x="0" y="-914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6" d="100"/>
          <a:sy n="116" d="100"/>
        </p:scale>
        <p:origin x="22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A69A4-43A8-4442-8088-0B845332DB30}" type="datetimeFigureOut">
              <a:rPr lang="en-US" smtClean="0"/>
              <a:t>2/19/2020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9985C-6B1E-BE4B-8B6E-1AD097E07E34}" type="slidenum">
              <a:rPr lang="en-US" smtClean="0"/>
              <a:t>‹#›</a:t>
            </a:fld>
            <a:endParaRPr lang="en-US"/>
          </a:p>
        </p:txBody>
      </p:sp>
    </p:spTree>
    <p:extLst>
      <p:ext uri="{BB962C8B-B14F-4D97-AF65-F5344CB8AC3E}">
        <p14:creationId xmlns:p14="http://schemas.microsoft.com/office/powerpoint/2010/main" val="14657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squared error as a function of degree of polynomial. </a:t>
            </a:r>
          </a:p>
        </p:txBody>
      </p:sp>
      <p:sp>
        <p:nvSpPr>
          <p:cNvPr id="4" name="Slide Number Placeholder 3"/>
          <p:cNvSpPr>
            <a:spLocks noGrp="1"/>
          </p:cNvSpPr>
          <p:nvPr>
            <p:ph type="sldNum" sz="quarter" idx="10"/>
          </p:nvPr>
        </p:nvSpPr>
        <p:spPr/>
        <p:txBody>
          <a:bodyPr/>
          <a:lstStyle/>
          <a:p>
            <a:fld id="{3539985C-6B1E-BE4B-8B6E-1AD097E07E34}" type="slidenum">
              <a:rPr lang="en-US" smtClean="0"/>
              <a:t>4</a:t>
            </a:fld>
            <a:endParaRPr lang="en-US"/>
          </a:p>
        </p:txBody>
      </p:sp>
    </p:spTree>
    <p:extLst>
      <p:ext uri="{BB962C8B-B14F-4D97-AF65-F5344CB8AC3E}">
        <p14:creationId xmlns:p14="http://schemas.microsoft.com/office/powerpoint/2010/main" val="177140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9985C-6B1E-BE4B-8B6E-1AD097E07E34}" type="slidenum">
              <a:rPr lang="en-US" smtClean="0"/>
              <a:t>5</a:t>
            </a:fld>
            <a:endParaRPr lang="en-US"/>
          </a:p>
        </p:txBody>
      </p:sp>
    </p:spTree>
    <p:extLst>
      <p:ext uri="{BB962C8B-B14F-4D97-AF65-F5344CB8AC3E}">
        <p14:creationId xmlns:p14="http://schemas.microsoft.com/office/powerpoint/2010/main" val="6269229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sp>
        <p:nvSpPr>
          <p:cNvPr id="6" name="Text Placeholder 5"/>
          <p:cNvSpPr>
            <a:spLocks noGrp="1"/>
          </p:cNvSpPr>
          <p:nvPr>
            <p:ph type="body" sz="quarter" idx="10" hasCustomPrompt="1"/>
          </p:nvPr>
        </p:nvSpPr>
        <p:spPr>
          <a:xfrm>
            <a:off x="671757" y="1179824"/>
            <a:ext cx="6972300" cy="2641756"/>
          </a:xfrm>
          <a:prstGeom prst="rect">
            <a:avLst/>
          </a:prstGeom>
        </p:spPr>
        <p:txBody>
          <a:bodyPr anchor="b">
            <a:normAutofit/>
          </a:bodyPr>
          <a:lstStyle>
            <a:lvl1pPr marL="0" indent="0">
              <a:lnSpc>
                <a:spcPct val="100000"/>
              </a:lnSpc>
              <a:buNone/>
              <a:defRPr sz="5000" b="0" i="0" baseline="0">
                <a:solidFill>
                  <a:schemeClr val="accent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167124"/>
            <a:ext cx="6972300" cy="2641756"/>
          </a:xfrm>
          <a:prstGeom prst="rect">
            <a:avLst/>
          </a:prstGeom>
        </p:spPr>
        <p:txBody>
          <a:bodyPr anchor="b">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 Science Methods for Clean Energy Research </a:t>
            </a:r>
          </a:p>
        </p:txBody>
      </p:sp>
      <p:sp>
        <p:nvSpPr>
          <p:cNvPr id="3" name="TextBox 2"/>
          <p:cNvSpPr txBox="1"/>
          <p:nvPr/>
        </p:nvSpPr>
        <p:spPr>
          <a:xfrm>
            <a:off x="718252" y="4588566"/>
            <a:ext cx="4792824" cy="369332"/>
          </a:xfrm>
          <a:prstGeom prst="rect">
            <a:avLst/>
          </a:prstGeom>
          <a:noFill/>
        </p:spPr>
        <p:txBody>
          <a:bodyPr wrap="square" rtlCol="0">
            <a:spAutoFit/>
          </a:bodyPr>
          <a:lstStyle/>
          <a:p>
            <a:r>
              <a:rPr lang="en-US"/>
              <a:t>Feb 28, 2019</a:t>
            </a:r>
            <a:endParaRPr lang="en-US" dirty="0"/>
          </a:p>
        </p:txBody>
      </p:sp>
    </p:spTree>
    <p:extLst>
      <p:ext uri="{BB962C8B-B14F-4D97-AF65-F5344CB8AC3E}">
        <p14:creationId xmlns:p14="http://schemas.microsoft.com/office/powerpoint/2010/main" val="38632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Bootstrap</a:t>
            </a:r>
          </a:p>
        </p:txBody>
      </p:sp>
      <p:sp>
        <p:nvSpPr>
          <p:cNvPr id="3" name="Text Placeholder 2"/>
          <p:cNvSpPr>
            <a:spLocks noGrp="1"/>
          </p:cNvSpPr>
          <p:nvPr>
            <p:ph type="body" sz="quarter" idx="11"/>
          </p:nvPr>
        </p:nvSpPr>
        <p:spPr/>
        <p:txBody>
          <a:bodyPr/>
          <a:lstStyle/>
          <a:p>
            <a:r>
              <a:rPr lang="en-US" dirty="0"/>
              <a:t>The bootstrap is one of the most versatile tools you will use in statistical analysis of data sets </a:t>
            </a:r>
          </a:p>
          <a:p>
            <a:r>
              <a:rPr lang="en-US" dirty="0"/>
              <a:t>It involves resampling </a:t>
            </a:r>
            <a:r>
              <a:rPr lang="en-US" b="0" dirty="0"/>
              <a:t>with replacement</a:t>
            </a:r>
            <a:r>
              <a:rPr lang="en-US" dirty="0"/>
              <a:t> from your data set </a:t>
            </a:r>
          </a:p>
          <a:p>
            <a:r>
              <a:rPr lang="en-US" dirty="0"/>
              <a:t>Algorithm: </a:t>
            </a:r>
          </a:p>
          <a:p>
            <a:pPr lvl="1"/>
            <a:r>
              <a:rPr lang="en-US" dirty="0"/>
              <a:t>Randomly draw n data points, with replacement, from your training data set (size = n).</a:t>
            </a:r>
          </a:p>
          <a:p>
            <a:pPr lvl="1"/>
            <a:r>
              <a:rPr lang="en-US" dirty="0"/>
              <a:t>Train your model and calculate coefficients/parameters</a:t>
            </a:r>
          </a:p>
          <a:p>
            <a:pPr lvl="1"/>
            <a:r>
              <a:rPr lang="en-US" dirty="0"/>
              <a:t>Repeat sampling many times (usually 1000), and calculate the variance of your coefficients</a:t>
            </a:r>
          </a:p>
        </p:txBody>
      </p:sp>
    </p:spTree>
    <p:extLst>
      <p:ext uri="{BB962C8B-B14F-4D97-AF65-F5344CB8AC3E}">
        <p14:creationId xmlns:p14="http://schemas.microsoft.com/office/powerpoint/2010/main" val="377129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Bootstrap</a:t>
            </a:r>
          </a:p>
        </p:txBody>
      </p:sp>
      <p:sp>
        <p:nvSpPr>
          <p:cNvPr id="3" name="Text Placeholder 2"/>
          <p:cNvSpPr>
            <a:spLocks noGrp="1"/>
          </p:cNvSpPr>
          <p:nvPr>
            <p:ph type="body" sz="quarter" idx="11"/>
          </p:nvPr>
        </p:nvSpPr>
        <p:spPr/>
        <p:txBody>
          <a:bodyPr/>
          <a:lstStyle/>
          <a:p>
            <a:r>
              <a:rPr lang="en-US" dirty="0"/>
              <a:t>Estimate variance and confidence intervals of </a:t>
            </a:r>
          </a:p>
          <a:p>
            <a:pPr lvl="1"/>
            <a:r>
              <a:rPr lang="en-US" dirty="0"/>
              <a:t>Your predictions</a:t>
            </a:r>
          </a:p>
          <a:p>
            <a:pPr lvl="1"/>
            <a:r>
              <a:rPr lang="en-US" dirty="0"/>
              <a:t>Your coefficients</a:t>
            </a:r>
          </a:p>
          <a:p>
            <a:pPr lvl="1"/>
            <a:r>
              <a:rPr lang="en-US" dirty="0"/>
              <a:t>Your </a:t>
            </a:r>
            <a:r>
              <a:rPr lang="mr-IN" dirty="0"/>
              <a:t>…</a:t>
            </a:r>
            <a:endParaRPr lang="en-US" dirty="0"/>
          </a:p>
          <a:p>
            <a:pPr lvl="1"/>
            <a:endParaRPr lang="en-US" dirty="0"/>
          </a:p>
          <a:p>
            <a:r>
              <a:rPr lang="en-US" dirty="0"/>
              <a:t>But why?</a:t>
            </a:r>
          </a:p>
          <a:p>
            <a:pPr lvl="1"/>
            <a:r>
              <a:rPr lang="en-US" dirty="0"/>
              <a:t>We already can get 95% CI of </a:t>
            </a:r>
            <a:r>
              <a:rPr lang="en-US" dirty="0" err="1"/>
              <a:t>coeffecients</a:t>
            </a:r>
            <a:endParaRPr lang="en-US" dirty="0"/>
          </a:p>
          <a:p>
            <a:pPr lvl="1"/>
            <a:r>
              <a:rPr lang="en-US" dirty="0"/>
              <a:t>In SLR, sure, but with more complex or non-linear models harder.</a:t>
            </a:r>
          </a:p>
        </p:txBody>
      </p:sp>
    </p:spTree>
    <p:extLst>
      <p:ext uri="{BB962C8B-B14F-4D97-AF65-F5344CB8AC3E}">
        <p14:creationId xmlns:p14="http://schemas.microsoft.com/office/powerpoint/2010/main" val="152022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Bootstrap</a:t>
            </a:r>
          </a:p>
        </p:txBody>
      </p:sp>
      <p:sp>
        <p:nvSpPr>
          <p:cNvPr id="3" name="Text Placeholder 2"/>
          <p:cNvSpPr>
            <a:spLocks noGrp="1"/>
          </p:cNvSpPr>
          <p:nvPr>
            <p:ph type="body" sz="quarter" idx="11"/>
          </p:nvPr>
        </p:nvSpPr>
        <p:spPr/>
        <p:txBody>
          <a:bodyPr/>
          <a:lstStyle/>
          <a:p>
            <a:endParaRPr lang="en-US" dirty="0"/>
          </a:p>
        </p:txBody>
      </p:sp>
      <p:pic>
        <p:nvPicPr>
          <p:cNvPr id="4" name="Picture 3"/>
          <p:cNvPicPr>
            <a:picLocks noChangeAspect="1"/>
          </p:cNvPicPr>
          <p:nvPr/>
        </p:nvPicPr>
        <p:blipFill>
          <a:blip r:embed="rId2"/>
          <a:stretch>
            <a:fillRect/>
          </a:stretch>
        </p:blipFill>
        <p:spPr>
          <a:xfrm>
            <a:off x="671757" y="1736725"/>
            <a:ext cx="6152404" cy="5121275"/>
          </a:xfrm>
          <a:prstGeom prst="rect">
            <a:avLst/>
          </a:prstGeom>
        </p:spPr>
      </p:pic>
    </p:spTree>
    <p:extLst>
      <p:ext uri="{BB962C8B-B14F-4D97-AF65-F5344CB8AC3E}">
        <p14:creationId xmlns:p14="http://schemas.microsoft.com/office/powerpoint/2010/main" val="174325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power of the bootstrap in one figure </a:t>
            </a:r>
          </a:p>
        </p:txBody>
      </p:sp>
      <p:sp>
        <p:nvSpPr>
          <p:cNvPr id="3" name="Text Placeholder 2"/>
          <p:cNvSpPr>
            <a:spLocks noGrp="1"/>
          </p:cNvSpPr>
          <p:nvPr>
            <p:ph type="body" sz="quarter" idx="11"/>
          </p:nvPr>
        </p:nvSpPr>
        <p:spPr/>
        <p:txBody>
          <a:bodyPr/>
          <a:lstStyle/>
          <a:p>
            <a:r>
              <a:rPr lang="en-US" dirty="0"/>
              <a:t>Fig 5.10, estimates of some parameter, </a:t>
            </a:r>
            <a:r>
              <a:rPr lang="en-US" dirty="0">
                <a:latin typeface="symbol" charset="2"/>
              </a:rPr>
              <a:t>a</a:t>
            </a:r>
            <a:r>
              <a:rPr lang="en-US" dirty="0"/>
              <a:t> </a:t>
            </a:r>
          </a:p>
        </p:txBody>
      </p:sp>
      <p:pic>
        <p:nvPicPr>
          <p:cNvPr id="4" name="Picture 3"/>
          <p:cNvPicPr>
            <a:picLocks noChangeAspect="1"/>
          </p:cNvPicPr>
          <p:nvPr/>
        </p:nvPicPr>
        <p:blipFill>
          <a:blip r:embed="rId2"/>
          <a:stretch>
            <a:fillRect/>
          </a:stretch>
        </p:blipFill>
        <p:spPr>
          <a:xfrm>
            <a:off x="1143564" y="2351428"/>
            <a:ext cx="7711951" cy="4506572"/>
          </a:xfrm>
          <a:prstGeom prst="rect">
            <a:avLst/>
          </a:prstGeom>
        </p:spPr>
      </p:pic>
    </p:spTree>
    <p:extLst>
      <p:ext uri="{BB962C8B-B14F-4D97-AF65-F5344CB8AC3E}">
        <p14:creationId xmlns:p14="http://schemas.microsoft.com/office/powerpoint/2010/main" val="167431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Take care</a:t>
            </a:r>
          </a:p>
        </p:txBody>
      </p:sp>
      <p:sp>
        <p:nvSpPr>
          <p:cNvPr id="3" name="Text Placeholder 2"/>
          <p:cNvSpPr>
            <a:spLocks noGrp="1"/>
          </p:cNvSpPr>
          <p:nvPr>
            <p:ph type="body" sz="quarter" idx="11"/>
          </p:nvPr>
        </p:nvSpPr>
        <p:spPr/>
        <p:txBody>
          <a:bodyPr/>
          <a:lstStyle/>
          <a:p>
            <a:r>
              <a:rPr lang="en-US" dirty="0"/>
              <a:t>Depending on how large your bootstrap sample data set is, I recommend you avoid using the standard error formula (</a:t>
            </a:r>
            <a:r>
              <a:rPr lang="en-US" dirty="0" err="1"/>
              <a:t>Eq</a:t>
            </a:r>
            <a:r>
              <a:rPr lang="en-US" dirty="0"/>
              <a:t> 5.8) and instead you should use simply the standard deviation of the bootstrap estimates. </a:t>
            </a:r>
          </a:p>
          <a:p>
            <a:pPr lvl="1"/>
            <a:r>
              <a:rPr lang="en-US" b="0" dirty="0"/>
              <a:t>Can anyone explain why? </a:t>
            </a:r>
          </a:p>
          <a:p>
            <a:r>
              <a:rPr lang="en-US" dirty="0"/>
              <a:t>In this context </a:t>
            </a:r>
            <a:r>
              <a:rPr lang="en-US" dirty="0">
                <a:latin typeface="symbol" charset="2"/>
              </a:rPr>
              <a:t>a</a:t>
            </a:r>
            <a:r>
              <a:rPr lang="en-US" dirty="0"/>
              <a:t>, could be any quantity from your training procedure (MSE, </a:t>
            </a:r>
            <a:r>
              <a:rPr lang="en-US" dirty="0">
                <a:latin typeface="symbol" charset="2"/>
              </a:rPr>
              <a:t>b</a:t>
            </a:r>
            <a:r>
              <a:rPr lang="en-US" dirty="0"/>
              <a:t>, etc..) </a:t>
            </a:r>
          </a:p>
        </p:txBody>
      </p:sp>
      <p:pic>
        <p:nvPicPr>
          <p:cNvPr id="4" name="Picture 3"/>
          <p:cNvPicPr>
            <a:picLocks noChangeAspect="1"/>
          </p:cNvPicPr>
          <p:nvPr/>
        </p:nvPicPr>
        <p:blipFill>
          <a:blip r:embed="rId2"/>
          <a:stretch>
            <a:fillRect/>
          </a:stretch>
        </p:blipFill>
        <p:spPr>
          <a:xfrm>
            <a:off x="0" y="4410134"/>
            <a:ext cx="9144000" cy="1533466"/>
          </a:xfrm>
          <a:prstGeom prst="rect">
            <a:avLst/>
          </a:prstGeom>
        </p:spPr>
      </p:pic>
    </p:spTree>
    <p:extLst>
      <p:ext uri="{BB962C8B-B14F-4D97-AF65-F5344CB8AC3E}">
        <p14:creationId xmlns:p14="http://schemas.microsoft.com/office/powerpoint/2010/main" val="1644483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Wrap up</a:t>
            </a:r>
          </a:p>
        </p:txBody>
      </p:sp>
      <p:sp>
        <p:nvSpPr>
          <p:cNvPr id="3" name="Text Placeholder 2"/>
          <p:cNvSpPr>
            <a:spLocks noGrp="1"/>
          </p:cNvSpPr>
          <p:nvPr>
            <p:ph type="body" sz="quarter" idx="11"/>
          </p:nvPr>
        </p:nvSpPr>
        <p:spPr>
          <a:xfrm>
            <a:off x="659305" y="1736725"/>
            <a:ext cx="8196210" cy="4614379"/>
          </a:xfrm>
        </p:spPr>
        <p:txBody>
          <a:bodyPr/>
          <a:lstStyle/>
          <a:p>
            <a:r>
              <a:rPr lang="en-US" dirty="0"/>
              <a:t>Bootstrapping and cross-validation are near-universal in their applicability</a:t>
            </a:r>
            <a:r>
              <a:rPr lang="mr-IN" dirty="0"/>
              <a:t>…</a:t>
            </a:r>
            <a:endParaRPr lang="en-US" dirty="0"/>
          </a:p>
          <a:p>
            <a:r>
              <a:rPr lang="en-US" dirty="0"/>
              <a:t>Let’s work on the </a:t>
            </a:r>
            <a:r>
              <a:rPr lang="en-US" dirty="0" err="1"/>
              <a:t>Jupyter</a:t>
            </a:r>
            <a:r>
              <a:rPr lang="en-US" dirty="0"/>
              <a:t> notebook</a:t>
            </a:r>
          </a:p>
        </p:txBody>
      </p:sp>
    </p:spTree>
    <p:extLst>
      <p:ext uri="{BB962C8B-B14F-4D97-AF65-F5344CB8AC3E}">
        <p14:creationId xmlns:p14="http://schemas.microsoft.com/office/powerpoint/2010/main" val="106240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Outline</a:t>
            </a:r>
          </a:p>
        </p:txBody>
      </p:sp>
      <p:sp>
        <p:nvSpPr>
          <p:cNvPr id="3" name="Text Placeholder 2"/>
          <p:cNvSpPr>
            <a:spLocks noGrp="1"/>
          </p:cNvSpPr>
          <p:nvPr>
            <p:ph type="body" sz="quarter" idx="11"/>
          </p:nvPr>
        </p:nvSpPr>
        <p:spPr/>
        <p:txBody>
          <a:bodyPr/>
          <a:lstStyle/>
          <a:p>
            <a:r>
              <a:rPr lang="en-US" dirty="0"/>
              <a:t>Cross validation</a:t>
            </a:r>
          </a:p>
          <a:p>
            <a:r>
              <a:rPr lang="en-US" dirty="0"/>
              <a:t>Bootstrap (HW4)</a:t>
            </a:r>
          </a:p>
          <a:p>
            <a:r>
              <a:rPr lang="en-US" dirty="0"/>
              <a:t>Wrap up</a:t>
            </a:r>
          </a:p>
        </p:txBody>
      </p:sp>
    </p:spTree>
    <p:extLst>
      <p:ext uri="{BB962C8B-B14F-4D97-AF65-F5344CB8AC3E}">
        <p14:creationId xmlns:p14="http://schemas.microsoft.com/office/powerpoint/2010/main" val="118080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Resampling methods (CH5, ISL)  </a:t>
            </a:r>
          </a:p>
        </p:txBody>
      </p:sp>
      <p:sp>
        <p:nvSpPr>
          <p:cNvPr id="4" name="Text Placeholder 3"/>
          <p:cNvSpPr>
            <a:spLocks noGrp="1"/>
          </p:cNvSpPr>
          <p:nvPr>
            <p:ph type="body" sz="quarter" idx="11"/>
          </p:nvPr>
        </p:nvSpPr>
        <p:spPr/>
        <p:txBody>
          <a:bodyPr/>
          <a:lstStyle/>
          <a:p>
            <a:r>
              <a:rPr lang="en-US" dirty="0"/>
              <a:t>How to assess a model without big test set</a:t>
            </a:r>
          </a:p>
          <a:p>
            <a:r>
              <a:rPr lang="en-US" dirty="0"/>
              <a:t>Resampling concept </a:t>
            </a:r>
          </a:p>
          <a:p>
            <a:pPr lvl="1"/>
            <a:r>
              <a:rPr lang="en-US" dirty="0"/>
              <a:t>Doing more with your data</a:t>
            </a:r>
          </a:p>
          <a:p>
            <a:pPr lvl="1"/>
            <a:r>
              <a:rPr lang="en-US" dirty="0"/>
              <a:t>Repeatedly drawing samples from a training set and refitting a model for each sample</a:t>
            </a:r>
          </a:p>
          <a:p>
            <a:pPr lvl="1"/>
            <a:r>
              <a:rPr lang="en-US" dirty="0"/>
              <a:t>Obtain additional information about the fitted model</a:t>
            </a:r>
          </a:p>
          <a:p>
            <a:pPr lvl="1"/>
            <a:r>
              <a:rPr lang="en-US" dirty="0"/>
              <a:t>Trade computational expense for data</a:t>
            </a:r>
          </a:p>
        </p:txBody>
      </p:sp>
    </p:spTree>
    <p:extLst>
      <p:ext uri="{BB962C8B-B14F-4D97-AF65-F5344CB8AC3E}">
        <p14:creationId xmlns:p14="http://schemas.microsoft.com/office/powerpoint/2010/main" val="138999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Test-train split, hold-out set, validation-set</a:t>
            </a:r>
          </a:p>
        </p:txBody>
      </p:sp>
      <p:sp>
        <p:nvSpPr>
          <p:cNvPr id="3" name="Text Placeholder 2"/>
          <p:cNvSpPr>
            <a:spLocks noGrp="1"/>
          </p:cNvSpPr>
          <p:nvPr>
            <p:ph type="body" sz="quarter" idx="11"/>
          </p:nvPr>
        </p:nvSpPr>
        <p:spPr>
          <a:xfrm>
            <a:off x="522806" y="1515745"/>
            <a:ext cx="8196210" cy="4015497"/>
          </a:xfrm>
        </p:spPr>
        <p:txBody>
          <a:bodyPr/>
          <a:lstStyle/>
          <a:p>
            <a:r>
              <a:rPr lang="en-US" dirty="0"/>
              <a:t>Suppose you have </a:t>
            </a:r>
            <a:r>
              <a:rPr lang="en-US" u="sng" dirty="0"/>
              <a:t>one</a:t>
            </a:r>
            <a:r>
              <a:rPr lang="en-US" dirty="0"/>
              <a:t> set of data and you have to decide how to break it into pieces for </a:t>
            </a:r>
            <a:r>
              <a:rPr lang="en-US" b="0" dirty="0"/>
              <a:t>training</a:t>
            </a:r>
            <a:r>
              <a:rPr lang="en-US" dirty="0"/>
              <a:t> and </a:t>
            </a:r>
            <a:r>
              <a:rPr lang="en-US" b="0" dirty="0"/>
              <a:t>validation </a:t>
            </a:r>
          </a:p>
          <a:p>
            <a:r>
              <a:rPr lang="en-US" dirty="0"/>
              <a:t>Simplest approach is the “validation set” , just break it into two pieces </a:t>
            </a:r>
          </a:p>
          <a:p>
            <a:r>
              <a:rPr lang="en-US" dirty="0"/>
              <a:t>Example (Fig 5.2) looking at MSE as a function of d</a:t>
            </a:r>
          </a:p>
        </p:txBody>
      </p:sp>
      <p:pic>
        <p:nvPicPr>
          <p:cNvPr id="4" name="Picture 3"/>
          <p:cNvPicPr>
            <a:picLocks noChangeAspect="1"/>
          </p:cNvPicPr>
          <p:nvPr/>
        </p:nvPicPr>
        <p:blipFill>
          <a:blip r:embed="rId3"/>
          <a:stretch>
            <a:fillRect/>
          </a:stretch>
        </p:blipFill>
        <p:spPr>
          <a:xfrm>
            <a:off x="522806" y="4532291"/>
            <a:ext cx="5689600" cy="2197100"/>
          </a:xfrm>
          <a:prstGeom prst="rect">
            <a:avLst/>
          </a:prstGeom>
        </p:spPr>
      </p:pic>
      <p:sp>
        <p:nvSpPr>
          <p:cNvPr id="6" name="TextBox 5"/>
          <p:cNvSpPr txBox="1"/>
          <p:nvPr/>
        </p:nvSpPr>
        <p:spPr>
          <a:xfrm>
            <a:off x="6546456" y="5390775"/>
            <a:ext cx="2597544" cy="1477328"/>
          </a:xfrm>
          <a:prstGeom prst="rect">
            <a:avLst/>
          </a:prstGeom>
          <a:solidFill>
            <a:schemeClr val="accent3"/>
          </a:solidFill>
        </p:spPr>
        <p:txBody>
          <a:bodyPr wrap="square" rtlCol="0">
            <a:spAutoFit/>
          </a:bodyPr>
          <a:lstStyle/>
          <a:p>
            <a:r>
              <a:rPr lang="en-US" dirty="0"/>
              <a:t>Left: </a:t>
            </a:r>
            <a:r>
              <a:rPr lang="en-US" u="sng" dirty="0"/>
              <a:t>validation set </a:t>
            </a:r>
            <a:r>
              <a:rPr lang="en-US" dirty="0"/>
              <a:t>MSE vs n for one data set</a:t>
            </a:r>
          </a:p>
          <a:p>
            <a:r>
              <a:rPr lang="en-US" dirty="0"/>
              <a:t>Right: </a:t>
            </a:r>
            <a:r>
              <a:rPr lang="en-US" u="sng" dirty="0"/>
              <a:t>validation set </a:t>
            </a:r>
            <a:r>
              <a:rPr lang="en-US" dirty="0"/>
              <a:t>MSE vs n for 10 different random splits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6300AC4-0ED7-478C-999F-5E55BD933E4A}"/>
                  </a:ext>
                </a:extLst>
              </p:cNvPr>
              <p:cNvSpPr txBox="1"/>
              <p:nvPr/>
            </p:nvSpPr>
            <p:spPr>
              <a:xfrm>
                <a:off x="2125980" y="4133357"/>
                <a:ext cx="3345531" cy="2916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e>
                      </m:acc>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e>
                      </m:acc>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𝑑</m:t>
                              </m:r>
                            </m:sub>
                          </m:sSub>
                        </m:e>
                      </m:acc>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𝑑</m:t>
                          </m:r>
                        </m:sup>
                      </m:sSup>
                    </m:oMath>
                  </m:oMathPara>
                </a14:m>
                <a:endParaRPr lang="en-US" dirty="0"/>
              </a:p>
            </p:txBody>
          </p:sp>
        </mc:Choice>
        <mc:Fallback xmlns="">
          <p:sp>
            <p:nvSpPr>
              <p:cNvPr id="5" name="TextBox 4">
                <a:extLst>
                  <a:ext uri="{FF2B5EF4-FFF2-40B4-BE49-F238E27FC236}">
                    <a16:creationId xmlns:a16="http://schemas.microsoft.com/office/drawing/2014/main" id="{86300AC4-0ED7-478C-999F-5E55BD933E4A}"/>
                  </a:ext>
                </a:extLst>
              </p:cNvPr>
              <p:cNvSpPr txBox="1">
                <a:spLocks noRot="1" noChangeAspect="1" noMove="1" noResize="1" noEditPoints="1" noAdjustHandles="1" noChangeArrowheads="1" noChangeShapeType="1" noTextEdit="1"/>
              </p:cNvSpPr>
              <p:nvPr/>
            </p:nvSpPr>
            <p:spPr>
              <a:xfrm>
                <a:off x="2125980" y="4133357"/>
                <a:ext cx="3345531" cy="291618"/>
              </a:xfrm>
              <a:prstGeom prst="rect">
                <a:avLst/>
              </a:prstGeom>
              <a:blipFill>
                <a:blip r:embed="rId4"/>
                <a:stretch>
                  <a:fillRect l="-1275" t="-16667" r="-12204" b="-33333"/>
                </a:stretch>
              </a:blipFill>
            </p:spPr>
            <p:txBody>
              <a:bodyPr/>
              <a:lstStyle/>
              <a:p>
                <a:r>
                  <a:rPr lang="en-US">
                    <a:noFill/>
                  </a:rPr>
                  <a:t> </a:t>
                </a:r>
              </a:p>
            </p:txBody>
          </p:sp>
        </mc:Fallback>
      </mc:AlternateContent>
    </p:spTree>
    <p:extLst>
      <p:ext uri="{BB962C8B-B14F-4D97-AF65-F5344CB8AC3E}">
        <p14:creationId xmlns:p14="http://schemas.microsoft.com/office/powerpoint/2010/main" val="35417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Validation set approach</a:t>
            </a:r>
          </a:p>
        </p:txBody>
      </p:sp>
      <p:sp>
        <p:nvSpPr>
          <p:cNvPr id="3" name="Text Placeholder 2"/>
          <p:cNvSpPr>
            <a:spLocks noGrp="1"/>
          </p:cNvSpPr>
          <p:nvPr>
            <p:ph type="body" sz="quarter" idx="11"/>
          </p:nvPr>
        </p:nvSpPr>
        <p:spPr/>
        <p:txBody>
          <a:bodyPr/>
          <a:lstStyle/>
          <a:p>
            <a:r>
              <a:rPr lang="en-US" dirty="0"/>
              <a:t>Riddle me this, how many ways are there to choose two 500 data sets from 1000?</a:t>
            </a:r>
          </a:p>
          <a:p>
            <a:r>
              <a:rPr lang="en-US" dirty="0"/>
              <a:t>Since you only use a portion of your data in the training, the ”validation set” approach will tend to perform worse (i.e., </a:t>
            </a:r>
            <a:r>
              <a:rPr lang="en-US" b="0" dirty="0"/>
              <a:t>overestimate</a:t>
            </a:r>
            <a:r>
              <a:rPr lang="en-US" dirty="0"/>
              <a:t> your test error rate)! </a:t>
            </a:r>
          </a:p>
          <a:p>
            <a:endParaRPr lang="en-US" dirty="0"/>
          </a:p>
          <a:p>
            <a:endParaRPr lang="en-US" dirty="0"/>
          </a:p>
        </p:txBody>
      </p:sp>
      <p:pic>
        <p:nvPicPr>
          <p:cNvPr id="4" name="Picture 3"/>
          <p:cNvPicPr>
            <a:picLocks noChangeAspect="1"/>
          </p:cNvPicPr>
          <p:nvPr/>
        </p:nvPicPr>
        <p:blipFill>
          <a:blip r:embed="rId3"/>
          <a:stretch>
            <a:fillRect/>
          </a:stretch>
        </p:blipFill>
        <p:spPr>
          <a:xfrm>
            <a:off x="522806" y="4532291"/>
            <a:ext cx="5689600" cy="2197100"/>
          </a:xfrm>
          <a:prstGeom prst="rect">
            <a:avLst/>
          </a:prstGeom>
        </p:spPr>
      </p:pic>
      <p:sp>
        <p:nvSpPr>
          <p:cNvPr id="6" name="TextBox 5"/>
          <p:cNvSpPr txBox="1"/>
          <p:nvPr/>
        </p:nvSpPr>
        <p:spPr>
          <a:xfrm>
            <a:off x="6457444" y="4272677"/>
            <a:ext cx="2597544" cy="1477328"/>
          </a:xfrm>
          <a:prstGeom prst="rect">
            <a:avLst/>
          </a:prstGeom>
          <a:solidFill>
            <a:schemeClr val="accent3"/>
          </a:solidFill>
        </p:spPr>
        <p:txBody>
          <a:bodyPr wrap="square" rtlCol="0">
            <a:spAutoFit/>
          </a:bodyPr>
          <a:lstStyle/>
          <a:p>
            <a:r>
              <a:rPr lang="en-US" dirty="0"/>
              <a:t>Left: </a:t>
            </a:r>
            <a:r>
              <a:rPr lang="en-US" u="sng" dirty="0"/>
              <a:t>training </a:t>
            </a:r>
            <a:r>
              <a:rPr lang="en-US" dirty="0"/>
              <a:t>MSE vs n for one data set</a:t>
            </a:r>
          </a:p>
          <a:p>
            <a:r>
              <a:rPr lang="en-US" dirty="0"/>
              <a:t>Right: </a:t>
            </a:r>
            <a:r>
              <a:rPr lang="en-US" u="sng" dirty="0"/>
              <a:t>training </a:t>
            </a:r>
            <a:r>
              <a:rPr lang="en-US" dirty="0"/>
              <a:t>MSE vs n for 10 validation sets</a:t>
            </a:r>
          </a:p>
          <a:p>
            <a:endParaRPr lang="en-US" dirty="0"/>
          </a:p>
        </p:txBody>
      </p:sp>
    </p:spTree>
    <p:extLst>
      <p:ext uri="{BB962C8B-B14F-4D97-AF65-F5344CB8AC3E}">
        <p14:creationId xmlns:p14="http://schemas.microsoft.com/office/powerpoint/2010/main" val="74188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(LOOCV) </a:t>
            </a:r>
          </a:p>
        </p:txBody>
      </p:sp>
      <p:sp>
        <p:nvSpPr>
          <p:cNvPr id="3" name="Text Placeholder 2"/>
          <p:cNvSpPr>
            <a:spLocks noGrp="1"/>
          </p:cNvSpPr>
          <p:nvPr>
            <p:ph type="body" sz="quarter" idx="11"/>
          </p:nvPr>
        </p:nvSpPr>
        <p:spPr/>
        <p:txBody>
          <a:bodyPr/>
          <a:lstStyle/>
          <a:p>
            <a:r>
              <a:rPr lang="en-US" dirty="0"/>
              <a:t>Leave One Out Cross Validation (LOOCV) approach</a:t>
            </a:r>
          </a:p>
        </p:txBody>
      </p:sp>
      <p:pic>
        <p:nvPicPr>
          <p:cNvPr id="4" name="Picture 3"/>
          <p:cNvPicPr>
            <a:picLocks noChangeAspect="1"/>
          </p:cNvPicPr>
          <p:nvPr/>
        </p:nvPicPr>
        <p:blipFill>
          <a:blip r:embed="rId2"/>
          <a:stretch>
            <a:fillRect/>
          </a:stretch>
        </p:blipFill>
        <p:spPr>
          <a:xfrm>
            <a:off x="3767504" y="3509977"/>
            <a:ext cx="5309399" cy="3348023"/>
          </a:xfrm>
          <a:prstGeom prst="rect">
            <a:avLst/>
          </a:prstGeom>
        </p:spPr>
      </p:pic>
      <p:pic>
        <p:nvPicPr>
          <p:cNvPr id="5" name="Picture 4"/>
          <p:cNvPicPr>
            <a:picLocks noChangeAspect="1"/>
          </p:cNvPicPr>
          <p:nvPr/>
        </p:nvPicPr>
        <p:blipFill>
          <a:blip r:embed="rId3"/>
          <a:stretch>
            <a:fillRect/>
          </a:stretch>
        </p:blipFill>
        <p:spPr>
          <a:xfrm>
            <a:off x="280749" y="4167398"/>
            <a:ext cx="2113639" cy="820218"/>
          </a:xfrm>
          <a:prstGeom prst="rect">
            <a:avLst/>
          </a:prstGeom>
        </p:spPr>
      </p:pic>
      <p:pic>
        <p:nvPicPr>
          <p:cNvPr id="6" name="Picture 5"/>
          <p:cNvPicPr>
            <a:picLocks noChangeAspect="1"/>
          </p:cNvPicPr>
          <p:nvPr/>
        </p:nvPicPr>
        <p:blipFill>
          <a:blip r:embed="rId4"/>
          <a:stretch>
            <a:fillRect/>
          </a:stretch>
        </p:blipFill>
        <p:spPr>
          <a:xfrm>
            <a:off x="2646294" y="4383354"/>
            <a:ext cx="621288" cy="38830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654AB16-742F-488B-8CAA-9F581CCD2487}"/>
                  </a:ext>
                </a:extLst>
              </p:cNvPr>
              <p:cNvSpPr txBox="1"/>
              <p:nvPr/>
            </p:nvSpPr>
            <p:spPr>
              <a:xfrm>
                <a:off x="540483" y="3794181"/>
                <a:ext cx="18539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chemeClr val="tx1">
                              <a:lumMod val="50000"/>
                            </a:schemeClr>
                          </a:solidFill>
                          <a:latin typeface="Cambria Math" panose="02040503050406030204" pitchFamily="18" charset="0"/>
                        </a:rPr>
                        <m:t>MS</m:t>
                      </m:r>
                      <m:sSub>
                        <m:sSubPr>
                          <m:ctrlPr>
                            <a:rPr lang="en-US" b="0" i="1" smtClean="0">
                              <a:solidFill>
                                <a:schemeClr val="tx1">
                                  <a:lumMod val="50000"/>
                                </a:schemeClr>
                              </a:solidFill>
                              <a:latin typeface="Cambria Math" panose="02040503050406030204" pitchFamily="18" charset="0"/>
                            </a:rPr>
                          </m:ctrlPr>
                        </m:sSubPr>
                        <m:e>
                          <m:r>
                            <m:rPr>
                              <m:sty m:val="p"/>
                            </m:rPr>
                            <a:rPr lang="en-US" b="0" i="0" smtClean="0">
                              <a:solidFill>
                                <a:schemeClr val="tx1">
                                  <a:lumMod val="50000"/>
                                </a:schemeClr>
                              </a:solidFill>
                              <a:latin typeface="Cambria Math" panose="02040503050406030204" pitchFamily="18" charset="0"/>
                            </a:rPr>
                            <m:t>E</m:t>
                          </m:r>
                        </m:e>
                        <m:sub>
                          <m:r>
                            <m:rPr>
                              <m:sty m:val="p"/>
                            </m:rPr>
                            <a:rPr lang="en-US" b="0" i="0" smtClean="0">
                              <a:solidFill>
                                <a:schemeClr val="tx1">
                                  <a:lumMod val="50000"/>
                                </a:schemeClr>
                              </a:solidFill>
                              <a:latin typeface="Cambria Math" panose="02040503050406030204" pitchFamily="18" charset="0"/>
                            </a:rPr>
                            <m:t>i</m:t>
                          </m:r>
                        </m:sub>
                      </m:sSub>
                      <m:r>
                        <a:rPr lang="en-US" b="0" i="1" smtClean="0">
                          <a:solidFill>
                            <a:schemeClr val="tx1">
                              <a:lumMod val="50000"/>
                            </a:schemeClr>
                          </a:solidFill>
                          <a:latin typeface="Cambria Math" panose="02040503050406030204" pitchFamily="18" charset="0"/>
                        </a:rPr>
                        <m:t>=</m:t>
                      </m:r>
                      <m:sSup>
                        <m:sSupPr>
                          <m:ctrlPr>
                            <a:rPr lang="en-US" b="0" i="1" smtClean="0">
                              <a:solidFill>
                                <a:schemeClr val="tx1">
                                  <a:lumMod val="50000"/>
                                </a:schemeClr>
                              </a:solidFill>
                              <a:latin typeface="Cambria Math" panose="02040503050406030204" pitchFamily="18" charset="0"/>
                            </a:rPr>
                          </m:ctrlPr>
                        </m:sSupPr>
                        <m:e>
                          <m:d>
                            <m:dPr>
                              <m:ctrlPr>
                                <a:rPr lang="en-US" b="0" i="1" smtClean="0">
                                  <a:solidFill>
                                    <a:schemeClr val="tx1">
                                      <a:lumMod val="50000"/>
                                    </a:schemeClr>
                                  </a:solidFill>
                                  <a:latin typeface="Cambria Math" panose="02040503050406030204" pitchFamily="18" charset="0"/>
                                </a:rPr>
                              </m:ctrlPr>
                            </m:dPr>
                            <m:e>
                              <m:sSub>
                                <m:sSubPr>
                                  <m:ctrlPr>
                                    <a:rPr lang="en-US" b="0" i="1" smtClean="0">
                                      <a:solidFill>
                                        <a:schemeClr val="tx1">
                                          <a:lumMod val="50000"/>
                                        </a:schemeClr>
                                      </a:solidFill>
                                      <a:latin typeface="Cambria Math" panose="02040503050406030204" pitchFamily="18" charset="0"/>
                                    </a:rPr>
                                  </m:ctrlPr>
                                </m:sSubPr>
                                <m:e>
                                  <m:r>
                                    <a:rPr lang="en-US" b="0" i="1" smtClean="0">
                                      <a:solidFill>
                                        <a:schemeClr val="tx1">
                                          <a:lumMod val="50000"/>
                                        </a:schemeClr>
                                      </a:solidFill>
                                      <a:latin typeface="Cambria Math" panose="02040503050406030204" pitchFamily="18" charset="0"/>
                                    </a:rPr>
                                    <m:t>𝑦</m:t>
                                  </m:r>
                                </m:e>
                                <m:sub>
                                  <m:r>
                                    <a:rPr lang="en-US" b="0" i="1" smtClean="0">
                                      <a:solidFill>
                                        <a:schemeClr val="tx1">
                                          <a:lumMod val="50000"/>
                                        </a:schemeClr>
                                      </a:solidFill>
                                      <a:latin typeface="Cambria Math" panose="02040503050406030204" pitchFamily="18" charset="0"/>
                                    </a:rPr>
                                    <m:t>𝑖</m:t>
                                  </m:r>
                                </m:sub>
                              </m:sSub>
                              <m:r>
                                <a:rPr lang="en-US" b="0" i="1" smtClean="0">
                                  <a:solidFill>
                                    <a:schemeClr val="tx1">
                                      <a:lumMod val="50000"/>
                                    </a:schemeClr>
                                  </a:solidFill>
                                  <a:latin typeface="Cambria Math" panose="02040503050406030204" pitchFamily="18" charset="0"/>
                                </a:rPr>
                                <m:t>−</m:t>
                              </m:r>
                              <m:acc>
                                <m:accPr>
                                  <m:chr m:val="̂"/>
                                  <m:ctrlPr>
                                    <a:rPr lang="en-US" b="0" i="1" smtClean="0">
                                      <a:solidFill>
                                        <a:schemeClr val="tx1">
                                          <a:lumMod val="50000"/>
                                        </a:schemeClr>
                                      </a:solidFill>
                                      <a:latin typeface="Cambria Math" panose="02040503050406030204" pitchFamily="18" charset="0"/>
                                    </a:rPr>
                                  </m:ctrlPr>
                                </m:accPr>
                                <m:e>
                                  <m:sSub>
                                    <m:sSubPr>
                                      <m:ctrlPr>
                                        <a:rPr lang="en-US" b="0" i="1" smtClean="0">
                                          <a:solidFill>
                                            <a:schemeClr val="tx1">
                                              <a:lumMod val="50000"/>
                                            </a:schemeClr>
                                          </a:solidFill>
                                          <a:latin typeface="Cambria Math" panose="02040503050406030204" pitchFamily="18" charset="0"/>
                                        </a:rPr>
                                      </m:ctrlPr>
                                    </m:sSubPr>
                                    <m:e>
                                      <m:r>
                                        <a:rPr lang="en-US" b="0" i="1" smtClean="0">
                                          <a:solidFill>
                                            <a:schemeClr val="tx1">
                                              <a:lumMod val="50000"/>
                                            </a:schemeClr>
                                          </a:solidFill>
                                          <a:latin typeface="Cambria Math" panose="02040503050406030204" pitchFamily="18" charset="0"/>
                                        </a:rPr>
                                        <m:t>𝑦</m:t>
                                      </m:r>
                                    </m:e>
                                    <m:sub>
                                      <m:r>
                                        <a:rPr lang="en-US" b="0" i="1" smtClean="0">
                                          <a:solidFill>
                                            <a:schemeClr val="tx1">
                                              <a:lumMod val="50000"/>
                                            </a:schemeClr>
                                          </a:solidFill>
                                          <a:latin typeface="Cambria Math" panose="02040503050406030204" pitchFamily="18" charset="0"/>
                                        </a:rPr>
                                        <m:t>𝑖</m:t>
                                      </m:r>
                                    </m:sub>
                                  </m:sSub>
                                </m:e>
                              </m:acc>
                            </m:e>
                          </m:d>
                        </m:e>
                        <m:sup>
                          <m:r>
                            <a:rPr lang="en-US" b="0" i="1" smtClean="0">
                              <a:solidFill>
                                <a:schemeClr val="tx1">
                                  <a:lumMod val="50000"/>
                                </a:schemeClr>
                              </a:solidFill>
                              <a:latin typeface="Cambria Math" panose="02040503050406030204" pitchFamily="18" charset="0"/>
                            </a:rPr>
                            <m:t>2</m:t>
                          </m:r>
                        </m:sup>
                      </m:sSup>
                    </m:oMath>
                  </m:oMathPara>
                </a14:m>
                <a:endParaRPr lang="en-US" dirty="0">
                  <a:solidFill>
                    <a:schemeClr val="tx1">
                      <a:lumMod val="50000"/>
                    </a:schemeClr>
                  </a:solidFill>
                </a:endParaRPr>
              </a:p>
            </p:txBody>
          </p:sp>
        </mc:Choice>
        <mc:Fallback xmlns="">
          <p:sp>
            <p:nvSpPr>
              <p:cNvPr id="7" name="TextBox 6">
                <a:extLst>
                  <a:ext uri="{FF2B5EF4-FFF2-40B4-BE49-F238E27FC236}">
                    <a16:creationId xmlns:a16="http://schemas.microsoft.com/office/drawing/2014/main" id="{8654AB16-742F-488B-8CAA-9F581CCD2487}"/>
                  </a:ext>
                </a:extLst>
              </p:cNvPr>
              <p:cNvSpPr txBox="1">
                <a:spLocks noRot="1" noChangeAspect="1" noMove="1" noResize="1" noEditPoints="1" noAdjustHandles="1" noChangeArrowheads="1" noChangeShapeType="1" noTextEdit="1"/>
              </p:cNvSpPr>
              <p:nvPr/>
            </p:nvSpPr>
            <p:spPr>
              <a:xfrm>
                <a:off x="540483" y="3794181"/>
                <a:ext cx="1853905" cy="276999"/>
              </a:xfrm>
              <a:prstGeom prst="rect">
                <a:avLst/>
              </a:prstGeom>
              <a:blipFill>
                <a:blip r:embed="rId5"/>
                <a:stretch>
                  <a:fillRect l="-1974" t="-23913" r="-11184"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55A321F-8CCC-4F99-8E7B-B515061F2780}"/>
                  </a:ext>
                </a:extLst>
              </p:cNvPr>
              <p:cNvSpPr/>
              <p:nvPr/>
            </p:nvSpPr>
            <p:spPr>
              <a:xfrm>
                <a:off x="3646138" y="4167398"/>
                <a:ext cx="7739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chemeClr val="tx1">
                              <a:lumMod val="50000"/>
                            </a:schemeClr>
                          </a:solidFill>
                          <a:latin typeface="Cambria Math" panose="02040503050406030204" pitchFamily="18" charset="0"/>
                        </a:rPr>
                        <m:t>MS</m:t>
                      </m:r>
                      <m:sSub>
                        <m:sSubPr>
                          <m:ctrlPr>
                            <a:rPr lang="en-US" i="1">
                              <a:solidFill>
                                <a:schemeClr val="tx1">
                                  <a:lumMod val="50000"/>
                                </a:schemeClr>
                              </a:solidFill>
                              <a:latin typeface="Cambria Math" panose="02040503050406030204" pitchFamily="18" charset="0"/>
                            </a:rPr>
                          </m:ctrlPr>
                        </m:sSubPr>
                        <m:e>
                          <m:r>
                            <m:rPr>
                              <m:sty m:val="p"/>
                            </m:rPr>
                            <a:rPr lang="en-US">
                              <a:solidFill>
                                <a:schemeClr val="tx1">
                                  <a:lumMod val="50000"/>
                                </a:schemeClr>
                              </a:solidFill>
                              <a:latin typeface="Cambria Math" panose="02040503050406030204" pitchFamily="18" charset="0"/>
                            </a:rPr>
                            <m:t>E</m:t>
                          </m:r>
                        </m:e>
                        <m:sub>
                          <m:r>
                            <a:rPr lang="en-US" b="0" i="0" smtClean="0">
                              <a:solidFill>
                                <a:schemeClr val="tx1">
                                  <a:lumMod val="50000"/>
                                </a:schemeClr>
                              </a:solidFill>
                              <a:latin typeface="Cambria Math" panose="02040503050406030204" pitchFamily="18" charset="0"/>
                            </a:rPr>
                            <m:t>1</m:t>
                          </m:r>
                        </m:sub>
                      </m:sSub>
                    </m:oMath>
                  </m:oMathPara>
                </a14:m>
                <a:endParaRPr lang="en-US" dirty="0"/>
              </a:p>
            </p:txBody>
          </p:sp>
        </mc:Choice>
        <mc:Fallback xmlns="">
          <p:sp>
            <p:nvSpPr>
              <p:cNvPr id="8" name="Rectangle 7">
                <a:extLst>
                  <a:ext uri="{FF2B5EF4-FFF2-40B4-BE49-F238E27FC236}">
                    <a16:creationId xmlns:a16="http://schemas.microsoft.com/office/drawing/2014/main" id="{E55A321F-8CCC-4F99-8E7B-B515061F2780}"/>
                  </a:ext>
                </a:extLst>
              </p:cNvPr>
              <p:cNvSpPr>
                <a:spLocks noRot="1" noChangeAspect="1" noMove="1" noResize="1" noEditPoints="1" noAdjustHandles="1" noChangeArrowheads="1" noChangeShapeType="1" noTextEdit="1"/>
              </p:cNvSpPr>
              <p:nvPr/>
            </p:nvSpPr>
            <p:spPr>
              <a:xfrm>
                <a:off x="3646138" y="4167398"/>
                <a:ext cx="77399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533FDAE-76F3-4DCB-B345-B1307272D570}"/>
                  </a:ext>
                </a:extLst>
              </p:cNvPr>
              <p:cNvSpPr/>
              <p:nvPr/>
            </p:nvSpPr>
            <p:spPr>
              <a:xfrm>
                <a:off x="3646137" y="4473984"/>
                <a:ext cx="7793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chemeClr val="tx1">
                              <a:lumMod val="50000"/>
                            </a:schemeClr>
                          </a:solidFill>
                          <a:latin typeface="Cambria Math" panose="02040503050406030204" pitchFamily="18" charset="0"/>
                        </a:rPr>
                        <m:t>MS</m:t>
                      </m:r>
                      <m:sSub>
                        <m:sSubPr>
                          <m:ctrlPr>
                            <a:rPr lang="en-US" i="1">
                              <a:solidFill>
                                <a:schemeClr val="tx1">
                                  <a:lumMod val="50000"/>
                                </a:schemeClr>
                              </a:solidFill>
                              <a:latin typeface="Cambria Math" panose="02040503050406030204" pitchFamily="18" charset="0"/>
                            </a:rPr>
                          </m:ctrlPr>
                        </m:sSubPr>
                        <m:e>
                          <m:r>
                            <m:rPr>
                              <m:sty m:val="p"/>
                            </m:rPr>
                            <a:rPr lang="en-US">
                              <a:solidFill>
                                <a:schemeClr val="tx1">
                                  <a:lumMod val="50000"/>
                                </a:schemeClr>
                              </a:solidFill>
                              <a:latin typeface="Cambria Math" panose="02040503050406030204" pitchFamily="18" charset="0"/>
                            </a:rPr>
                            <m:t>E</m:t>
                          </m:r>
                        </m:e>
                        <m:sub>
                          <m:r>
                            <a:rPr lang="en-US" b="0" i="0" smtClean="0">
                              <a:solidFill>
                                <a:schemeClr val="tx1">
                                  <a:lumMod val="50000"/>
                                </a:schemeClr>
                              </a:solidFill>
                              <a:latin typeface="Cambria Math" panose="02040503050406030204" pitchFamily="18" charset="0"/>
                            </a:rPr>
                            <m:t>2</m:t>
                          </m:r>
                        </m:sub>
                      </m:sSub>
                    </m:oMath>
                  </m:oMathPara>
                </a14:m>
                <a:endParaRPr lang="en-US" dirty="0"/>
              </a:p>
            </p:txBody>
          </p:sp>
        </mc:Choice>
        <mc:Fallback xmlns="">
          <p:sp>
            <p:nvSpPr>
              <p:cNvPr id="9" name="Rectangle 8">
                <a:extLst>
                  <a:ext uri="{FF2B5EF4-FFF2-40B4-BE49-F238E27FC236}">
                    <a16:creationId xmlns:a16="http://schemas.microsoft.com/office/drawing/2014/main" id="{1533FDAE-76F3-4DCB-B345-B1307272D570}"/>
                  </a:ext>
                </a:extLst>
              </p:cNvPr>
              <p:cNvSpPr>
                <a:spLocks noRot="1" noChangeAspect="1" noMove="1" noResize="1" noEditPoints="1" noAdjustHandles="1" noChangeArrowheads="1" noChangeShapeType="1" noTextEdit="1"/>
              </p:cNvSpPr>
              <p:nvPr/>
            </p:nvSpPr>
            <p:spPr>
              <a:xfrm>
                <a:off x="3646137" y="4473984"/>
                <a:ext cx="77931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75A88E4-BF8C-4976-A86B-6A528A135989}"/>
                  </a:ext>
                </a:extLst>
              </p:cNvPr>
              <p:cNvSpPr/>
              <p:nvPr/>
            </p:nvSpPr>
            <p:spPr>
              <a:xfrm>
                <a:off x="3646138" y="4753415"/>
                <a:ext cx="7793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chemeClr val="tx1">
                              <a:lumMod val="50000"/>
                            </a:schemeClr>
                          </a:solidFill>
                          <a:latin typeface="Cambria Math" panose="02040503050406030204" pitchFamily="18" charset="0"/>
                        </a:rPr>
                        <m:t>MS</m:t>
                      </m:r>
                      <m:sSub>
                        <m:sSubPr>
                          <m:ctrlPr>
                            <a:rPr lang="en-US" i="1">
                              <a:solidFill>
                                <a:schemeClr val="tx1">
                                  <a:lumMod val="50000"/>
                                </a:schemeClr>
                              </a:solidFill>
                              <a:latin typeface="Cambria Math" panose="02040503050406030204" pitchFamily="18" charset="0"/>
                            </a:rPr>
                          </m:ctrlPr>
                        </m:sSubPr>
                        <m:e>
                          <m:r>
                            <m:rPr>
                              <m:sty m:val="p"/>
                            </m:rPr>
                            <a:rPr lang="en-US">
                              <a:solidFill>
                                <a:schemeClr val="tx1">
                                  <a:lumMod val="50000"/>
                                </a:schemeClr>
                              </a:solidFill>
                              <a:latin typeface="Cambria Math" panose="02040503050406030204" pitchFamily="18" charset="0"/>
                            </a:rPr>
                            <m:t>E</m:t>
                          </m:r>
                        </m:e>
                        <m:sub>
                          <m:r>
                            <a:rPr lang="en-US" b="0" i="0" smtClean="0">
                              <a:solidFill>
                                <a:schemeClr val="tx1">
                                  <a:lumMod val="50000"/>
                                </a:schemeClr>
                              </a:solidFill>
                              <a:latin typeface="Cambria Math" panose="02040503050406030204" pitchFamily="18" charset="0"/>
                            </a:rPr>
                            <m:t>3</m:t>
                          </m:r>
                        </m:sub>
                      </m:sSub>
                    </m:oMath>
                  </m:oMathPara>
                </a14:m>
                <a:endParaRPr lang="en-US" dirty="0"/>
              </a:p>
            </p:txBody>
          </p:sp>
        </mc:Choice>
        <mc:Fallback xmlns="">
          <p:sp>
            <p:nvSpPr>
              <p:cNvPr id="10" name="Rectangle 9">
                <a:extLst>
                  <a:ext uri="{FF2B5EF4-FFF2-40B4-BE49-F238E27FC236}">
                    <a16:creationId xmlns:a16="http://schemas.microsoft.com/office/drawing/2014/main" id="{975A88E4-BF8C-4976-A86B-6A528A135989}"/>
                  </a:ext>
                </a:extLst>
              </p:cNvPr>
              <p:cNvSpPr>
                <a:spLocks noRot="1" noChangeAspect="1" noMove="1" noResize="1" noEditPoints="1" noAdjustHandles="1" noChangeArrowheads="1" noChangeShapeType="1" noTextEdit="1"/>
              </p:cNvSpPr>
              <p:nvPr/>
            </p:nvSpPr>
            <p:spPr>
              <a:xfrm>
                <a:off x="3646138" y="4753415"/>
                <a:ext cx="77931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6BD0B19-40CA-4194-8DF7-7CEF2A247D7A}"/>
                  </a:ext>
                </a:extLst>
              </p:cNvPr>
              <p:cNvSpPr/>
              <p:nvPr/>
            </p:nvSpPr>
            <p:spPr>
              <a:xfrm>
                <a:off x="3640815" y="5342070"/>
                <a:ext cx="7873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chemeClr val="tx1">
                              <a:lumMod val="50000"/>
                            </a:schemeClr>
                          </a:solidFill>
                          <a:latin typeface="Cambria Math" panose="02040503050406030204" pitchFamily="18" charset="0"/>
                        </a:rPr>
                        <m:t>MS</m:t>
                      </m:r>
                      <m:sSub>
                        <m:sSubPr>
                          <m:ctrlPr>
                            <a:rPr lang="en-US" i="1">
                              <a:solidFill>
                                <a:schemeClr val="tx1">
                                  <a:lumMod val="50000"/>
                                </a:schemeClr>
                              </a:solidFill>
                              <a:latin typeface="Cambria Math" panose="02040503050406030204" pitchFamily="18" charset="0"/>
                            </a:rPr>
                          </m:ctrlPr>
                        </m:sSubPr>
                        <m:e>
                          <m:r>
                            <m:rPr>
                              <m:sty m:val="p"/>
                            </m:rPr>
                            <a:rPr lang="en-US">
                              <a:solidFill>
                                <a:schemeClr val="tx1">
                                  <a:lumMod val="50000"/>
                                </a:schemeClr>
                              </a:solidFill>
                              <a:latin typeface="Cambria Math" panose="02040503050406030204" pitchFamily="18" charset="0"/>
                            </a:rPr>
                            <m:t>E</m:t>
                          </m:r>
                        </m:e>
                        <m:sub>
                          <m:r>
                            <m:rPr>
                              <m:sty m:val="p"/>
                            </m:rPr>
                            <a:rPr lang="en-US" b="0" i="0" smtClean="0">
                              <a:solidFill>
                                <a:schemeClr val="tx1">
                                  <a:lumMod val="50000"/>
                                </a:schemeClr>
                              </a:solidFill>
                              <a:latin typeface="Cambria Math" panose="02040503050406030204" pitchFamily="18" charset="0"/>
                            </a:rPr>
                            <m:t>n</m:t>
                          </m:r>
                        </m:sub>
                      </m:sSub>
                    </m:oMath>
                  </m:oMathPara>
                </a14:m>
                <a:endParaRPr lang="en-US" dirty="0"/>
              </a:p>
            </p:txBody>
          </p:sp>
        </mc:Choice>
        <mc:Fallback xmlns="">
          <p:sp>
            <p:nvSpPr>
              <p:cNvPr id="12" name="Rectangle 11">
                <a:extLst>
                  <a:ext uri="{FF2B5EF4-FFF2-40B4-BE49-F238E27FC236}">
                    <a16:creationId xmlns:a16="http://schemas.microsoft.com/office/drawing/2014/main" id="{F6BD0B19-40CA-4194-8DF7-7CEF2A247D7A}"/>
                  </a:ext>
                </a:extLst>
              </p:cNvPr>
              <p:cNvSpPr>
                <a:spLocks noRot="1" noChangeAspect="1" noMove="1" noResize="1" noEditPoints="1" noAdjustHandles="1" noChangeArrowheads="1" noChangeShapeType="1" noTextEdit="1"/>
              </p:cNvSpPr>
              <p:nvPr/>
            </p:nvSpPr>
            <p:spPr>
              <a:xfrm>
                <a:off x="3640815" y="5342070"/>
                <a:ext cx="787330"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152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Cross Validation (k-fold) </a:t>
            </a:r>
          </a:p>
        </p:txBody>
      </p:sp>
      <p:sp>
        <p:nvSpPr>
          <p:cNvPr id="3" name="Text Placeholder 2"/>
          <p:cNvSpPr>
            <a:spLocks noGrp="1"/>
          </p:cNvSpPr>
          <p:nvPr>
            <p:ph type="body" sz="quarter" idx="11"/>
          </p:nvPr>
        </p:nvSpPr>
        <p:spPr/>
        <p:txBody>
          <a:bodyPr/>
          <a:lstStyle/>
          <a:p>
            <a:r>
              <a:rPr lang="en-US" dirty="0"/>
              <a:t>LOOCV is way more accurate, but more computationally expensive -&gt; (train n models)!  </a:t>
            </a:r>
          </a:p>
          <a:p>
            <a:r>
              <a:rPr lang="en-US" dirty="0"/>
              <a:t>An alternate is to break and group the data into larger pieces.</a:t>
            </a:r>
          </a:p>
          <a:p>
            <a:r>
              <a:rPr lang="en-US" dirty="0"/>
              <a:t>We break it into “k” folds of data, e.g. 5-fold. The 1</a:t>
            </a:r>
            <a:r>
              <a:rPr lang="en-US" baseline="30000" dirty="0"/>
              <a:t>st</a:t>
            </a:r>
            <a:r>
              <a:rPr lang="en-US" dirty="0"/>
              <a:t> set is saved for </a:t>
            </a:r>
            <a:r>
              <a:rPr lang="en-US" b="0" dirty="0"/>
              <a:t>validation</a:t>
            </a:r>
            <a:r>
              <a:rPr lang="en-US" dirty="0"/>
              <a:t>, remaining k-1 sets are used for </a:t>
            </a:r>
            <a:r>
              <a:rPr lang="en-US" b="0" dirty="0"/>
              <a:t>training. -&gt;</a:t>
            </a:r>
            <a:r>
              <a:rPr lang="en-US" dirty="0"/>
              <a:t> (train k models)!</a:t>
            </a:r>
            <a:endParaRPr lang="en-US" b="0" dirty="0"/>
          </a:p>
        </p:txBody>
      </p:sp>
      <p:pic>
        <p:nvPicPr>
          <p:cNvPr id="7" name="Picture 6"/>
          <p:cNvPicPr>
            <a:picLocks noChangeAspect="1"/>
          </p:cNvPicPr>
          <p:nvPr/>
        </p:nvPicPr>
        <p:blipFill>
          <a:blip r:embed="rId2"/>
          <a:stretch>
            <a:fillRect/>
          </a:stretch>
        </p:blipFill>
        <p:spPr>
          <a:xfrm>
            <a:off x="3740821" y="4644828"/>
            <a:ext cx="5273705" cy="2213172"/>
          </a:xfrm>
          <a:prstGeom prst="rect">
            <a:avLst/>
          </a:prstGeom>
        </p:spPr>
      </p:pic>
      <p:grpSp>
        <p:nvGrpSpPr>
          <p:cNvPr id="10" name="Group 9"/>
          <p:cNvGrpSpPr/>
          <p:nvPr/>
        </p:nvGrpSpPr>
        <p:grpSpPr>
          <a:xfrm>
            <a:off x="412598" y="5290779"/>
            <a:ext cx="3169212" cy="834660"/>
            <a:chOff x="2762250" y="2762250"/>
            <a:chExt cx="4643143" cy="1333500"/>
          </a:xfrm>
        </p:grpSpPr>
        <p:pic>
          <p:nvPicPr>
            <p:cNvPr id="8" name="Picture 7"/>
            <p:cNvPicPr>
              <a:picLocks noChangeAspect="1"/>
            </p:cNvPicPr>
            <p:nvPr/>
          </p:nvPicPr>
          <p:blipFill>
            <a:blip r:embed="rId3"/>
            <a:stretch>
              <a:fillRect/>
            </a:stretch>
          </p:blipFill>
          <p:spPr>
            <a:xfrm>
              <a:off x="2762250" y="2762250"/>
              <a:ext cx="3619500" cy="1333500"/>
            </a:xfrm>
            <a:prstGeom prst="rect">
              <a:avLst/>
            </a:prstGeom>
          </p:spPr>
        </p:pic>
        <p:pic>
          <p:nvPicPr>
            <p:cNvPr id="9" name="Picture 8"/>
            <p:cNvPicPr>
              <a:picLocks noChangeAspect="1"/>
            </p:cNvPicPr>
            <p:nvPr/>
          </p:nvPicPr>
          <p:blipFill>
            <a:blip r:embed="rId4"/>
            <a:stretch>
              <a:fillRect/>
            </a:stretch>
          </p:blipFill>
          <p:spPr>
            <a:xfrm>
              <a:off x="6529093" y="3130550"/>
              <a:ext cx="876300" cy="596900"/>
            </a:xfrm>
            <a:prstGeom prst="rect">
              <a:avLst/>
            </a:prstGeom>
          </p:spPr>
        </p:pic>
      </p:grpSp>
    </p:spTree>
    <p:extLst>
      <p:ext uri="{BB962C8B-B14F-4D97-AF65-F5344CB8AC3E}">
        <p14:creationId xmlns:p14="http://schemas.microsoft.com/office/powerpoint/2010/main" val="83369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Bias/variance tradeoff: use 5 or 10 folds</a:t>
            </a:r>
          </a:p>
        </p:txBody>
      </p:sp>
      <p:sp>
        <p:nvSpPr>
          <p:cNvPr id="3" name="Text Placeholder 2"/>
          <p:cNvSpPr>
            <a:spLocks noGrp="1"/>
          </p:cNvSpPr>
          <p:nvPr>
            <p:ph type="body" sz="quarter" idx="11"/>
          </p:nvPr>
        </p:nvSpPr>
        <p:spPr/>
        <p:txBody>
          <a:bodyPr/>
          <a:lstStyle/>
          <a:p>
            <a:r>
              <a:rPr lang="en-US" dirty="0"/>
              <a:t>Bias</a:t>
            </a:r>
          </a:p>
          <a:p>
            <a:pPr lvl="1"/>
            <a:r>
              <a:rPr lang="en-US" b="0" dirty="0"/>
              <a:t>an error from erroneous assumptions in the learning algorithm. High bias can cause an algorithm to miss the relevant relations between features and target outputs (</a:t>
            </a:r>
            <a:r>
              <a:rPr lang="en-US" b="0" dirty="0" err="1"/>
              <a:t>underfitting</a:t>
            </a:r>
            <a:r>
              <a:rPr lang="en-US" b="0" dirty="0"/>
              <a:t>).</a:t>
            </a:r>
            <a:endParaRPr lang="en-US" dirty="0"/>
          </a:p>
          <a:p>
            <a:r>
              <a:rPr lang="en-US" dirty="0"/>
              <a:t>Variance</a:t>
            </a:r>
          </a:p>
          <a:p>
            <a:pPr lvl="1"/>
            <a:r>
              <a:rPr lang="en-US" b="0" dirty="0"/>
              <a:t>an error from sensitivity to small fluctuations in the training set. High variance can cause an algorithm to model the random noise in the training data, rather than the intended outputs (overfitting).</a:t>
            </a:r>
            <a:endParaRPr lang="en-US" dirty="0"/>
          </a:p>
          <a:p>
            <a:r>
              <a:rPr lang="en-US" dirty="0"/>
              <a:t>Bias variance tradeoff relates the simplification of a model to avoid overfitting to the complexity of a model to avoid </a:t>
            </a:r>
            <a:r>
              <a:rPr lang="en-US" dirty="0" err="1"/>
              <a:t>underfitting</a:t>
            </a:r>
            <a:r>
              <a:rPr lang="en-US" dirty="0"/>
              <a:t>.</a:t>
            </a:r>
          </a:p>
        </p:txBody>
      </p:sp>
    </p:spTree>
    <p:extLst>
      <p:ext uri="{BB962C8B-B14F-4D97-AF65-F5344CB8AC3E}">
        <p14:creationId xmlns:p14="http://schemas.microsoft.com/office/powerpoint/2010/main" val="36520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Bias/variance tradeoff: use 5 or 10 folds</a:t>
            </a:r>
          </a:p>
        </p:txBody>
      </p:sp>
      <p:sp>
        <p:nvSpPr>
          <p:cNvPr id="3" name="Text Placeholder 2"/>
          <p:cNvSpPr>
            <a:spLocks noGrp="1"/>
          </p:cNvSpPr>
          <p:nvPr>
            <p:ph type="body" sz="quarter" idx="11"/>
          </p:nvPr>
        </p:nvSpPr>
        <p:spPr/>
        <p:txBody>
          <a:bodyPr/>
          <a:lstStyle/>
          <a:p>
            <a:r>
              <a:rPr lang="en-US" dirty="0"/>
              <a:t>Empirically people usually use 5 or 10 folds to avoid too much bias or variance in their resampling algorithm </a:t>
            </a:r>
          </a:p>
          <a:p>
            <a:r>
              <a:rPr lang="en-US" dirty="0"/>
              <a:t>This is a great way to get a true estimate of your model’s MSE </a:t>
            </a:r>
          </a:p>
          <a:p>
            <a:endParaRPr lang="en-US" dirty="0"/>
          </a:p>
          <a:p>
            <a:r>
              <a:rPr lang="en-US" dirty="0"/>
              <a:t>CV does not yield a new estimate, but evaluates the model itself</a:t>
            </a:r>
          </a:p>
        </p:txBody>
      </p:sp>
      <p:pic>
        <p:nvPicPr>
          <p:cNvPr id="4" name="Picture 3"/>
          <p:cNvPicPr>
            <a:picLocks noChangeAspect="1"/>
          </p:cNvPicPr>
          <p:nvPr/>
        </p:nvPicPr>
        <p:blipFill>
          <a:blip r:embed="rId2"/>
          <a:stretch>
            <a:fillRect/>
          </a:stretch>
        </p:blipFill>
        <p:spPr>
          <a:xfrm>
            <a:off x="3083065" y="4493954"/>
            <a:ext cx="5882909" cy="2364046"/>
          </a:xfrm>
          <a:prstGeom prst="rect">
            <a:avLst/>
          </a:prstGeom>
        </p:spPr>
      </p:pic>
      <p:sp>
        <p:nvSpPr>
          <p:cNvPr id="5" name="TextBox 4"/>
          <p:cNvSpPr txBox="1"/>
          <p:nvPr/>
        </p:nvSpPr>
        <p:spPr>
          <a:xfrm>
            <a:off x="404602" y="5122258"/>
            <a:ext cx="2419518" cy="923330"/>
          </a:xfrm>
          <a:prstGeom prst="rect">
            <a:avLst/>
          </a:prstGeom>
          <a:noFill/>
        </p:spPr>
        <p:txBody>
          <a:bodyPr wrap="square" rtlCol="0">
            <a:spAutoFit/>
          </a:bodyPr>
          <a:lstStyle/>
          <a:p>
            <a:r>
              <a:rPr lang="en-US" dirty="0"/>
              <a:t>Fig 5.6 revisits Fig 2.9 in the context of k-fold cross validation  </a:t>
            </a:r>
          </a:p>
        </p:txBody>
      </p:sp>
    </p:spTree>
    <p:extLst>
      <p:ext uri="{BB962C8B-B14F-4D97-AF65-F5344CB8AC3E}">
        <p14:creationId xmlns:p14="http://schemas.microsoft.com/office/powerpoint/2010/main" val="2108110483"/>
      </p:ext>
    </p:extLst>
  </p:cSld>
  <p:clrMapOvr>
    <a:masterClrMapping/>
  </p:clrMapOvr>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5">
      <a:dk1>
        <a:srgbClr val="33006F"/>
      </a:dk1>
      <a:lt1>
        <a:srgbClr val="E8D3A2"/>
      </a:lt1>
      <a:dk2>
        <a:srgbClr val="33006F"/>
      </a:dk2>
      <a:lt2>
        <a:srgbClr val="FFFFFF"/>
      </a:lt2>
      <a:accent1>
        <a:srgbClr val="33006F"/>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18160</TotalTime>
  <Words>727</Words>
  <Application>Microsoft Office PowerPoint</Application>
  <PresentationFormat>On-screen Show (4:3)</PresentationFormat>
  <Paragraphs>77</Paragraphs>
  <Slides>15</Slides>
  <Notes>2</Notes>
  <HiddenSlides>3</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Encode Sans Normal Black</vt:lpstr>
      <vt:lpstr>Lucida Grande</vt:lpstr>
      <vt:lpstr>Open Sans</vt:lpstr>
      <vt:lpstr>Open Sans Light</vt:lpstr>
      <vt:lpstr>Uni Sans Regular</vt:lpstr>
      <vt:lpstr>Arial</vt:lpstr>
      <vt:lpstr>Calibri</vt:lpstr>
      <vt:lpstr>Cambria Math</vt:lpstr>
      <vt:lpstr>symbol</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Ting Cao</cp:lastModifiedBy>
  <cp:revision>456</cp:revision>
  <cp:lastPrinted>2017-02-15T23:29:43Z</cp:lastPrinted>
  <dcterms:created xsi:type="dcterms:W3CDTF">2014-10-14T00:51:43Z</dcterms:created>
  <dcterms:modified xsi:type="dcterms:W3CDTF">2020-02-19T19:13:07Z</dcterms:modified>
</cp:coreProperties>
</file>