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7" r:id="rId4"/>
    <p:sldId id="298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/>
    <p:restoredTop sz="84154"/>
  </p:normalViewPr>
  <p:slideViewPr>
    <p:cSldViewPr snapToGrid="0" snapToObjects="1">
      <p:cViewPr varScale="1">
        <p:scale>
          <a:sx n="64" d="100"/>
          <a:sy n="64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/>
          </a:bodyPr>
          <a:lstStyle/>
          <a:p>
            <a:r>
              <a:rPr lang="en-US" dirty="0"/>
              <a:t>David A. C. Beck (</a:t>
            </a:r>
            <a:r>
              <a:rPr lang="en-US"/>
              <a:t>dacb)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/>
              <a:t>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Questions from last week about: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If else </a:t>
            </a:r>
            <a:r>
              <a:rPr lang="en-US" dirty="0" err="1">
                <a:latin typeface="Calibri" charset="0"/>
              </a:rPr>
              <a:t>elif</a:t>
            </a: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For loops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Functions?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57493-B916-2642-990B-7F9C1F51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E6B18C-0598-3847-B154-F6FB20D47AB0}"/>
              </a:ext>
            </a:extLst>
          </p:cNvPr>
          <p:cNvGrpSpPr/>
          <p:nvPr/>
        </p:nvGrpSpPr>
        <p:grpSpPr>
          <a:xfrm>
            <a:off x="293077" y="3927174"/>
            <a:ext cx="8505852" cy="2092011"/>
            <a:chOff x="293077" y="3927174"/>
            <a:chExt cx="8505852" cy="209201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9A9411-2732-2F43-88D6-1264FB7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23" y="4278923"/>
              <a:ext cx="4009292" cy="0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3C07D3-7F0B-3F4D-9B63-47108B532246}"/>
                </a:ext>
              </a:extLst>
            </p:cNvPr>
            <p:cNvCxnSpPr>
              <a:cxnSpLocks/>
            </p:cNvCxnSpPr>
            <p:nvPr/>
          </p:nvCxnSpPr>
          <p:spPr>
            <a:xfrm>
              <a:off x="574431" y="4278923"/>
              <a:ext cx="4009292" cy="0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0851F5-A0FE-0D44-9A09-E793EA323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23" y="3938954"/>
              <a:ext cx="0" cy="679938"/>
            </a:xfrm>
            <a:prstGeom prst="line">
              <a:avLst/>
            </a:prstGeom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42909A-CFDF-BB46-9822-BE69B46F075E}"/>
                </a:ext>
              </a:extLst>
            </p:cNvPr>
            <p:cNvCxnSpPr>
              <a:cxnSpLocks/>
            </p:cNvCxnSpPr>
            <p:nvPr/>
          </p:nvCxnSpPr>
          <p:spPr>
            <a:xfrm>
              <a:off x="8581292" y="3938954"/>
              <a:ext cx="0" cy="679938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E28BAB-1F33-5B4B-97F9-3D0879FB7CF6}"/>
                </a:ext>
              </a:extLst>
            </p:cNvPr>
            <p:cNvCxnSpPr>
              <a:cxnSpLocks/>
            </p:cNvCxnSpPr>
            <p:nvPr/>
          </p:nvCxnSpPr>
          <p:spPr>
            <a:xfrm>
              <a:off x="574431" y="3938954"/>
              <a:ext cx="0" cy="679938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47B5E8-14C7-3844-8FC2-429203F6CB99}"/>
                </a:ext>
              </a:extLst>
            </p:cNvPr>
            <p:cNvSpPr txBox="1"/>
            <p:nvPr/>
          </p:nvSpPr>
          <p:spPr>
            <a:xfrm>
              <a:off x="293077" y="4841631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0164D0-D01D-9742-A899-B80DDF57537B}"/>
                </a:ext>
              </a:extLst>
            </p:cNvPr>
            <p:cNvSpPr txBox="1"/>
            <p:nvPr/>
          </p:nvSpPr>
          <p:spPr>
            <a:xfrm>
              <a:off x="8431521" y="48416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87D1CB-7891-8448-ADE5-984F550E99B6}"/>
                </a:ext>
              </a:extLst>
            </p:cNvPr>
            <p:cNvSpPr txBox="1"/>
            <p:nvPr/>
          </p:nvSpPr>
          <p:spPr>
            <a:xfrm>
              <a:off x="4417603" y="48416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912C4A-9ED5-154B-B15B-69E809AB6BDE}"/>
                </a:ext>
              </a:extLst>
            </p:cNvPr>
            <p:cNvSpPr txBox="1"/>
            <p:nvPr/>
          </p:nvSpPr>
          <p:spPr>
            <a:xfrm>
              <a:off x="2147945" y="4841631"/>
              <a:ext cx="752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-0.5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CA3A2E-3AE3-B14F-AEEE-FD2D5C4355D3}"/>
                </a:ext>
              </a:extLst>
            </p:cNvPr>
            <p:cNvSpPr txBox="1"/>
            <p:nvPr/>
          </p:nvSpPr>
          <p:spPr>
            <a:xfrm>
              <a:off x="6302540" y="4841631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0.5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F7B9ED-EE0C-0246-AAE4-2F01E3F348C9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01" y="4126521"/>
              <a:ext cx="0" cy="339970"/>
            </a:xfrm>
            <a:prstGeom prst="line">
              <a:avLst/>
            </a:prstGeom>
            <a:ln w="63500">
              <a:solidFill>
                <a:srgbClr val="FF4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C81516-8587-6C49-B6D2-94BD46328114}"/>
                </a:ext>
              </a:extLst>
            </p:cNvPr>
            <p:cNvCxnSpPr>
              <a:cxnSpLocks/>
            </p:cNvCxnSpPr>
            <p:nvPr/>
          </p:nvCxnSpPr>
          <p:spPr>
            <a:xfrm>
              <a:off x="6588369" y="4108938"/>
              <a:ext cx="0" cy="339969"/>
            </a:xfrm>
            <a:prstGeom prst="line">
              <a:avLst/>
            </a:prstGeom>
            <a:ln w="63500">
              <a:solidFill>
                <a:srgbClr val="00FD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CFE945-CCFA-1540-BCB2-A57ED49406BF}"/>
                </a:ext>
              </a:extLst>
            </p:cNvPr>
            <p:cNvSpPr txBox="1"/>
            <p:nvPr/>
          </p:nvSpPr>
          <p:spPr>
            <a:xfrm>
              <a:off x="1002459" y="5478381"/>
              <a:ext cx="3136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Negative correlation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44B5BE-DD99-8349-9839-EDD54AB9DFE5}"/>
                </a:ext>
              </a:extLst>
            </p:cNvPr>
            <p:cNvSpPr txBox="1"/>
            <p:nvPr/>
          </p:nvSpPr>
          <p:spPr>
            <a:xfrm>
              <a:off x="5019927" y="5495965"/>
              <a:ext cx="2987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FDFF"/>
                  </a:solidFill>
                </a:rPr>
                <a:t>Positive correlation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BB70DF-39DF-0049-B2DC-066B1B271274}"/>
                </a:ext>
              </a:extLst>
            </p:cNvPr>
            <p:cNvSpPr txBox="1"/>
            <p:nvPr/>
          </p:nvSpPr>
          <p:spPr>
            <a:xfrm>
              <a:off x="558080" y="3927174"/>
              <a:ext cx="7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Strong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A7911D-182A-794C-8FCE-9AC7A841446D}"/>
                </a:ext>
              </a:extLst>
            </p:cNvPr>
            <p:cNvSpPr txBox="1"/>
            <p:nvPr/>
          </p:nvSpPr>
          <p:spPr>
            <a:xfrm>
              <a:off x="7841658" y="3927174"/>
              <a:ext cx="7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Strong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9655F-D10B-FB48-9755-B29A675665F0}"/>
                </a:ext>
              </a:extLst>
            </p:cNvPr>
            <p:cNvSpPr txBox="1"/>
            <p:nvPr/>
          </p:nvSpPr>
          <p:spPr>
            <a:xfrm>
              <a:off x="4621677" y="3927174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AED4-C504-DA46-8A99-FDC758213EB2}"/>
                </a:ext>
              </a:extLst>
            </p:cNvPr>
            <p:cNvSpPr txBox="1"/>
            <p:nvPr/>
          </p:nvSpPr>
          <p:spPr>
            <a:xfrm>
              <a:off x="3834165" y="3927174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Weak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FCCEF73-781E-C549-8579-6B161354982C}"/>
                </a:ext>
              </a:extLst>
            </p:cNvPr>
            <p:cNvCxnSpPr>
              <a:stCxn id="31" idx="1"/>
              <a:endCxn id="28" idx="3"/>
            </p:cNvCxnSpPr>
            <p:nvPr/>
          </p:nvCxnSpPr>
          <p:spPr>
            <a:xfrm flipH="1">
              <a:off x="1354580" y="4111840"/>
              <a:ext cx="247958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059D5F-E03B-CD42-86D8-D98BCE67A9F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316" y="4120659"/>
              <a:ext cx="2586550" cy="29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9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351DD0-9C4D-2341-A277-A634ECC5C773}"/>
              </a:ext>
            </a:extLst>
          </p:cNvPr>
          <p:cNvGrpSpPr/>
          <p:nvPr/>
        </p:nvGrpSpPr>
        <p:grpSpPr>
          <a:xfrm>
            <a:off x="-5972" y="1763005"/>
            <a:ext cx="9630618" cy="3589894"/>
            <a:chOff x="-5972" y="1763005"/>
            <a:chExt cx="9630618" cy="35898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99544E-CE52-1242-AB81-1AB30FEF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46" y="1900905"/>
              <a:ext cx="9144000" cy="331409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2C35B2-CD5E-C445-BDF3-68784081C05B}"/>
                </a:ext>
              </a:extLst>
            </p:cNvPr>
            <p:cNvSpPr/>
            <p:nvPr/>
          </p:nvSpPr>
          <p:spPr>
            <a:xfrm>
              <a:off x="656492" y="4792971"/>
              <a:ext cx="1230923" cy="422029"/>
            </a:xfrm>
            <a:prstGeom prst="rect">
              <a:avLst/>
            </a:prstGeom>
            <a:noFill/>
            <a:ln w="63500">
              <a:solidFill>
                <a:srgbClr val="00FD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455F76-8FDF-DC49-8CAC-31DEDE8EA434}"/>
                </a:ext>
              </a:extLst>
            </p:cNvPr>
            <p:cNvSpPr/>
            <p:nvPr/>
          </p:nvSpPr>
          <p:spPr>
            <a:xfrm>
              <a:off x="1934307" y="4791781"/>
              <a:ext cx="3575539" cy="423220"/>
            </a:xfrm>
            <a:prstGeom prst="rect">
              <a:avLst/>
            </a:prstGeom>
            <a:noFill/>
            <a:ln w="63500">
              <a:solidFill>
                <a:srgbClr val="FF4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CA6BF8-6A03-8E47-98FC-48670E8A7C9E}"/>
                </a:ext>
              </a:extLst>
            </p:cNvPr>
            <p:cNvCxnSpPr/>
            <p:nvPr/>
          </p:nvCxnSpPr>
          <p:spPr>
            <a:xfrm flipV="1">
              <a:off x="480646" y="2195297"/>
              <a:ext cx="0" cy="3001107"/>
            </a:xfrm>
            <a:prstGeom prst="straightConnector1">
              <a:avLst/>
            </a:prstGeom>
            <a:ln w="127000"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C3B0C4-43DE-3449-9786-450F386D314F}"/>
                </a:ext>
              </a:extLst>
            </p:cNvPr>
            <p:cNvSpPr txBox="1"/>
            <p:nvPr/>
          </p:nvSpPr>
          <p:spPr>
            <a:xfrm rot="16200000">
              <a:off x="-1616253" y="3373286"/>
              <a:ext cx="358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the stack trace in this direction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83FE62-D610-EE43-B4C0-2D42FD828F2D}"/>
                </a:ext>
              </a:extLst>
            </p:cNvPr>
            <p:cNvSpPr/>
            <p:nvPr/>
          </p:nvSpPr>
          <p:spPr>
            <a:xfrm>
              <a:off x="656492" y="3484240"/>
              <a:ext cx="6037385" cy="1193268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6FB116-C4F1-C946-8817-4E8B08FE5BE3}"/>
                </a:ext>
              </a:extLst>
            </p:cNvPr>
            <p:cNvSpPr/>
            <p:nvPr/>
          </p:nvSpPr>
          <p:spPr>
            <a:xfrm>
              <a:off x="656491" y="2350114"/>
              <a:ext cx="5087817" cy="1018663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40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CF808-F6F6-9340-B4E8-1D96AD82A581}"/>
                </a:ext>
              </a:extLst>
            </p:cNvPr>
            <p:cNvSpPr txBox="1"/>
            <p:nvPr/>
          </p:nvSpPr>
          <p:spPr>
            <a:xfrm>
              <a:off x="5713590" y="2691377"/>
              <a:ext cx="36103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/>
                <a:t>This function (i.e. the notebook)</a:t>
              </a:r>
            </a:p>
            <a:p>
              <a:pPr algn="r"/>
              <a:r>
                <a:rPr lang="en-US" sz="2000" b="1" dirty="0"/>
                <a:t>called</a:t>
              </a:r>
            </a:p>
            <a:p>
              <a:pPr algn="r"/>
              <a:r>
                <a:rPr lang="en-US" sz="2000" b="1" dirty="0"/>
                <a:t>this function</a:t>
              </a:r>
            </a:p>
            <a:p>
              <a:pPr algn="r"/>
              <a:r>
                <a:rPr lang="en-US" sz="2000" b="1" dirty="0"/>
                <a:t>(our </a:t>
              </a:r>
              <a:r>
                <a:rPr lang="en-US" sz="2000" dirty="0">
                  <a:latin typeface="Courier" pitchFamily="2" charset="0"/>
                </a:rPr>
                <a:t>hello</a:t>
              </a:r>
              <a:r>
                <a:rPr lang="en-US" sz="2000" b="1" dirty="0"/>
                <a:t> function)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24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Importing your own code &amp; local / </a:t>
            </a:r>
            <a:r>
              <a:rPr lang="en-US">
                <a:latin typeface="Calibri" charset="0"/>
              </a:rPr>
              <a:t>globals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Start with an idea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No code (nothing)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Build a working tool (something)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Use .</a:t>
            </a:r>
            <a:r>
              <a:rPr lang="en-US" dirty="0" err="1">
                <a:latin typeface="Calibri" charset="0"/>
              </a:rPr>
              <a:t>py</a:t>
            </a:r>
            <a:r>
              <a:rPr lang="en-US" dirty="0">
                <a:latin typeface="Calibri" charset="0"/>
              </a:rPr>
              <a:t> files instead of only notebooks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Thinking about testing, errors, assertions</a:t>
            </a:r>
          </a:p>
        </p:txBody>
      </p:sp>
    </p:spTree>
    <p:extLst>
      <p:ext uri="{BB962C8B-B14F-4D97-AF65-F5344CB8AC3E}">
        <p14:creationId xmlns:p14="http://schemas.microsoft.com/office/powerpoint/2010/main" val="154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13157</TotalTime>
  <Words>143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</vt:lpstr>
      <vt:lpstr>Arial</vt:lpstr>
      <vt:lpstr>Calibri</vt:lpstr>
      <vt:lpstr>Office Theme</vt:lpstr>
      <vt:lpstr>Software Engineering for Data Scientists</vt:lpstr>
      <vt:lpstr>Review</vt:lpstr>
      <vt:lpstr>PowerPoint Presentation</vt:lpstr>
      <vt:lpstr>PowerPoint Presentation</vt:lpstr>
      <vt:lpstr>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Beck</cp:lastModifiedBy>
  <cp:revision>519</cp:revision>
  <dcterms:created xsi:type="dcterms:W3CDTF">2015-01-21T04:58:27Z</dcterms:created>
  <dcterms:modified xsi:type="dcterms:W3CDTF">2022-01-25T19:45:16Z</dcterms:modified>
</cp:coreProperties>
</file>