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95" r:id="rId2"/>
    <p:sldId id="296" r:id="rId3"/>
    <p:sldId id="307" r:id="rId4"/>
    <p:sldId id="309" r:id="rId5"/>
    <p:sldId id="305" r:id="rId6"/>
    <p:sldId id="30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extLst/>
  </p:cmAuthor>
  <p:cmAuthor id="2" name="David A. Beck" initials="DAB [2]" lastIdx="1" clrIdx="1">
    <p:extLst/>
  </p:cmAuthor>
  <p:cmAuthor id="3" name="David A. Beck" initials="DAB [2] [2]" lastIdx="1" clrIdx="2">
    <p:extLst/>
  </p:cmAuthor>
  <p:cmAuthor id="4" name="David A. Beck" initials="DAB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8"/>
    <p:restoredTop sz="84288"/>
  </p:normalViewPr>
  <p:slideViewPr>
    <p:cSldViewPr snapToGrid="0" snapToObjects="1">
      <p:cViewPr varScale="1">
        <p:scale>
          <a:sx n="109" d="100"/>
          <a:sy n="109" d="100"/>
        </p:scale>
        <p:origin x="20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4/1/20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24599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4/1/20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3"/>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4"/>
          <a:stretch>
            <a:fillRect/>
          </a:stretch>
        </p:blipFill>
        <p:spPr>
          <a:xfrm>
            <a:off x="8248650" y="274638"/>
            <a:ext cx="876300" cy="967282"/>
          </a:xfrm>
          <a:prstGeom prst="rect">
            <a:avLst/>
          </a:prstGeom>
        </p:spPr>
      </p:pic>
      <p:sp>
        <p:nvSpPr>
          <p:cNvPr id="11" name="Rectangle 10"/>
          <p:cNvSpPr/>
          <p:nvPr userDrawn="1"/>
        </p:nvSpPr>
        <p:spPr>
          <a:xfrm>
            <a:off x="228600" y="14654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normAutofit lnSpcReduction="10000"/>
          </a:bodyPr>
          <a:lstStyle/>
          <a:p>
            <a:pPr>
              <a:spcBef>
                <a:spcPts val="800"/>
              </a:spcBef>
              <a:buFont typeface="Arial" charset="0"/>
              <a:buChar char="•"/>
              <a:defRPr/>
            </a:pPr>
            <a:r>
              <a:rPr lang="en-US" dirty="0">
                <a:latin typeface="Calibri" charset="0"/>
              </a:rPr>
              <a:t>Zoom logistics and etiquette </a:t>
            </a:r>
          </a:p>
          <a:p>
            <a:pPr>
              <a:spcBef>
                <a:spcPts val="800"/>
              </a:spcBef>
              <a:buFont typeface="Arial" charset="0"/>
              <a:buChar char="•"/>
              <a:defRPr/>
            </a:pPr>
            <a:r>
              <a:rPr lang="en-US" dirty="0">
                <a:latin typeface="Calibri" charset="0"/>
              </a:rPr>
              <a:t>Introductions</a:t>
            </a:r>
          </a:p>
          <a:p>
            <a:pPr lvl="1">
              <a:spcBef>
                <a:spcPts val="800"/>
              </a:spcBef>
              <a:buFont typeface="Arial" charset="0"/>
              <a:buChar char="•"/>
              <a:defRPr/>
            </a:pPr>
            <a:r>
              <a:rPr lang="en-US" dirty="0">
                <a:latin typeface="Calibri" charset="0"/>
              </a:rPr>
              <a:t>Professor Dan Schwartz, </a:t>
            </a:r>
            <a:r>
              <a:rPr lang="en-US" dirty="0" err="1">
                <a:latin typeface="Calibri" charset="0"/>
              </a:rPr>
              <a:t>ChemE</a:t>
            </a:r>
            <a:endParaRPr lang="en-US" dirty="0">
              <a:latin typeface="Calibri" charset="0"/>
            </a:endParaRPr>
          </a:p>
          <a:p>
            <a:pPr>
              <a:spcBef>
                <a:spcPts val="800"/>
              </a:spcBef>
              <a:buFont typeface="Arial" charset="0"/>
              <a:buChar char="•"/>
              <a:defRPr/>
            </a:pPr>
            <a:r>
              <a:rPr lang="en-US" dirty="0">
                <a:latin typeface="Calibri" charset="0"/>
              </a:rPr>
              <a:t>Quarter overview</a:t>
            </a:r>
          </a:p>
          <a:p>
            <a:pPr lvl="1">
              <a:spcBef>
                <a:spcPts val="800"/>
              </a:spcBef>
              <a:buFont typeface="Arial" charset="0"/>
              <a:buChar char="•"/>
              <a:defRPr/>
            </a:pPr>
            <a:r>
              <a:rPr lang="en-US" dirty="0">
                <a:latin typeface="Calibri" charset="0"/>
              </a:rPr>
              <a:t>Weeks 1 &amp; 2: successful teaming, stakeholder engagement, project planning</a:t>
            </a:r>
          </a:p>
          <a:p>
            <a:pPr lvl="1">
              <a:spcBef>
                <a:spcPts val="800"/>
              </a:spcBef>
              <a:buFont typeface="Arial" charset="0"/>
              <a:buChar char="•"/>
              <a:defRPr/>
            </a:pPr>
            <a:r>
              <a:rPr lang="en-US" dirty="0">
                <a:latin typeface="Calibri" charset="0"/>
              </a:rPr>
              <a:t>Weeks 5 &amp; 6: perfect pitch</a:t>
            </a:r>
          </a:p>
          <a:p>
            <a:pPr lvl="1">
              <a:spcBef>
                <a:spcPts val="800"/>
              </a:spcBef>
              <a:buFont typeface="Arial" charset="0"/>
              <a:buChar char="•"/>
              <a:defRPr/>
            </a:pPr>
            <a:r>
              <a:rPr lang="en-US" dirty="0">
                <a:latin typeface="Calibri" charset="0"/>
              </a:rPr>
              <a:t>Weeks 10-14: independent project work</a:t>
            </a:r>
          </a:p>
          <a:p>
            <a:pPr lvl="1">
              <a:spcBef>
                <a:spcPts val="800"/>
              </a:spcBef>
              <a:buFont typeface="Arial" charset="0"/>
              <a:buChar char="•"/>
              <a:defRPr/>
            </a:pPr>
            <a:r>
              <a:rPr lang="en-US" dirty="0">
                <a:latin typeface="Calibri" charset="0"/>
              </a:rPr>
              <a:t>Week 9: how to do an informational interview</a:t>
            </a:r>
          </a:p>
          <a:p>
            <a:pPr lvl="1">
              <a:spcBef>
                <a:spcPts val="800"/>
              </a:spcBef>
              <a:buFont typeface="Arial" charset="0"/>
              <a:buChar char="•"/>
              <a:defRPr/>
            </a:pPr>
            <a:r>
              <a:rPr lang="en-US" dirty="0">
                <a:latin typeface="Calibri" charset="0"/>
              </a:rPr>
              <a:t>Other weeks: standups</a:t>
            </a:r>
          </a:p>
        </p:txBody>
      </p:sp>
    </p:spTree>
    <p:extLst>
      <p:ext uri="{BB962C8B-B14F-4D97-AF65-F5344CB8AC3E}">
        <p14:creationId xmlns:p14="http://schemas.microsoft.com/office/powerpoint/2010/main" val="99422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Capstone evaluation rubric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2545324"/>
              </p:ext>
            </p:extLst>
          </p:nvPr>
        </p:nvGraphicFramePr>
        <p:xfrm>
          <a:off x="1603375" y="1782127"/>
          <a:ext cx="5937250" cy="4693920"/>
        </p:xfrm>
        <a:graphic>
          <a:graphicData uri="http://schemas.openxmlformats.org/drawingml/2006/table">
            <a:tbl>
              <a:tblPr firstRow="1" firstCol="1" bandRow="1">
                <a:tableStyleId>{D7AC3CCA-C797-4891-BE02-D94E43425B78}</a:tableStyleId>
              </a:tblPr>
              <a:tblGrid>
                <a:gridCol w="1368425">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3711575">
                  <a:extLst>
                    <a:ext uri="{9D8B030D-6E8A-4147-A177-3AD203B41FA5}">
                      <a16:colId xmlns:a16="http://schemas.microsoft.com/office/drawing/2014/main" val="20002"/>
                    </a:ext>
                  </a:extLst>
                </a:gridCol>
              </a:tblGrid>
              <a:tr h="0">
                <a:tc>
                  <a:txBody>
                    <a:bodyPr/>
                    <a:lstStyle/>
                    <a:p>
                      <a:pPr marL="0" marR="0">
                        <a:spcBef>
                          <a:spcPts val="0"/>
                        </a:spcBef>
                        <a:spcAft>
                          <a:spcPts val="0"/>
                        </a:spcAft>
                      </a:pPr>
                      <a:r>
                        <a:rPr lang="en-US" sz="1100">
                          <a:effectLst/>
                        </a:rPr>
                        <a:t>Metric</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 of Grade</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Description</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1100" dirty="0">
                          <a:effectLst/>
                        </a:rPr>
                        <a:t>Participation</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15</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Participation in team standups, and in-person and online discussions within the team and with the instructor(s), and draft and final presentations</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1100" dirty="0">
                          <a:effectLst/>
                        </a:rPr>
                        <a:t>Project</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55</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The team project will be evaluated in the following contexts</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0">
                <a:tc gridSpan="2">
                  <a:txBody>
                    <a:bodyPr/>
                    <a:lstStyle/>
                    <a:p>
                      <a:pPr marL="0" marR="0" algn="r">
                        <a:spcBef>
                          <a:spcPts val="0"/>
                        </a:spcBef>
                        <a:spcAft>
                          <a:spcPts val="0"/>
                        </a:spcAft>
                      </a:pPr>
                      <a:r>
                        <a:rPr lang="en-US" sz="1100" b="0" dirty="0">
                          <a:effectLst/>
                        </a:rPr>
                        <a:t>Stakeholder needs assessment</a:t>
                      </a:r>
                      <a:endParaRPr lang="en-US" sz="1200" b="0" dirty="0">
                        <a:effectLst/>
                        <a:latin typeface="Times New Roman" charset="0"/>
                        <a:ea typeface="Calibri"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100" dirty="0">
                          <a:effectLst/>
                        </a:rPr>
                        <a:t>Did the team identify and document the stakeholder needs and use cases?</a:t>
                      </a:r>
                      <a:endParaRPr lang="en-US" sz="1200" dirty="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r h="0">
                <a:tc gridSpan="2">
                  <a:txBody>
                    <a:bodyPr/>
                    <a:lstStyle/>
                    <a:p>
                      <a:pPr marL="0" marR="0" algn="r">
                        <a:spcBef>
                          <a:spcPts val="0"/>
                        </a:spcBef>
                        <a:spcAft>
                          <a:spcPts val="0"/>
                        </a:spcAft>
                      </a:pPr>
                      <a:r>
                        <a:rPr lang="en-US" sz="1100" b="0" dirty="0">
                          <a:effectLst/>
                        </a:rPr>
                        <a:t>Appropriate use of Data Science methods</a:t>
                      </a:r>
                      <a:endParaRPr lang="en-US" sz="1200" b="0" dirty="0">
                        <a:effectLst/>
                        <a:latin typeface="Times New Roman" charset="0"/>
                        <a:ea typeface="Calibri"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100">
                          <a:effectLst/>
                        </a:rPr>
                        <a:t>Did the team evaluate, select and employ the appropriate Data Science methods such as visualization, data management, statistics and machine learning to address the project stakeholder needs?</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4"/>
                  </a:ext>
                </a:extLst>
              </a:tr>
              <a:tr h="0">
                <a:tc gridSpan="2">
                  <a:txBody>
                    <a:bodyPr/>
                    <a:lstStyle/>
                    <a:p>
                      <a:pPr marL="0" marR="0" algn="r">
                        <a:spcBef>
                          <a:spcPts val="0"/>
                        </a:spcBef>
                        <a:spcAft>
                          <a:spcPts val="0"/>
                        </a:spcAft>
                      </a:pPr>
                      <a:r>
                        <a:rPr lang="en-US" sz="1100" b="0" dirty="0">
                          <a:effectLst/>
                        </a:rPr>
                        <a:t>Code quality, software testing and documentation</a:t>
                      </a:r>
                      <a:endParaRPr lang="en-US" sz="1200" b="0" dirty="0">
                        <a:effectLst/>
                        <a:latin typeface="Times New Roman" charset="0"/>
                        <a:ea typeface="Calibri"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100" dirty="0">
                          <a:effectLst/>
                        </a:rPr>
                        <a:t>Did the team translate the stakeholder needs into design documents? Did the team create an adequate set of tests of software functionality and accuracy?  Did the team write sufficient documentation to make the tool useable and sustainable beyond the project lifetime?</a:t>
                      </a:r>
                      <a:endParaRPr lang="en-US" sz="1200" dirty="0">
                        <a:effectLst/>
                        <a:latin typeface="Times New Roman" charset="0"/>
                        <a:ea typeface="Calibri" charset="0"/>
                      </a:endParaRPr>
                    </a:p>
                  </a:txBody>
                  <a:tcPr marL="68580" marR="68580" marT="0" marB="0"/>
                </a:tc>
                <a:extLst>
                  <a:ext uri="{0D108BD9-81ED-4DB2-BD59-A6C34878D82A}">
                    <a16:rowId xmlns:a16="http://schemas.microsoft.com/office/drawing/2014/main" val="10005"/>
                  </a:ext>
                </a:extLst>
              </a:tr>
              <a:tr h="0">
                <a:tc gridSpan="2">
                  <a:txBody>
                    <a:bodyPr/>
                    <a:lstStyle/>
                    <a:p>
                      <a:pPr marL="0" marR="0" algn="r">
                        <a:spcBef>
                          <a:spcPts val="0"/>
                        </a:spcBef>
                        <a:spcAft>
                          <a:spcPts val="0"/>
                        </a:spcAft>
                      </a:pPr>
                      <a:r>
                        <a:rPr lang="en-US" sz="1100" b="0" dirty="0">
                          <a:effectLst/>
                        </a:rPr>
                        <a:t>Project planning, management and timely delivery</a:t>
                      </a:r>
                      <a:endParaRPr lang="en-US" sz="1200" b="0" dirty="0">
                        <a:effectLst/>
                        <a:latin typeface="Times New Roman" charset="0"/>
                        <a:ea typeface="Calibri"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100">
                          <a:effectLst/>
                        </a:rPr>
                        <a:t>Did the team employ version control and collaboration workflows to manage project development?  Did the team have a project plan and a strategy to distribute effort?  Did the team deliver a working final project at the final presentation?</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6"/>
                  </a:ext>
                </a:extLst>
              </a:tr>
              <a:tr h="0">
                <a:tc>
                  <a:txBody>
                    <a:bodyPr/>
                    <a:lstStyle/>
                    <a:p>
                      <a:pPr marL="0" marR="0">
                        <a:spcBef>
                          <a:spcPts val="0"/>
                        </a:spcBef>
                        <a:spcAft>
                          <a:spcPts val="0"/>
                        </a:spcAft>
                      </a:pPr>
                      <a:r>
                        <a:rPr lang="en-US" sz="1100" dirty="0">
                          <a:effectLst/>
                        </a:rPr>
                        <a:t>Stakeholder feedback</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15</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After the final presentations, a survey will be sent to the stakeholders to solicit feedback on the team’s communication skills, project planning, software use case assessment and deliverables.</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7"/>
                  </a:ext>
                </a:extLst>
              </a:tr>
              <a:tr h="0">
                <a:tc>
                  <a:txBody>
                    <a:bodyPr/>
                    <a:lstStyle/>
                    <a:p>
                      <a:pPr marL="0" marR="0">
                        <a:spcBef>
                          <a:spcPts val="0"/>
                        </a:spcBef>
                        <a:spcAft>
                          <a:spcPts val="0"/>
                        </a:spcAft>
                      </a:pPr>
                      <a:r>
                        <a:rPr lang="en-US" sz="1100" dirty="0">
                          <a:effectLst/>
                        </a:rPr>
                        <a:t>Peer assessment survey</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15</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dirty="0">
                          <a:effectLst/>
                        </a:rPr>
                        <a:t>Team members will be surveyed to provide an assessment of their peers’ contributions to the team’s efforts, including meeting project deadlines and making unique contributions to the team project.</a:t>
                      </a:r>
                      <a:endParaRPr lang="en-US" sz="1200" dirty="0">
                        <a:effectLst/>
                        <a:latin typeface="Times New Roman" charset="0"/>
                        <a:ea typeface="Calibri"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021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 for week 1</a:t>
            </a:r>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a:latin typeface="Calibri" charset="0"/>
              </a:rPr>
              <a:t>By next week, you will have</a:t>
            </a:r>
          </a:p>
          <a:p>
            <a:pPr lvl="1">
              <a:spcBef>
                <a:spcPts val="800"/>
              </a:spcBef>
              <a:buFont typeface="Arial" charset="0"/>
              <a:buChar char="•"/>
              <a:defRPr/>
            </a:pPr>
            <a:r>
              <a:rPr lang="en-US" dirty="0">
                <a:latin typeface="Calibri" charset="0"/>
              </a:rPr>
              <a:t>Created a GitHub org/repo</a:t>
            </a:r>
          </a:p>
          <a:p>
            <a:pPr lvl="2">
              <a:spcBef>
                <a:spcPts val="800"/>
              </a:spcBef>
              <a:buFont typeface="Arial" charset="0"/>
              <a:buChar char="•"/>
              <a:defRPr/>
            </a:pPr>
            <a:r>
              <a:rPr lang="en-US" dirty="0">
                <a:latin typeface="Calibri" charset="0"/>
              </a:rPr>
              <a:t>Put this info in Google sheet shared in #capstone2020</a:t>
            </a:r>
          </a:p>
          <a:p>
            <a:pPr lvl="1">
              <a:spcBef>
                <a:spcPts val="800"/>
              </a:spcBef>
              <a:buFont typeface="Arial" charset="0"/>
              <a:buChar char="•"/>
              <a:defRPr/>
            </a:pPr>
            <a:r>
              <a:rPr lang="en-US" dirty="0">
                <a:latin typeface="Calibri" charset="0"/>
              </a:rPr>
              <a:t>Negotiated a communications channel and frequency with the stakeholder / project sponsor</a:t>
            </a:r>
          </a:p>
          <a:p>
            <a:pPr lvl="1">
              <a:spcBef>
                <a:spcPts val="800"/>
              </a:spcBef>
              <a:buFont typeface="Arial" charset="0"/>
              <a:buChar char="•"/>
              <a:defRPr/>
            </a:pPr>
            <a:r>
              <a:rPr lang="en-US" dirty="0">
                <a:latin typeface="Calibri" charset="0"/>
              </a:rPr>
              <a:t>Reviewed the project proposal and begun a needs assessment / use case description </a:t>
            </a:r>
            <a:r>
              <a:rPr lang="en-US" dirty="0" err="1">
                <a:latin typeface="Calibri" charset="0"/>
              </a:rPr>
              <a:t>inc.</a:t>
            </a:r>
            <a:r>
              <a:rPr lang="en-US" dirty="0">
                <a:latin typeface="Calibri" charset="0"/>
              </a:rPr>
              <a:t> user stories</a:t>
            </a:r>
          </a:p>
          <a:p>
            <a:pPr lvl="1">
              <a:spcBef>
                <a:spcPts val="800"/>
              </a:spcBef>
              <a:buFont typeface="Arial" charset="0"/>
              <a:buChar char="•"/>
              <a:defRPr/>
            </a:pPr>
            <a:r>
              <a:rPr lang="en-US" dirty="0">
                <a:latin typeface="Calibri" charset="0"/>
              </a:rPr>
              <a:t>Sent the use case descriptions back to sponsor for review</a:t>
            </a:r>
          </a:p>
        </p:txBody>
      </p:sp>
    </p:spTree>
    <p:extLst>
      <p:ext uri="{BB962C8B-B14F-4D97-AF65-F5344CB8AC3E}">
        <p14:creationId xmlns:p14="http://schemas.microsoft.com/office/powerpoint/2010/main" val="92206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 for week 2</a:t>
            </a:r>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a:latin typeface="Calibri" charset="0"/>
              </a:rPr>
              <a:t>By the following week, you will have</a:t>
            </a:r>
          </a:p>
          <a:p>
            <a:pPr lvl="1">
              <a:spcBef>
                <a:spcPts val="800"/>
              </a:spcBef>
              <a:buFont typeface="Arial" charset="0"/>
              <a:buChar char="•"/>
              <a:defRPr/>
            </a:pPr>
            <a:r>
              <a:rPr lang="en-US" dirty="0">
                <a:latin typeface="Calibri" charset="0"/>
              </a:rPr>
              <a:t>Attended Jim’s project planning Zoom at 3:30 PM 4/8</a:t>
            </a:r>
          </a:p>
          <a:p>
            <a:pPr lvl="1">
              <a:spcBef>
                <a:spcPts val="800"/>
              </a:spcBef>
              <a:buFont typeface="Arial" charset="0"/>
              <a:buChar char="•"/>
              <a:defRPr/>
            </a:pPr>
            <a:r>
              <a:rPr lang="en-US" dirty="0">
                <a:latin typeface="Calibri" charset="0"/>
              </a:rPr>
              <a:t>Created a project management plan for the project</a:t>
            </a:r>
          </a:p>
          <a:p>
            <a:pPr lvl="1">
              <a:spcBef>
                <a:spcPts val="800"/>
              </a:spcBef>
              <a:buFont typeface="Arial" charset="0"/>
              <a:buChar char="•"/>
              <a:defRPr/>
            </a:pPr>
            <a:r>
              <a:rPr lang="en-US" dirty="0">
                <a:latin typeface="Calibri" charset="0"/>
              </a:rPr>
              <a:t>Created a Gantt chart </a:t>
            </a:r>
          </a:p>
          <a:p>
            <a:pPr lvl="1">
              <a:spcBef>
                <a:spcPts val="800"/>
              </a:spcBef>
              <a:buFont typeface="Arial" charset="0"/>
              <a:buChar char="•"/>
              <a:defRPr/>
            </a:pPr>
            <a:r>
              <a:rPr lang="en-US" dirty="0">
                <a:latin typeface="Calibri" charset="0"/>
              </a:rPr>
              <a:t>Received go ahead on you refined use cases</a:t>
            </a:r>
          </a:p>
        </p:txBody>
      </p:sp>
    </p:spTree>
    <p:extLst>
      <p:ext uri="{BB962C8B-B14F-4D97-AF65-F5344CB8AC3E}">
        <p14:creationId xmlns:p14="http://schemas.microsoft.com/office/powerpoint/2010/main" val="89088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the next two weeks</a:t>
            </a:r>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a:latin typeface="Calibri" charset="0"/>
              </a:rPr>
              <a:t>Team name &amp; logo (nail down the important stuff)</a:t>
            </a:r>
          </a:p>
          <a:p>
            <a:pPr>
              <a:spcBef>
                <a:spcPts val="800"/>
              </a:spcBef>
              <a:buFont typeface="Arial" charset="0"/>
              <a:buChar char="•"/>
              <a:defRPr/>
            </a:pPr>
            <a:r>
              <a:rPr lang="en-US" dirty="0">
                <a:latin typeface="Calibri" charset="0"/>
              </a:rPr>
              <a:t>Get the approved use cases and develop component specifications</a:t>
            </a:r>
          </a:p>
          <a:p>
            <a:pPr>
              <a:spcBef>
                <a:spcPts val="800"/>
              </a:spcBef>
              <a:buFont typeface="Arial" charset="0"/>
              <a:buChar char="•"/>
              <a:defRPr/>
            </a:pPr>
            <a:r>
              <a:rPr lang="en-US" dirty="0">
                <a:latin typeface="Calibri" charset="0"/>
              </a:rPr>
              <a:t>Start your repo structure right from the beginning</a:t>
            </a:r>
          </a:p>
          <a:p>
            <a:pPr>
              <a:spcBef>
                <a:spcPts val="800"/>
              </a:spcBef>
              <a:buFont typeface="Arial" charset="0"/>
              <a:buChar char="•"/>
              <a:defRPr/>
            </a:pPr>
            <a:r>
              <a:rPr lang="en-US" dirty="0">
                <a:latin typeface="Calibri" charset="0"/>
              </a:rPr>
              <a:t>Start using PEP8 right from the beginning </a:t>
            </a:r>
          </a:p>
          <a:p>
            <a:pPr>
              <a:spcBef>
                <a:spcPts val="800"/>
              </a:spcBef>
              <a:buFont typeface="Arial" charset="0"/>
              <a:buChar char="•"/>
              <a:defRPr/>
            </a:pPr>
            <a:r>
              <a:rPr lang="en-US" dirty="0">
                <a:latin typeface="Calibri" charset="0"/>
              </a:rPr>
              <a:t>Use test driven development from the beginning</a:t>
            </a:r>
          </a:p>
          <a:p>
            <a:pPr>
              <a:spcBef>
                <a:spcPts val="800"/>
              </a:spcBef>
              <a:buFont typeface="Arial" charset="0"/>
              <a:buChar char="•"/>
              <a:defRPr/>
            </a:pPr>
            <a:endParaRPr lang="en-US" dirty="0">
              <a:latin typeface="Calibri" charset="0"/>
            </a:endParaRPr>
          </a:p>
          <a:p>
            <a:pPr>
              <a:spcBef>
                <a:spcPts val="800"/>
              </a:spcBef>
              <a:buFont typeface="Arial" charset="0"/>
              <a:buChar char="•"/>
              <a:defRPr/>
            </a:pPr>
            <a:endParaRPr lang="en-US" dirty="0">
              <a:latin typeface="Calibri" charset="0"/>
            </a:endParaRPr>
          </a:p>
        </p:txBody>
      </p:sp>
    </p:spTree>
    <p:extLst>
      <p:ext uri="{BB962C8B-B14F-4D97-AF65-F5344CB8AC3E}">
        <p14:creationId xmlns:p14="http://schemas.microsoft.com/office/powerpoint/2010/main" val="3189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the future</a:t>
            </a:r>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a:latin typeface="Calibri" charset="0"/>
              </a:rPr>
              <a:t>Plan on doing some technology reviews</a:t>
            </a:r>
          </a:p>
          <a:p>
            <a:pPr>
              <a:spcBef>
                <a:spcPts val="800"/>
              </a:spcBef>
              <a:buFont typeface="Arial" charset="0"/>
              <a:buChar char="•"/>
              <a:defRPr/>
            </a:pPr>
            <a:endParaRPr lang="en-US" dirty="0">
              <a:latin typeface="Calibri" charset="0"/>
            </a:endParaRPr>
          </a:p>
          <a:p>
            <a:pPr>
              <a:spcBef>
                <a:spcPts val="800"/>
              </a:spcBef>
              <a:buFont typeface="Arial" charset="0"/>
              <a:buChar char="•"/>
              <a:defRPr/>
            </a:pPr>
            <a:r>
              <a:rPr lang="en-US" dirty="0">
                <a:latin typeface="Calibri" charset="0"/>
              </a:rPr>
              <a:t>Identify your project coordination technology</a:t>
            </a:r>
          </a:p>
          <a:p>
            <a:pPr>
              <a:spcBef>
                <a:spcPts val="800"/>
              </a:spcBef>
              <a:buFont typeface="Arial" charset="0"/>
              <a:buChar char="•"/>
              <a:defRPr/>
            </a:pPr>
            <a:endParaRPr lang="en-US" dirty="0">
              <a:latin typeface="Calibri" charset="0"/>
            </a:endParaRPr>
          </a:p>
          <a:p>
            <a:pPr>
              <a:spcBef>
                <a:spcPts val="800"/>
              </a:spcBef>
              <a:buFont typeface="Arial" charset="0"/>
              <a:buChar char="•"/>
              <a:defRPr/>
            </a:pPr>
            <a:r>
              <a:rPr lang="en-US" dirty="0">
                <a:latin typeface="Calibri" charset="0"/>
              </a:rPr>
              <a:t>How often will you meet?</a:t>
            </a:r>
          </a:p>
          <a:p>
            <a:pPr marL="0" indent="0">
              <a:spcBef>
                <a:spcPts val="800"/>
              </a:spcBef>
              <a:buNone/>
              <a:defRPr/>
            </a:pPr>
            <a:endParaRPr lang="en-US" dirty="0">
              <a:latin typeface="Calibri" charset="0"/>
            </a:endParaRPr>
          </a:p>
        </p:txBody>
      </p:sp>
    </p:spTree>
    <p:extLst>
      <p:ext uri="{BB962C8B-B14F-4D97-AF65-F5344CB8AC3E}">
        <p14:creationId xmlns:p14="http://schemas.microsoft.com/office/powerpoint/2010/main" val="1805174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14637</TotalTime>
  <Words>497</Words>
  <Application>Microsoft Macintosh PowerPoint</Application>
  <PresentationFormat>On-screen Show (4:3)</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Welcome!</vt:lpstr>
      <vt:lpstr>Capstone evaluation rubric</vt:lpstr>
      <vt:lpstr>Deliverables for week 1</vt:lpstr>
      <vt:lpstr>Deliverables for week 2</vt:lpstr>
      <vt:lpstr>For the next two weeks</vt:lpstr>
      <vt:lpstr>For the future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Microsoft Office User</cp:lastModifiedBy>
  <cp:revision>534</cp:revision>
  <dcterms:created xsi:type="dcterms:W3CDTF">2015-01-21T04:58:27Z</dcterms:created>
  <dcterms:modified xsi:type="dcterms:W3CDTF">2020-04-01T18:00:58Z</dcterms:modified>
</cp:coreProperties>
</file>