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6" r:id="rId2"/>
    <p:sldId id="467" r:id="rId3"/>
    <p:sldId id="455" r:id="rId4"/>
    <p:sldId id="384" r:id="rId5"/>
    <p:sldId id="381" r:id="rId6"/>
    <p:sldId id="439" r:id="rId7"/>
    <p:sldId id="458" r:id="rId8"/>
    <p:sldId id="334" r:id="rId9"/>
    <p:sldId id="456" r:id="rId10"/>
    <p:sldId id="459" r:id="rId11"/>
    <p:sldId id="460" r:id="rId12"/>
    <p:sldId id="457" r:id="rId13"/>
    <p:sldId id="461" r:id="rId14"/>
    <p:sldId id="462" r:id="rId15"/>
    <p:sldId id="463" r:id="rId16"/>
    <p:sldId id="464" r:id="rId17"/>
    <p:sldId id="446" r:id="rId18"/>
    <p:sldId id="465" r:id="rId19"/>
    <p:sldId id="447" r:id="rId20"/>
    <p:sldId id="409" r:id="rId21"/>
    <p:sldId id="466" r:id="rId22"/>
    <p:sldId id="418" r:id="rId23"/>
    <p:sldId id="410" r:id="rId24"/>
    <p:sldId id="444" r:id="rId25"/>
    <p:sldId id="442" r:id="rId26"/>
    <p:sldId id="453" r:id="rId27"/>
    <p:sldId id="440" r:id="rId28"/>
    <p:sldId id="448" r:id="rId29"/>
    <p:sldId id="454" r:id="rId30"/>
    <p:sldId id="469" r:id="rId31"/>
    <p:sldId id="452" r:id="rId32"/>
    <p:sldId id="470" r:id="rId33"/>
    <p:sldId id="468" r:id="rId3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Objects="1">
      <p:cViewPr varScale="1">
        <p:scale>
          <a:sx n="65" d="100"/>
          <a:sy n="65" d="100"/>
        </p:scale>
        <p:origin x="7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2/3/2022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2/3/2022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Prepare for today’s activities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228600" y="12192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Create a GitHub repo for your project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Will you create an organization?</a:t>
            </a:r>
          </a:p>
          <a:p>
            <a:r>
              <a:rPr lang="en-US" altLang="en-US" dirty="0">
                <a:ea typeface="ＭＳ Ｐゴシック" charset="-128"/>
              </a:rPr>
              <a:t>Add the link to the project tracking Google sheet</a:t>
            </a:r>
          </a:p>
          <a:p>
            <a:r>
              <a:rPr lang="en-US" altLang="en-US" dirty="0">
                <a:ea typeface="ＭＳ Ｐゴシック" charset="-128"/>
              </a:rPr>
              <a:t>Add all the users as collaborators</a:t>
            </a:r>
          </a:p>
          <a:p>
            <a:r>
              <a:rPr lang="en-US" altLang="en-US" dirty="0">
                <a:ea typeface="ＭＳ Ｐゴシック" charset="-128"/>
              </a:rPr>
              <a:t>Clone the repo and create a doc directory</a:t>
            </a:r>
          </a:p>
          <a:p>
            <a:r>
              <a:rPr lang="en-US" altLang="en-US" dirty="0">
                <a:ea typeface="ＭＳ Ｐゴシック" charset="-128"/>
              </a:rPr>
              <a:t>Use </a:t>
            </a:r>
            <a:r>
              <a:rPr lang="en-US" altLang="en-US" dirty="0">
                <a:ea typeface="ＭＳ Ｐゴシック" charset="-128"/>
                <a:hlinkClick r:id="rId3"/>
              </a:rPr>
              <a:t>Markdown</a:t>
            </a:r>
            <a:r>
              <a:rPr lang="en-US" altLang="en-US" dirty="0">
                <a:ea typeface="ＭＳ Ｐゴシック" charset="-128"/>
              </a:rPr>
              <a:t> files in the doc directory to complete the in-class exercises </a:t>
            </a:r>
          </a:p>
          <a:p>
            <a:r>
              <a:rPr lang="en-US" altLang="en-US" dirty="0">
                <a:ea typeface="ＭＳ Ｐゴシック" charset="-128"/>
              </a:rPr>
              <a:t>Add, commit, push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57200" y="458733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9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Who is the user.  What do they want to do with the tool.  What needs and desires do they want for the tool.  What is their skill level.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8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Ram is a bank customer.  Ram wants to check his balance, deposit money, take out money.  Ram wants a safe and secure interface for interacting with the ATM.  Ram’s job does not involve technical skills and he values a simple user interface.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Other user stories?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8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Valentina is an ATM technician.  She services ATMs as part of preventative maintenance, applies hardware and software updates and for performs emergency repairs. For maintenance and updates she will follow a standard protocol.  For repairs, she needs access to a diagnostic interface.  Valentina is highly technical and knows how to replace standardized parts.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7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You will probably have several different kinds of “users” and a “technician” or two.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If you have a machine learning model backing your tool, don’t forget the “technician” who will train the machine learning model or update it.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Take a few minutes to write 2-3 user stories with your team.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1066800"/>
            <a:ext cx="86868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Functional Design</a:t>
            </a:r>
            <a:br>
              <a:rPr lang="en-US" altLang="en-US" sz="9600" dirty="0">
                <a:ea typeface="ＭＳ Ｐゴシック" charset="-128"/>
              </a:rPr>
            </a:br>
            <a:r>
              <a:rPr lang="en-US" altLang="en-US" sz="9600" dirty="0">
                <a:ea typeface="ＭＳ Ｐゴシック" charset="-128"/>
              </a:rPr>
              <a:t>(Use Cases)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Your user stories should reveal these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Ram is a bank customer.  Ram wants to </a:t>
            </a:r>
            <a:r>
              <a:rPr lang="en-US" altLang="en-US" dirty="0">
                <a:highlight>
                  <a:srgbClr val="FFFF00"/>
                </a:highlight>
                <a:ea typeface="ＭＳ Ｐゴシック" charset="-128"/>
              </a:rPr>
              <a:t>check his balance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highlight>
                  <a:srgbClr val="FFFF00"/>
                </a:highlight>
                <a:ea typeface="ＭＳ Ｐゴシック" charset="-128"/>
              </a:rPr>
              <a:t>deposit money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highlight>
                  <a:srgbClr val="FFFF00"/>
                </a:highlight>
                <a:ea typeface="ＭＳ Ｐゴシック" charset="-128"/>
              </a:rPr>
              <a:t>take out money</a:t>
            </a:r>
            <a:r>
              <a:rPr lang="en-US" altLang="en-US" dirty="0">
                <a:ea typeface="ＭＳ Ｐゴシック" charset="-128"/>
              </a:rPr>
              <a:t>.  Ram wants a safe and secure interface for interacting with the ATM.  Ram’s job does not involve technical skills and he values a simple user interface.</a:t>
            </a:r>
          </a:p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r>
              <a:rPr lang="en-US" altLang="en-US" dirty="0">
                <a:ea typeface="ＭＳ Ｐゴシック" charset="-128"/>
              </a:rPr>
              <a:t>Deposit checks</a:t>
            </a:r>
          </a:p>
          <a:p>
            <a:r>
              <a:rPr lang="en-US" altLang="en-US" dirty="0">
                <a:ea typeface="ＭＳ Ｐゴシック" charset="-128"/>
              </a:rPr>
              <a:t>Check balances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r>
              <a:rPr lang="en-US" altLang="en-US" dirty="0">
                <a:ea typeface="ＭＳ Ｐゴシック" charset="-128"/>
              </a:rPr>
              <a:t>Deposit checks</a:t>
            </a:r>
          </a:p>
          <a:p>
            <a:r>
              <a:rPr lang="en-US" altLang="en-US" dirty="0">
                <a:ea typeface="ＭＳ Ｐゴシック" charset="-128"/>
              </a:rPr>
              <a:t>Check balances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These are examples of </a:t>
            </a:r>
            <a:r>
              <a:rPr lang="en-US" altLang="en-US" b="1" i="1" dirty="0">
                <a:ea typeface="ＭＳ Ｐゴシック" charset="-128"/>
              </a:rPr>
              <a:t>Use Cases</a:t>
            </a:r>
            <a:r>
              <a:rPr lang="en-US" altLang="en-US" dirty="0">
                <a:ea typeface="ＭＳ Ｐゴシック" charset="-128"/>
              </a:rPr>
              <a:t>.</a:t>
            </a:r>
          </a:p>
          <a:p>
            <a:r>
              <a:rPr lang="en-US" altLang="en-US" dirty="0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3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Functional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Take some time with your team to translate 2-3 user stories into a use cases (functional designs)</a:t>
            </a:r>
          </a:p>
          <a:p>
            <a:r>
              <a:rPr lang="en-US" altLang="en-US" dirty="0">
                <a:ea typeface="ＭＳ Ｐゴシック" charset="-128"/>
              </a:rPr>
              <a:t>Use a Markdown file in the doc directory!</a:t>
            </a:r>
          </a:p>
          <a:p>
            <a:r>
              <a:rPr lang="en-US" altLang="en-US" dirty="0">
                <a:ea typeface="ＭＳ Ｐゴシック" charset="-128"/>
              </a:rPr>
              <a:t>Don’t forget the implied use cases!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case: </a:t>
            </a:r>
            <a:r>
              <a:rPr lang="en-US" altLang="en-US" i="1" dirty="0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dirty="0" err="1">
                <a:latin typeface="Courier New" charset="0"/>
                <a:ea typeface="ＭＳ Ｐゴシック" charset="-128"/>
              </a:rPr>
              <a:t>FindPrimes</a:t>
            </a:r>
            <a:endParaRPr lang="en-US" altLang="en-US" dirty="0">
              <a:latin typeface="Courier New" charset="0"/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Finds the primes that are less than </a:t>
            </a:r>
            <a:r>
              <a:rPr lang="en-US" altLang="en-US" i="1" dirty="0">
                <a:ea typeface="ＭＳ Ｐゴシック" charset="-128"/>
              </a:rPr>
              <a:t>N</a:t>
            </a:r>
          </a:p>
          <a:p>
            <a:r>
              <a:rPr lang="en-US" altLang="en-US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, an integer</a:t>
            </a:r>
          </a:p>
          <a:p>
            <a:r>
              <a:rPr lang="en-US" altLang="en-US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List of integers</a:t>
            </a:r>
          </a:p>
          <a:p>
            <a:endParaRPr lang="en-US" altLang="en-US" dirty="0">
              <a:latin typeface="Arial" charset="0"/>
              <a:ea typeface="ＭＳ Ｐゴシック" charset="-128"/>
            </a:endParaRPr>
          </a:p>
          <a:p>
            <a:endParaRPr lang="en-US" altLang="en-US" dirty="0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Control logic</a:t>
            </a:r>
          </a:p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case: Authenticate user</a:t>
            </a:r>
            <a:endParaRPr lang="en-US" altLang="en-US" i="1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789826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dirty="0" err="1">
                <a:latin typeface="Courier New" charset="0"/>
                <a:ea typeface="ＭＳ Ｐゴシック" charset="-128"/>
              </a:rPr>
              <a:t>AuthenticateUser</a:t>
            </a:r>
            <a:endParaRPr lang="en-US" altLang="en-US" dirty="0">
              <a:latin typeface="Courier New" charset="0"/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Verifies a user is in the database and that the pin supplied by the user is correct</a:t>
            </a:r>
            <a:endParaRPr lang="en-US" altLang="en-US" i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Card number,</a:t>
            </a:r>
            <a:r>
              <a:rPr lang="en-US" altLang="en-US" dirty="0">
                <a:ea typeface="ＭＳ Ｐゴシック" charset="-128"/>
              </a:rPr>
              <a:t> a string that is the user’s card no.</a:t>
            </a:r>
            <a:endParaRPr lang="en-US" altLang="en-US" i="1" dirty="0">
              <a:ea typeface="ＭＳ Ｐゴシック" charset="-128"/>
            </a:endParaRPr>
          </a:p>
          <a:p>
            <a:pPr lvl="1"/>
            <a:r>
              <a:rPr lang="en-US" altLang="en-US" i="1" dirty="0">
                <a:ea typeface="ＭＳ Ｐゴシック" charset="-128"/>
              </a:rPr>
              <a:t>Pin</a:t>
            </a:r>
            <a:r>
              <a:rPr lang="en-US" altLang="en-US" dirty="0">
                <a:ea typeface="ＭＳ Ｐゴシック" charset="-128"/>
              </a:rPr>
              <a:t>, an integer</a:t>
            </a:r>
          </a:p>
          <a:p>
            <a:r>
              <a:rPr lang="en-US" altLang="en-US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Boolean: True if success, False if failure</a:t>
            </a:r>
          </a:p>
          <a:p>
            <a:endParaRPr lang="en-US" altLang="en-US" dirty="0">
              <a:latin typeface="Arial" charset="0"/>
              <a:ea typeface="ＭＳ Ｐゴシック" charset="-128"/>
            </a:endParaRPr>
          </a:p>
          <a:p>
            <a:endParaRPr lang="en-US" altLang="en-US" dirty="0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Why design?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https://www.websequencediagrams.com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1430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title ATM example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Ram-&gt;ATM: Authentication Request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note right of ATM: ATM searches database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ATM-&gt;Ram    : Authentication Response</a:t>
            </a:r>
          </a:p>
          <a:p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D871B-C75F-4BF0-8F57-BC2E17D6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68" y="2819400"/>
            <a:ext cx="415290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1430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C45-A3FA-437F-A35D-FE87D435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0005"/>
            <a:ext cx="7720335" cy="40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After today…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228600" y="12192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Markdown files in the doc directory to complete the design</a:t>
            </a:r>
          </a:p>
          <a:p>
            <a:r>
              <a:rPr lang="en-US" altLang="en-US" dirty="0">
                <a:ea typeface="ＭＳ Ｐゴシック" charset="-128"/>
              </a:rPr>
              <a:t>Add, commit, push at the end of class</a:t>
            </a:r>
          </a:p>
          <a:p>
            <a:pPr marL="0" indent="0"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ea typeface="ＭＳ Ｐゴシック" charset="-128"/>
              </a:rPr>
              <a:t>Few components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with clear roles</a:t>
            </a:r>
          </a:p>
          <a:p>
            <a:r>
              <a:rPr lang="en-US" altLang="en-US" sz="2800" dirty="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 dirty="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1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 dirty="0">
                <a:ea typeface="ＭＳ Ｐゴシック" charset="-128"/>
              </a:rPr>
              <a:t>Identify the users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Describe who your users are and what they want from the tool at a high level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 dirty="0">
                <a:ea typeface="ＭＳ Ｐゴシック" charset="-128"/>
              </a:rPr>
              <a:t>Functional design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 dirty="0">
                <a:ea typeface="ＭＳ Ｐゴシック" charset="-128"/>
              </a:rPr>
              <a:t>Component design</a:t>
            </a:r>
            <a:r>
              <a:rPr lang="en-US" altLang="en-US" dirty="0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 dirty="0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5638" y="1227224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57200" y="458733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User stories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Planning begins with your users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researchers, policy makers, developers, children, trained monkeys</a:t>
            </a:r>
          </a:p>
          <a:p>
            <a:r>
              <a:rPr lang="en-US" altLang="en-US" dirty="0">
                <a:ea typeface="ＭＳ Ｐゴシック" charset="-128"/>
              </a:rPr>
              <a:t>What do they want to do with your software?</a:t>
            </a:r>
          </a:p>
          <a:p>
            <a:r>
              <a:rPr lang="en-US" altLang="en-US" dirty="0">
                <a:ea typeface="ＭＳ Ｐゴシック" charset="-128"/>
              </a:rPr>
              <a:t>How are they interacting with it?</a:t>
            </a:r>
          </a:p>
          <a:p>
            <a:r>
              <a:rPr lang="en-US" altLang="en-US" dirty="0">
                <a:ea typeface="ＭＳ Ｐゴシック" charset="-128"/>
              </a:rPr>
              <a:t>What skill level will they have and how will that impact the design?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33184</TotalTime>
  <Words>1256</Words>
  <Application>Microsoft Office PowerPoint</Application>
  <PresentationFormat>On-screen Show (4:3)</PresentationFormat>
  <Paragraphs>173</Paragraphs>
  <Slides>33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 Theme</vt:lpstr>
      <vt:lpstr>Prepare for today’s activities</vt:lpstr>
      <vt:lpstr>Software Design</vt:lpstr>
      <vt:lpstr>Why design?</vt:lpstr>
      <vt:lpstr>What Makes A Design Understandable?</vt:lpstr>
      <vt:lpstr>Benefits of a Software Design</vt:lpstr>
      <vt:lpstr>Steps in Design</vt:lpstr>
      <vt:lpstr>Running Example: Design of ATM</vt:lpstr>
      <vt:lpstr>User stories</vt:lpstr>
      <vt:lpstr>Planning begins with your users</vt:lpstr>
      <vt:lpstr>Running Example: Design of ATM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Functional Design (Use Cases)</vt:lpstr>
      <vt:lpstr>Running Example: Design of ATM</vt:lpstr>
      <vt:lpstr>Your user stories should reveal these</vt:lpstr>
      <vt:lpstr>What Do We Do With ATMs?</vt:lpstr>
      <vt:lpstr>Describing a Use Case</vt:lpstr>
      <vt:lpstr>Functional design</vt:lpstr>
      <vt:lpstr>Component Design</vt:lpstr>
      <vt:lpstr>Specification of Components</vt:lpstr>
      <vt:lpstr>Developing Component Specifications</vt:lpstr>
      <vt:lpstr>Example Component Specification Find Primes &lt; N</vt:lpstr>
      <vt:lpstr>Use case: Find Primes &lt; N</vt:lpstr>
      <vt:lpstr>Pseudo Code: "How Use Other Components"</vt:lpstr>
      <vt:lpstr>ATM Components by Use Case</vt:lpstr>
      <vt:lpstr>Use case: Authenticate user</vt:lpstr>
      <vt:lpstr>Interaction diagrams</vt:lpstr>
      <vt:lpstr>Interaction diagrams</vt:lpstr>
      <vt:lpstr>Interaction diagrams</vt:lpstr>
      <vt:lpstr>After today…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1082</cp:revision>
  <cp:lastPrinted>2017-10-29T20:36:24Z</cp:lastPrinted>
  <dcterms:created xsi:type="dcterms:W3CDTF">2008-11-04T22:35:39Z</dcterms:created>
  <dcterms:modified xsi:type="dcterms:W3CDTF">2022-02-03T17:31:28Z</dcterms:modified>
</cp:coreProperties>
</file>