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567" r:id="rId2"/>
    <p:sldId id="416" r:id="rId3"/>
    <p:sldId id="417" r:id="rId4"/>
    <p:sldId id="429" r:id="rId5"/>
    <p:sldId id="419" r:id="rId6"/>
    <p:sldId id="420" r:id="rId7"/>
    <p:sldId id="421" r:id="rId8"/>
    <p:sldId id="447" r:id="rId9"/>
    <p:sldId id="422" r:id="rId10"/>
    <p:sldId id="423" r:id="rId11"/>
    <p:sldId id="427" r:id="rId12"/>
    <p:sldId id="426" r:id="rId13"/>
    <p:sldId id="430" r:id="rId14"/>
    <p:sldId id="434" r:id="rId15"/>
    <p:sldId id="435" r:id="rId16"/>
    <p:sldId id="433" r:id="rId17"/>
    <p:sldId id="436" r:id="rId18"/>
    <p:sldId id="437" r:id="rId19"/>
    <p:sldId id="438" r:id="rId20"/>
    <p:sldId id="439" r:id="rId21"/>
    <p:sldId id="440" r:id="rId22"/>
    <p:sldId id="568" r:id="rId23"/>
    <p:sldId id="569" r:id="rId24"/>
    <p:sldId id="445" r:id="rId25"/>
    <p:sldId id="446" r:id="rId26"/>
    <p:sldId id="441" r:id="rId27"/>
    <p:sldId id="44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A. Beck" initials="DAB" lastIdx="1" clrIdx="0">
    <p:extLst/>
  </p:cmAuthor>
  <p:cmAuthor id="2" name="David A. Beck" initials="DAB [2]" lastIdx="1" clrIdx="1">
    <p:extLst/>
  </p:cmAuthor>
  <p:cmAuthor id="3" name="David A. Beck" initials="DAB [2] [2]" lastIdx="1" clrIdx="2">
    <p:extLst/>
  </p:cmAuthor>
  <p:cmAuthor id="4" name="David A. Beck" initials="DAB [3]" lastIdx="1"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98"/>
    <p:restoredTop sz="84154"/>
  </p:normalViewPr>
  <p:slideViewPr>
    <p:cSldViewPr snapToGrid="0" snapToObjects="1">
      <p:cViewPr varScale="1">
        <p:scale>
          <a:sx n="109" d="100"/>
          <a:sy n="109" d="100"/>
        </p:scale>
        <p:origin x="288"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F62E20-B1AA-3442-B8F1-F4A56998389D}" type="datetimeFigureOut">
              <a:rPr lang="en-US" smtClean="0"/>
              <a:t>1/5/21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C4E4C1-AC8F-D74E-8D15-CAC414F5A92D}" type="slidenum">
              <a:rPr lang="en-US" smtClean="0"/>
              <a:t>‹#›</a:t>
            </a:fld>
            <a:endParaRPr lang="en-US"/>
          </a:p>
        </p:txBody>
      </p:sp>
    </p:spTree>
    <p:extLst>
      <p:ext uri="{BB962C8B-B14F-4D97-AF65-F5344CB8AC3E}">
        <p14:creationId xmlns:p14="http://schemas.microsoft.com/office/powerpoint/2010/main" val="7170424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SEDS portion of the class, we mostly focus on structure rather than content: knowing how to interact with the Shell, getting familiar with </a:t>
            </a:r>
            <a:r>
              <a:rPr lang="en-US" dirty="0" err="1"/>
              <a:t>Github</a:t>
            </a:r>
            <a:r>
              <a:rPr lang="en-US" dirty="0"/>
              <a:t> tools, etc. But in the DSMCER lectures, we’re going to focus more on content: on solving particular problems with the tools we learn about in SEDS. Know, the DSMCER material is also a set of tools that can be applied to a wide set of problems: and we aren’t going to get too mired down in any one domain science. But there is a difference.</a:t>
            </a:r>
          </a:p>
          <a:p>
            <a:endParaRPr lang="en-US" dirty="0"/>
          </a:p>
          <a:p>
            <a:r>
              <a:rPr lang="en-US" dirty="0"/>
              <a:t>Let me tell you about my experience with data science. I came to the University of Washington with absolutely no idea what “data science” meant. I had a little </a:t>
            </a:r>
            <a:r>
              <a:rPr lang="en-US" dirty="0" err="1"/>
              <a:t>MatLab</a:t>
            </a:r>
            <a:r>
              <a:rPr lang="en-US" dirty="0"/>
              <a:t> coding experience, but I found any type of computational work outright intimidating. So maybe a lot like you. And when I got started with programming, I was a little impatient with all this SEDS stuff. All this git add, git commit, git pull– it added nothing of value to my immediate problem! It didn’t help me analyze my data, etc. It only came over time working in the eScience Institute with data scientists that I began to see its value. So don’t give up yet. </a:t>
            </a:r>
          </a:p>
          <a:p>
            <a:endParaRPr lang="en-US" dirty="0"/>
          </a:p>
          <a:p>
            <a:r>
              <a:rPr lang="en-US" dirty="0"/>
              <a:t>Today, we’re going to focus on a subset of problems within data science, what we’re referring to as data visualization. So making pretty graphs. Kind of a fun one right?</a:t>
            </a:r>
          </a:p>
          <a:p>
            <a:endParaRPr lang="en-US" dirty="0"/>
          </a:p>
          <a:p>
            <a:r>
              <a:rPr lang="en-US" dirty="0"/>
              <a:t>By the end of today, I want you to feel comfortable using a few basic tools within three Python packages (Pandas, Matplotlib, and Seaborn) that can help you make some simple graphs.</a:t>
            </a:r>
          </a:p>
          <a:p>
            <a:r>
              <a:rPr lang="en-US" dirty="0"/>
              <a:t>I was you to feel comfortable accessing reference materials online to do more complex operations to make your graphs even prettier.</a:t>
            </a:r>
          </a:p>
          <a:p>
            <a:r>
              <a:rPr lang="en-US" dirty="0"/>
              <a:t>And I want to give you a few guiding principles when designing figures, plots, and graphs.</a:t>
            </a:r>
          </a:p>
          <a:p>
            <a:endParaRPr lang="en-US" dirty="0"/>
          </a:p>
          <a:p>
            <a:r>
              <a:rPr lang="en-US" dirty="0"/>
              <a:t>And ultimately, I want to convince you that you can and should try making your plots with Python instead of alternatives such as Excel or more sophisticated programs like GraphPad. </a:t>
            </a:r>
          </a:p>
        </p:txBody>
      </p:sp>
      <p:sp>
        <p:nvSpPr>
          <p:cNvPr id="4" name="Slide Number Placeholder 3"/>
          <p:cNvSpPr>
            <a:spLocks noGrp="1"/>
          </p:cNvSpPr>
          <p:nvPr>
            <p:ph type="sldNum" sz="quarter" idx="10"/>
          </p:nvPr>
        </p:nvSpPr>
        <p:spPr/>
        <p:txBody>
          <a:bodyPr/>
          <a:lstStyle/>
          <a:p>
            <a:fld id="{90C4E4C1-AC8F-D74E-8D15-CAC414F5A92D}" type="slidenum">
              <a:rPr lang="en-US" smtClean="0"/>
              <a:t>1</a:t>
            </a:fld>
            <a:endParaRPr lang="en-US"/>
          </a:p>
        </p:txBody>
      </p:sp>
    </p:spTree>
    <p:extLst>
      <p:ext uri="{BB962C8B-B14F-4D97-AF65-F5344CB8AC3E}">
        <p14:creationId xmlns:p14="http://schemas.microsoft.com/office/powerpoint/2010/main" val="2564458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4E4C1-AC8F-D74E-8D15-CAC414F5A92D}" type="slidenum">
              <a:rPr lang="en-US" smtClean="0"/>
              <a:t>11</a:t>
            </a:fld>
            <a:endParaRPr lang="en-US"/>
          </a:p>
        </p:txBody>
      </p:sp>
    </p:spTree>
    <p:extLst>
      <p:ext uri="{BB962C8B-B14F-4D97-AF65-F5344CB8AC3E}">
        <p14:creationId xmlns:p14="http://schemas.microsoft.com/office/powerpoint/2010/main" val="3602305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4E4C1-AC8F-D74E-8D15-CAC414F5A92D}" type="slidenum">
              <a:rPr lang="en-US" smtClean="0"/>
              <a:t>12</a:t>
            </a:fld>
            <a:endParaRPr lang="en-US"/>
          </a:p>
        </p:txBody>
      </p:sp>
    </p:spTree>
    <p:extLst>
      <p:ext uri="{BB962C8B-B14F-4D97-AF65-F5344CB8AC3E}">
        <p14:creationId xmlns:p14="http://schemas.microsoft.com/office/powerpoint/2010/main" val="3184024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4E4C1-AC8F-D74E-8D15-CAC414F5A92D}" type="slidenum">
              <a:rPr lang="en-US" smtClean="0"/>
              <a:t>13</a:t>
            </a:fld>
            <a:endParaRPr lang="en-US"/>
          </a:p>
        </p:txBody>
      </p:sp>
    </p:spTree>
    <p:extLst>
      <p:ext uri="{BB962C8B-B14F-4D97-AF65-F5344CB8AC3E}">
        <p14:creationId xmlns:p14="http://schemas.microsoft.com/office/powerpoint/2010/main" val="139017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4E4C1-AC8F-D74E-8D15-CAC414F5A92D}" type="slidenum">
              <a:rPr lang="en-US" smtClean="0"/>
              <a:t>14</a:t>
            </a:fld>
            <a:endParaRPr lang="en-US"/>
          </a:p>
        </p:txBody>
      </p:sp>
    </p:spTree>
    <p:extLst>
      <p:ext uri="{BB962C8B-B14F-4D97-AF65-F5344CB8AC3E}">
        <p14:creationId xmlns:p14="http://schemas.microsoft.com/office/powerpoint/2010/main" val="626842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4E4C1-AC8F-D74E-8D15-CAC414F5A92D}" type="slidenum">
              <a:rPr lang="en-US" smtClean="0"/>
              <a:t>15</a:t>
            </a:fld>
            <a:endParaRPr lang="en-US"/>
          </a:p>
        </p:txBody>
      </p:sp>
    </p:spTree>
    <p:extLst>
      <p:ext uri="{BB962C8B-B14F-4D97-AF65-F5344CB8AC3E}">
        <p14:creationId xmlns:p14="http://schemas.microsoft.com/office/powerpoint/2010/main" val="1762663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4E4C1-AC8F-D74E-8D15-CAC414F5A92D}" type="slidenum">
              <a:rPr lang="en-US" smtClean="0"/>
              <a:t>16</a:t>
            </a:fld>
            <a:endParaRPr lang="en-US"/>
          </a:p>
        </p:txBody>
      </p:sp>
    </p:spTree>
    <p:extLst>
      <p:ext uri="{BB962C8B-B14F-4D97-AF65-F5344CB8AC3E}">
        <p14:creationId xmlns:p14="http://schemas.microsoft.com/office/powerpoint/2010/main" val="1891843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4E4C1-AC8F-D74E-8D15-CAC414F5A92D}" type="slidenum">
              <a:rPr lang="en-US" smtClean="0"/>
              <a:t>24</a:t>
            </a:fld>
            <a:endParaRPr lang="en-US"/>
          </a:p>
        </p:txBody>
      </p:sp>
    </p:spTree>
    <p:extLst>
      <p:ext uri="{BB962C8B-B14F-4D97-AF65-F5344CB8AC3E}">
        <p14:creationId xmlns:p14="http://schemas.microsoft.com/office/powerpoint/2010/main" val="108075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4E4C1-AC8F-D74E-8D15-CAC414F5A92D}" type="slidenum">
              <a:rPr lang="en-US" smtClean="0"/>
              <a:t>25</a:t>
            </a:fld>
            <a:endParaRPr lang="en-US"/>
          </a:p>
        </p:txBody>
      </p:sp>
    </p:spTree>
    <p:extLst>
      <p:ext uri="{BB962C8B-B14F-4D97-AF65-F5344CB8AC3E}">
        <p14:creationId xmlns:p14="http://schemas.microsoft.com/office/powerpoint/2010/main" val="1086358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4E4C1-AC8F-D74E-8D15-CAC414F5A92D}" type="slidenum">
              <a:rPr lang="en-US" smtClean="0"/>
              <a:t>2</a:t>
            </a:fld>
            <a:endParaRPr lang="en-US"/>
          </a:p>
        </p:txBody>
      </p:sp>
    </p:spTree>
    <p:extLst>
      <p:ext uri="{BB962C8B-B14F-4D97-AF65-F5344CB8AC3E}">
        <p14:creationId xmlns:p14="http://schemas.microsoft.com/office/powerpoint/2010/main" val="2246020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4E4C1-AC8F-D74E-8D15-CAC414F5A92D}" type="slidenum">
              <a:rPr lang="en-US" smtClean="0"/>
              <a:t>3</a:t>
            </a:fld>
            <a:endParaRPr lang="en-US"/>
          </a:p>
        </p:txBody>
      </p:sp>
    </p:spTree>
    <p:extLst>
      <p:ext uri="{BB962C8B-B14F-4D97-AF65-F5344CB8AC3E}">
        <p14:creationId xmlns:p14="http://schemas.microsoft.com/office/powerpoint/2010/main" val="2303148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4E4C1-AC8F-D74E-8D15-CAC414F5A92D}" type="slidenum">
              <a:rPr lang="en-US" smtClean="0"/>
              <a:t>4</a:t>
            </a:fld>
            <a:endParaRPr lang="en-US"/>
          </a:p>
        </p:txBody>
      </p:sp>
    </p:spTree>
    <p:extLst>
      <p:ext uri="{BB962C8B-B14F-4D97-AF65-F5344CB8AC3E}">
        <p14:creationId xmlns:p14="http://schemas.microsoft.com/office/powerpoint/2010/main" val="3771614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4E4C1-AC8F-D74E-8D15-CAC414F5A92D}" type="slidenum">
              <a:rPr lang="en-US" smtClean="0"/>
              <a:t>5</a:t>
            </a:fld>
            <a:endParaRPr lang="en-US"/>
          </a:p>
        </p:txBody>
      </p:sp>
    </p:spTree>
    <p:extLst>
      <p:ext uri="{BB962C8B-B14F-4D97-AF65-F5344CB8AC3E}">
        <p14:creationId xmlns:p14="http://schemas.microsoft.com/office/powerpoint/2010/main" val="311784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4E4C1-AC8F-D74E-8D15-CAC414F5A92D}" type="slidenum">
              <a:rPr lang="en-US" smtClean="0"/>
              <a:t>6</a:t>
            </a:fld>
            <a:endParaRPr lang="en-US"/>
          </a:p>
        </p:txBody>
      </p:sp>
    </p:spTree>
    <p:extLst>
      <p:ext uri="{BB962C8B-B14F-4D97-AF65-F5344CB8AC3E}">
        <p14:creationId xmlns:p14="http://schemas.microsoft.com/office/powerpoint/2010/main" val="1743919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4E4C1-AC8F-D74E-8D15-CAC414F5A92D}" type="slidenum">
              <a:rPr lang="en-US" smtClean="0"/>
              <a:t>7</a:t>
            </a:fld>
            <a:endParaRPr lang="en-US"/>
          </a:p>
        </p:txBody>
      </p:sp>
    </p:spTree>
    <p:extLst>
      <p:ext uri="{BB962C8B-B14F-4D97-AF65-F5344CB8AC3E}">
        <p14:creationId xmlns:p14="http://schemas.microsoft.com/office/powerpoint/2010/main" val="20575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4E4C1-AC8F-D74E-8D15-CAC414F5A92D}" type="slidenum">
              <a:rPr lang="en-US" smtClean="0"/>
              <a:t>9</a:t>
            </a:fld>
            <a:endParaRPr lang="en-US"/>
          </a:p>
        </p:txBody>
      </p:sp>
    </p:spTree>
    <p:extLst>
      <p:ext uri="{BB962C8B-B14F-4D97-AF65-F5344CB8AC3E}">
        <p14:creationId xmlns:p14="http://schemas.microsoft.com/office/powerpoint/2010/main" val="3202017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4E4C1-AC8F-D74E-8D15-CAC414F5A92D}" type="slidenum">
              <a:rPr lang="en-US" smtClean="0"/>
              <a:t>10</a:t>
            </a:fld>
            <a:endParaRPr lang="en-US"/>
          </a:p>
        </p:txBody>
      </p:sp>
    </p:spTree>
    <p:extLst>
      <p:ext uri="{BB962C8B-B14F-4D97-AF65-F5344CB8AC3E}">
        <p14:creationId xmlns:p14="http://schemas.microsoft.com/office/powerpoint/2010/main" val="2896129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691D6E4-0F7A-0249-86EF-226720E50E4C}" type="datetimeFigureOut">
              <a:rPr lang="en-US" smtClean="0"/>
              <a:t>1/5/21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1BFB9B-0ABF-8B4C-91F4-72B72B54D941}" type="slidenum">
              <a:rPr lang="en-US" smtClean="0"/>
              <a:t>‹#›</a:t>
            </a:fld>
            <a:endParaRPr lang="en-US"/>
          </a:p>
        </p:txBody>
      </p:sp>
    </p:spTree>
    <p:extLst>
      <p:ext uri="{BB962C8B-B14F-4D97-AF65-F5344CB8AC3E}">
        <p14:creationId xmlns:p14="http://schemas.microsoft.com/office/powerpoint/2010/main" val="3959371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691D6E4-0F7A-0249-86EF-226720E50E4C}" type="datetimeFigureOut">
              <a:rPr lang="en-US" smtClean="0"/>
              <a:t>1/5/21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1BFB9B-0ABF-8B4C-91F4-72B72B54D941}" type="slidenum">
              <a:rPr lang="en-US" smtClean="0"/>
              <a:t>‹#›</a:t>
            </a:fld>
            <a:endParaRPr lang="en-US"/>
          </a:p>
        </p:txBody>
      </p:sp>
    </p:spTree>
    <p:extLst>
      <p:ext uri="{BB962C8B-B14F-4D97-AF65-F5344CB8AC3E}">
        <p14:creationId xmlns:p14="http://schemas.microsoft.com/office/powerpoint/2010/main" val="211260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691D6E4-0F7A-0249-86EF-226720E50E4C}" type="datetimeFigureOut">
              <a:rPr lang="en-US" smtClean="0"/>
              <a:t>1/5/21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1BFB9B-0ABF-8B4C-91F4-72B72B54D941}" type="slidenum">
              <a:rPr lang="en-US" smtClean="0"/>
              <a:t>‹#›</a:t>
            </a:fld>
            <a:endParaRPr lang="en-US"/>
          </a:p>
        </p:txBody>
      </p:sp>
    </p:spTree>
    <p:extLst>
      <p:ext uri="{BB962C8B-B14F-4D97-AF65-F5344CB8AC3E}">
        <p14:creationId xmlns:p14="http://schemas.microsoft.com/office/powerpoint/2010/main" val="124599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691D6E4-0F7A-0249-86EF-226720E50E4C}" type="datetimeFigureOut">
              <a:rPr lang="en-US" smtClean="0"/>
              <a:t>1/5/21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1BFB9B-0ABF-8B4C-91F4-72B72B54D941}" type="slidenum">
              <a:rPr lang="en-US" smtClean="0"/>
              <a:t>‹#›</a:t>
            </a:fld>
            <a:endParaRPr lang="en-US"/>
          </a:p>
        </p:txBody>
      </p:sp>
    </p:spTree>
    <p:extLst>
      <p:ext uri="{BB962C8B-B14F-4D97-AF65-F5344CB8AC3E}">
        <p14:creationId xmlns:p14="http://schemas.microsoft.com/office/powerpoint/2010/main" val="315985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691D6E4-0F7A-0249-86EF-226720E50E4C}" type="datetimeFigureOut">
              <a:rPr lang="en-US" smtClean="0"/>
              <a:t>1/5/21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1BFB9B-0ABF-8B4C-91F4-72B72B54D941}" type="slidenum">
              <a:rPr lang="en-US" smtClean="0"/>
              <a:t>‹#›</a:t>
            </a:fld>
            <a:endParaRPr lang="en-US"/>
          </a:p>
        </p:txBody>
      </p:sp>
    </p:spTree>
    <p:extLst>
      <p:ext uri="{BB962C8B-B14F-4D97-AF65-F5344CB8AC3E}">
        <p14:creationId xmlns:p14="http://schemas.microsoft.com/office/powerpoint/2010/main" val="68150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691D6E4-0F7A-0249-86EF-226720E50E4C}" type="datetimeFigureOut">
              <a:rPr lang="en-US" smtClean="0"/>
              <a:t>1/5/21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21BFB9B-0ABF-8B4C-91F4-72B72B54D941}" type="slidenum">
              <a:rPr lang="en-US" smtClean="0"/>
              <a:t>‹#›</a:t>
            </a:fld>
            <a:endParaRPr lang="en-US"/>
          </a:p>
        </p:txBody>
      </p:sp>
    </p:spTree>
    <p:extLst>
      <p:ext uri="{BB962C8B-B14F-4D97-AF65-F5344CB8AC3E}">
        <p14:creationId xmlns:p14="http://schemas.microsoft.com/office/powerpoint/2010/main" val="2067304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691D6E4-0F7A-0249-86EF-226720E50E4C}" type="datetimeFigureOut">
              <a:rPr lang="en-US" smtClean="0"/>
              <a:t>1/5/21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21BFB9B-0ABF-8B4C-91F4-72B72B54D941}" type="slidenum">
              <a:rPr lang="en-US" smtClean="0"/>
              <a:t>‹#›</a:t>
            </a:fld>
            <a:endParaRPr lang="en-US"/>
          </a:p>
        </p:txBody>
      </p:sp>
    </p:spTree>
    <p:extLst>
      <p:ext uri="{BB962C8B-B14F-4D97-AF65-F5344CB8AC3E}">
        <p14:creationId xmlns:p14="http://schemas.microsoft.com/office/powerpoint/2010/main" val="4178263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691D6E4-0F7A-0249-86EF-226720E50E4C}" type="datetimeFigureOut">
              <a:rPr lang="en-US" smtClean="0"/>
              <a:t>1/5/21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21BFB9B-0ABF-8B4C-91F4-72B72B54D941}" type="slidenum">
              <a:rPr lang="en-US" smtClean="0"/>
              <a:t>‹#›</a:t>
            </a:fld>
            <a:endParaRPr lang="en-US"/>
          </a:p>
        </p:txBody>
      </p:sp>
    </p:spTree>
    <p:extLst>
      <p:ext uri="{BB962C8B-B14F-4D97-AF65-F5344CB8AC3E}">
        <p14:creationId xmlns:p14="http://schemas.microsoft.com/office/powerpoint/2010/main" val="1220026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691D6E4-0F7A-0249-86EF-226720E50E4C}" type="datetimeFigureOut">
              <a:rPr lang="en-US" smtClean="0"/>
              <a:t>1/5/21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21BFB9B-0ABF-8B4C-91F4-72B72B54D941}" type="slidenum">
              <a:rPr lang="en-US" smtClean="0"/>
              <a:t>‹#›</a:t>
            </a:fld>
            <a:endParaRPr lang="en-US"/>
          </a:p>
        </p:txBody>
      </p:sp>
    </p:spTree>
    <p:extLst>
      <p:ext uri="{BB962C8B-B14F-4D97-AF65-F5344CB8AC3E}">
        <p14:creationId xmlns:p14="http://schemas.microsoft.com/office/powerpoint/2010/main" val="297989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691D6E4-0F7A-0249-86EF-226720E50E4C}" type="datetimeFigureOut">
              <a:rPr lang="en-US" smtClean="0"/>
              <a:t>1/5/21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21BFB9B-0ABF-8B4C-91F4-72B72B54D941}" type="slidenum">
              <a:rPr lang="en-US" smtClean="0"/>
              <a:t>‹#›</a:t>
            </a:fld>
            <a:endParaRPr lang="en-US"/>
          </a:p>
        </p:txBody>
      </p:sp>
    </p:spTree>
    <p:extLst>
      <p:ext uri="{BB962C8B-B14F-4D97-AF65-F5344CB8AC3E}">
        <p14:creationId xmlns:p14="http://schemas.microsoft.com/office/powerpoint/2010/main" val="3481420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691D6E4-0F7A-0249-86EF-226720E50E4C}" type="datetimeFigureOut">
              <a:rPr lang="en-US" smtClean="0"/>
              <a:t>1/5/21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21BFB9B-0ABF-8B4C-91F4-72B72B54D941}" type="slidenum">
              <a:rPr lang="en-US" smtClean="0"/>
              <a:t>‹#›</a:t>
            </a:fld>
            <a:endParaRPr lang="en-US"/>
          </a:p>
        </p:txBody>
      </p:sp>
    </p:spTree>
    <p:extLst>
      <p:ext uri="{BB962C8B-B14F-4D97-AF65-F5344CB8AC3E}">
        <p14:creationId xmlns:p14="http://schemas.microsoft.com/office/powerpoint/2010/main" val="1669461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NUL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50571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13"/>
          <a:stretch>
            <a:fillRect/>
          </a:stretch>
        </p:blipFill>
        <p:spPr>
          <a:xfrm>
            <a:off x="0" y="274638"/>
            <a:ext cx="965200" cy="952500"/>
          </a:xfrm>
          <a:prstGeom prst="rect">
            <a:avLst/>
          </a:prstGeom>
        </p:spPr>
      </p:pic>
      <p:pic>
        <p:nvPicPr>
          <p:cNvPr id="8" name="Picture 7"/>
          <p:cNvPicPr>
            <a:picLocks noChangeAspect="1"/>
          </p:cNvPicPr>
          <p:nvPr userDrawn="1"/>
        </p:nvPicPr>
        <p:blipFill>
          <a:blip r:embed="rId13"/>
          <a:stretch>
            <a:fillRect/>
          </a:stretch>
        </p:blipFill>
        <p:spPr>
          <a:xfrm>
            <a:off x="8248650" y="274638"/>
            <a:ext cx="876300" cy="967282"/>
          </a:xfrm>
          <a:prstGeom prst="rect">
            <a:avLst/>
          </a:prstGeom>
        </p:spPr>
      </p:pic>
      <p:sp>
        <p:nvSpPr>
          <p:cNvPr id="11" name="Rectangle 10"/>
          <p:cNvSpPr/>
          <p:nvPr userDrawn="1"/>
        </p:nvSpPr>
        <p:spPr>
          <a:xfrm>
            <a:off x="228600" y="1465444"/>
            <a:ext cx="8705850" cy="107950"/>
          </a:xfrm>
          <a:prstGeom prst="rect">
            <a:avLst/>
          </a:prstGeom>
          <a:gradFill flip="none" rotWithShape="1">
            <a:gsLst>
              <a:gs pos="0">
                <a:srgbClr val="599BD1"/>
              </a:gs>
              <a:gs pos="100000">
                <a:srgbClr val="9BBB59"/>
              </a:gs>
              <a:gs pos="50000">
                <a:srgbClr val="E58B43"/>
              </a:gs>
              <a:gs pos="60000">
                <a:srgbClr val="FFC82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Tree>
    <p:extLst>
      <p:ext uri="{BB962C8B-B14F-4D97-AF65-F5344CB8AC3E}">
        <p14:creationId xmlns:p14="http://schemas.microsoft.com/office/powerpoint/2010/main" val="4062866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uwdirect.github.io/"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nicolet5/chachi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github.com/awild82/SSPINN" TargetMode="External"/><Relationship Id="rId5" Type="http://schemas.openxmlformats.org/officeDocument/2006/relationships/hyperlink" Target="https://github.com/chennnnnyize/Generative-Molecules" TargetMode="External"/><Relationship Id="rId4" Type="http://schemas.openxmlformats.org/officeDocument/2006/relationships/hyperlink" Target="https://github.com/Luochenghuang/TEMAN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forbes.com/sites/gilpress/2013/05/28/a-very-short-history-of-data-science"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daylight.com/dayhtml/doc/theory/theory.smiles.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faculty.washington.edu/dacb/HCEPDB_moldata.zip"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pixelbeat.org/cmdlin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ackoverflow.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331" y="2109924"/>
            <a:ext cx="9144000" cy="1079922"/>
          </a:xfrm>
        </p:spPr>
        <p:txBody>
          <a:bodyPr>
            <a:noAutofit/>
          </a:bodyPr>
          <a:lstStyle/>
          <a:p>
            <a:r>
              <a:rPr lang="en-US" sz="2800" dirty="0"/>
              <a:t>Data Science Methods for </a:t>
            </a:r>
            <a:br>
              <a:rPr lang="en-US" sz="2800" dirty="0"/>
            </a:br>
            <a:r>
              <a:rPr lang="en-US" sz="2800" dirty="0"/>
              <a:t>Clean Energy Research (DSMCER)</a:t>
            </a:r>
            <a:br>
              <a:rPr lang="en-US" sz="2800" dirty="0"/>
            </a:br>
            <a:r>
              <a:rPr lang="en-US" sz="2800" dirty="0">
                <a:solidFill>
                  <a:srgbClr val="6E43CE"/>
                </a:solidFill>
              </a:rPr>
              <a:t>&amp;</a:t>
            </a:r>
            <a:br>
              <a:rPr lang="en-US" sz="2800" dirty="0"/>
            </a:br>
            <a:r>
              <a:rPr lang="en-US" sz="2800" dirty="0">
                <a:solidFill>
                  <a:schemeClr val="tx1"/>
                </a:solidFill>
              </a:rPr>
              <a:t>Software Engineering for (SEMDS)</a:t>
            </a:r>
            <a:br>
              <a:rPr lang="en-US" sz="2800" dirty="0">
                <a:solidFill>
                  <a:schemeClr val="tx1"/>
                </a:solidFill>
              </a:rPr>
            </a:br>
            <a:r>
              <a:rPr lang="en-US" sz="2800" dirty="0">
                <a:solidFill>
                  <a:schemeClr val="tx1"/>
                </a:solidFill>
              </a:rPr>
              <a:t>Molecular Data Scientists</a:t>
            </a:r>
          </a:p>
        </p:txBody>
      </p:sp>
      <p:sp>
        <p:nvSpPr>
          <p:cNvPr id="3" name="Subtitle 2"/>
          <p:cNvSpPr>
            <a:spLocks noGrp="1"/>
          </p:cNvSpPr>
          <p:nvPr>
            <p:ph type="subTitle" idx="1"/>
          </p:nvPr>
        </p:nvSpPr>
        <p:spPr>
          <a:xfrm>
            <a:off x="130126" y="5585202"/>
            <a:ext cx="3841652" cy="1393472"/>
          </a:xfrm>
        </p:spPr>
        <p:txBody>
          <a:bodyPr>
            <a:normAutofit/>
          </a:bodyPr>
          <a:lstStyle/>
          <a:p>
            <a:r>
              <a:rPr lang="en-US" sz="2400" b="1" dirty="0">
                <a:solidFill>
                  <a:schemeClr val="tx1">
                    <a:lumMod val="85000"/>
                    <a:lumOff val="15000"/>
                  </a:schemeClr>
                </a:solidFill>
                <a:latin typeface="Lato Heavy" panose="020F0502020204030203" pitchFamily="34" charset="0"/>
                <a:ea typeface="Lato Heavy" panose="020F0502020204030203" pitchFamily="34" charset="0"/>
                <a:cs typeface="Lato Heavy" panose="020F0502020204030203" pitchFamily="34" charset="0"/>
              </a:rPr>
              <a:t>Stéphanie Valleau</a:t>
            </a:r>
          </a:p>
          <a:p>
            <a:r>
              <a:rPr lang="en-US" sz="24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Chemical Engineering</a:t>
            </a:r>
          </a:p>
        </p:txBody>
      </p:sp>
      <p:sp>
        <p:nvSpPr>
          <p:cNvPr id="6" name="Rectangle 5"/>
          <p:cNvSpPr/>
          <p:nvPr/>
        </p:nvSpPr>
        <p:spPr>
          <a:xfrm>
            <a:off x="0" y="-166404"/>
            <a:ext cx="9144000" cy="178998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p:nvSpPr>
        <p:spPr>
          <a:xfrm>
            <a:off x="5619820" y="246012"/>
            <a:ext cx="2157313" cy="923330"/>
          </a:xfrm>
          <a:prstGeom prst="rect">
            <a:avLst/>
          </a:prstGeom>
          <a:noFill/>
        </p:spPr>
        <p:txBody>
          <a:bodyPr wrap="square" rtlCol="0">
            <a:spAutoFit/>
          </a:bodyPr>
          <a:lstStyle/>
          <a:p>
            <a:pPr algn="r"/>
            <a:r>
              <a:rPr lang="en-US" dirty="0">
                <a:solidFill>
                  <a:srgbClr val="7030A0"/>
                </a:solidFill>
                <a:latin typeface="Helvetica Neue" panose="02000503000000020004" pitchFamily="2" charset="0"/>
                <a:ea typeface="Helvetica Neue" panose="02000503000000020004" pitchFamily="2" charset="0"/>
                <a:cs typeface="Helvetica Neue" panose="02000503000000020004" pitchFamily="2" charset="0"/>
              </a:rPr>
              <a:t>Advancing data-intensive discovery in all fields</a:t>
            </a:r>
          </a:p>
        </p:txBody>
      </p:sp>
      <p:sp>
        <p:nvSpPr>
          <p:cNvPr id="8" name="TextBox 7"/>
          <p:cNvSpPr txBox="1"/>
          <p:nvPr/>
        </p:nvSpPr>
        <p:spPr>
          <a:xfrm>
            <a:off x="1205626" y="188895"/>
            <a:ext cx="2107749" cy="923330"/>
          </a:xfrm>
          <a:prstGeom prst="rect">
            <a:avLst/>
          </a:prstGeom>
          <a:noFill/>
        </p:spPr>
        <p:txBody>
          <a:bodyPr wrap="square" rtlCol="0">
            <a:spAutoFit/>
          </a:bodyPr>
          <a:lstStyle/>
          <a:p>
            <a:r>
              <a:rPr lang="en-US" dirty="0">
                <a:solidFill>
                  <a:srgbClr val="9E843B"/>
                </a:solidFill>
                <a:latin typeface="Helvetica Neue" panose="02000503000000020004" pitchFamily="2" charset="0"/>
                <a:ea typeface="Helvetica Neue" panose="02000503000000020004" pitchFamily="2" charset="0"/>
                <a:cs typeface="Helvetica Neue" panose="02000503000000020004" pitchFamily="2" charset="0"/>
              </a:rPr>
              <a:t>Knowledge and solutions for a changing world</a:t>
            </a:r>
          </a:p>
        </p:txBody>
      </p:sp>
      <p:pic>
        <p:nvPicPr>
          <p:cNvPr id="4" name="Picture 3"/>
          <p:cNvPicPr>
            <a:picLocks noChangeAspect="1"/>
          </p:cNvPicPr>
          <p:nvPr/>
        </p:nvPicPr>
        <p:blipFill>
          <a:blip r:embed="rId3"/>
          <a:stretch>
            <a:fillRect/>
          </a:stretch>
        </p:blipFill>
        <p:spPr>
          <a:xfrm>
            <a:off x="228600" y="188029"/>
            <a:ext cx="965200" cy="952500"/>
          </a:xfrm>
          <a:prstGeom prst="rect">
            <a:avLst/>
          </a:prstGeom>
        </p:spPr>
      </p:pic>
      <p:pic>
        <p:nvPicPr>
          <p:cNvPr id="5" name="Picture 4"/>
          <p:cNvPicPr>
            <a:picLocks noChangeAspect="1"/>
          </p:cNvPicPr>
          <p:nvPr/>
        </p:nvPicPr>
        <p:blipFill>
          <a:blip r:embed="rId4"/>
          <a:stretch>
            <a:fillRect/>
          </a:stretch>
        </p:blipFill>
        <p:spPr>
          <a:xfrm>
            <a:off x="7938374" y="229006"/>
            <a:ext cx="876300" cy="967282"/>
          </a:xfrm>
          <a:prstGeom prst="rect">
            <a:avLst/>
          </a:prstGeom>
        </p:spPr>
      </p:pic>
      <p:pic>
        <p:nvPicPr>
          <p:cNvPr id="9" name="Picture 8"/>
          <p:cNvPicPr>
            <a:picLocks noChangeAspect="1"/>
          </p:cNvPicPr>
          <p:nvPr/>
        </p:nvPicPr>
        <p:blipFill>
          <a:blip r:embed="rId5"/>
          <a:stretch>
            <a:fillRect/>
          </a:stretch>
        </p:blipFill>
        <p:spPr>
          <a:xfrm>
            <a:off x="4114991" y="97861"/>
            <a:ext cx="967282" cy="967282"/>
          </a:xfrm>
          <a:prstGeom prst="rect">
            <a:avLst/>
          </a:prstGeom>
        </p:spPr>
      </p:pic>
      <p:sp>
        <p:nvSpPr>
          <p:cNvPr id="10" name="TextBox 9"/>
          <p:cNvSpPr txBox="1"/>
          <p:nvPr/>
        </p:nvSpPr>
        <p:spPr>
          <a:xfrm>
            <a:off x="3429301" y="1080743"/>
            <a:ext cx="2218676" cy="369332"/>
          </a:xfrm>
          <a:prstGeom prst="rect">
            <a:avLst/>
          </a:prstGeom>
          <a:noFill/>
        </p:spPr>
        <p:txBody>
          <a:bodyPr wrap="square" rtlCol="0">
            <a:spAutoFit/>
          </a:bodyPr>
          <a:lstStyle/>
          <a:p>
            <a:pPr algn="ctr"/>
            <a:r>
              <a:rPr lang="en-US" dirty="0">
                <a:solidFill>
                  <a:srgbClr val="002060"/>
                </a:solidFill>
                <a:latin typeface="Helvetica Neue Medium" panose="02000503000000020004" pitchFamily="2" charset="0"/>
                <a:ea typeface="Helvetica Neue Medium" panose="02000503000000020004" pitchFamily="2" charset="0"/>
                <a:cs typeface="Helvetica Neue Medium" panose="02000503000000020004" pitchFamily="2" charset="0"/>
              </a:rPr>
              <a:t>Be boundless</a:t>
            </a:r>
          </a:p>
        </p:txBody>
      </p:sp>
      <p:sp>
        <p:nvSpPr>
          <p:cNvPr id="11" name="Rectangle 10"/>
          <p:cNvSpPr/>
          <p:nvPr/>
        </p:nvSpPr>
        <p:spPr>
          <a:xfrm>
            <a:off x="228600" y="5383328"/>
            <a:ext cx="8705850" cy="107950"/>
          </a:xfrm>
          <a:prstGeom prst="rect">
            <a:avLst/>
          </a:prstGeom>
          <a:gradFill flip="none" rotWithShape="1">
            <a:gsLst>
              <a:gs pos="0">
                <a:srgbClr val="599BD1"/>
              </a:gs>
              <a:gs pos="100000">
                <a:srgbClr val="9BBB59"/>
              </a:gs>
              <a:gs pos="50000">
                <a:srgbClr val="E58B43"/>
              </a:gs>
              <a:gs pos="60000">
                <a:srgbClr val="FFC82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13" name="Rectangle 12"/>
          <p:cNvSpPr/>
          <p:nvPr/>
        </p:nvSpPr>
        <p:spPr>
          <a:xfrm>
            <a:off x="228600" y="3756672"/>
            <a:ext cx="8705850" cy="107950"/>
          </a:xfrm>
          <a:prstGeom prst="rect">
            <a:avLst/>
          </a:prstGeom>
          <a:gradFill flip="none" rotWithShape="1">
            <a:gsLst>
              <a:gs pos="0">
                <a:srgbClr val="599BD1"/>
              </a:gs>
              <a:gs pos="100000">
                <a:srgbClr val="9BBB59"/>
              </a:gs>
              <a:gs pos="50000">
                <a:srgbClr val="E58B43"/>
              </a:gs>
              <a:gs pos="60000">
                <a:srgbClr val="FFC82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14" name="Title 1"/>
          <p:cNvSpPr txBox="1">
            <a:spLocks/>
          </p:cNvSpPr>
          <p:nvPr/>
        </p:nvSpPr>
        <p:spPr>
          <a:xfrm>
            <a:off x="614122" y="3457819"/>
            <a:ext cx="7772400" cy="21733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b="1" dirty="0">
                <a:latin typeface="Lato" panose="020F0502020204030203" pitchFamily="34" charset="0"/>
                <a:ea typeface="Lato" panose="020F0502020204030203" pitchFamily="34" charset="0"/>
                <a:cs typeface="Lato" panose="020F0502020204030203" pitchFamily="34" charset="0"/>
              </a:rPr>
              <a:t>UW DIRECT</a:t>
            </a:r>
          </a:p>
          <a:p>
            <a:r>
              <a:rPr lang="en-US" sz="2400" dirty="0">
                <a:latin typeface="Lato" panose="020F0502020204030203" pitchFamily="34" charset="0"/>
                <a:ea typeface="Lato" panose="020F0502020204030203" pitchFamily="34" charset="0"/>
                <a:cs typeface="Lato" panose="020F0502020204030203" pitchFamily="34" charset="0"/>
              </a:rPr>
              <a:t>(Data Intensive Research Enabling Cutting-edge Tech)</a:t>
            </a:r>
          </a:p>
          <a:p>
            <a:r>
              <a:rPr lang="en-US" sz="2400" dirty="0">
                <a:latin typeface="Lato" panose="020F0502020204030203" pitchFamily="34" charset="0"/>
                <a:ea typeface="Lato" panose="020F0502020204030203" pitchFamily="34" charset="0"/>
                <a:cs typeface="Lato" panose="020F0502020204030203" pitchFamily="34" charset="0"/>
                <a:hlinkClick r:id="rId6"/>
              </a:rPr>
              <a:t>https://uwdirect.github.io</a:t>
            </a:r>
            <a:endParaRPr lang="en-US" sz="2400" dirty="0">
              <a:latin typeface="Lato" panose="020F0502020204030203" pitchFamily="34" charset="0"/>
              <a:ea typeface="Lato" panose="020F0502020204030203" pitchFamily="34" charset="0"/>
              <a:cs typeface="Lato" panose="020F0502020204030203" pitchFamily="34" charset="0"/>
            </a:endParaRPr>
          </a:p>
        </p:txBody>
      </p:sp>
      <p:sp>
        <p:nvSpPr>
          <p:cNvPr id="15" name="Subtitle 2">
            <a:extLst>
              <a:ext uri="{FF2B5EF4-FFF2-40B4-BE49-F238E27FC236}">
                <a16:creationId xmlns:a16="http://schemas.microsoft.com/office/drawing/2014/main" id="{56B8CB9A-C0BD-4236-B1BF-74EBC91DE77A}"/>
              </a:ext>
            </a:extLst>
          </p:cNvPr>
          <p:cNvSpPr txBox="1">
            <a:spLocks/>
          </p:cNvSpPr>
          <p:nvPr/>
        </p:nvSpPr>
        <p:spPr>
          <a:xfrm>
            <a:off x="3971778" y="5616403"/>
            <a:ext cx="5139397" cy="1150453"/>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400" b="1" dirty="0">
                <a:solidFill>
                  <a:schemeClr val="tx1">
                    <a:lumMod val="85000"/>
                    <a:lumOff val="15000"/>
                  </a:schemeClr>
                </a:solidFill>
                <a:latin typeface="Lato Heavy" panose="020F0502020204030203" pitchFamily="34" charset="0"/>
                <a:ea typeface="Lato Heavy" panose="020F0502020204030203" pitchFamily="34" charset="0"/>
                <a:cs typeface="Lato Heavy" panose="020F0502020204030203" pitchFamily="34" charset="0"/>
              </a:rPr>
              <a:t>Dave Beck (</a:t>
            </a:r>
            <a:r>
              <a:rPr lang="en-US" sz="2400" b="1" dirty="0" err="1">
                <a:solidFill>
                  <a:schemeClr val="tx1">
                    <a:lumMod val="85000"/>
                    <a:lumOff val="15000"/>
                  </a:schemeClr>
                </a:solidFill>
                <a:latin typeface="Lato Heavy" panose="020F0502020204030203" pitchFamily="34" charset="0"/>
                <a:ea typeface="Lato Heavy" panose="020F0502020204030203" pitchFamily="34" charset="0"/>
                <a:cs typeface="Lato Heavy" panose="020F0502020204030203" pitchFamily="34" charset="0"/>
              </a:rPr>
              <a:t>dacb</a:t>
            </a:r>
            <a:r>
              <a:rPr lang="en-US" sz="2400" b="1" dirty="0">
                <a:solidFill>
                  <a:schemeClr val="tx1">
                    <a:lumMod val="85000"/>
                    <a:lumOff val="15000"/>
                  </a:schemeClr>
                </a:solidFill>
                <a:latin typeface="Lato Heavy" panose="020F0502020204030203" pitchFamily="34" charset="0"/>
                <a:ea typeface="Lato Heavy" panose="020F0502020204030203" pitchFamily="34" charset="0"/>
                <a:cs typeface="Lato Heavy" panose="020F0502020204030203" pitchFamily="34" charset="0"/>
              </a:rPr>
              <a:t>)</a:t>
            </a:r>
          </a:p>
          <a:p>
            <a:r>
              <a:rPr lang="en-US" sz="24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eScience/Chemical Engineering</a:t>
            </a:r>
          </a:p>
          <a:p>
            <a:endParaRPr lang="en-US" sz="24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3075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you will learn</a:t>
            </a:r>
          </a:p>
        </p:txBody>
      </p:sp>
      <p:sp>
        <p:nvSpPr>
          <p:cNvPr id="4" name="Content Placeholder 3"/>
          <p:cNvSpPr>
            <a:spLocks noGrp="1"/>
          </p:cNvSpPr>
          <p:nvPr>
            <p:ph idx="1"/>
          </p:nvPr>
        </p:nvSpPr>
        <p:spPr/>
        <p:txBody>
          <a:bodyPr>
            <a:normAutofit/>
          </a:bodyPr>
          <a:lstStyle/>
          <a:p>
            <a:r>
              <a:rPr lang="en-US" dirty="0"/>
              <a:t>How to use functions</a:t>
            </a:r>
          </a:p>
          <a:p>
            <a:pPr lvl="1"/>
            <a:r>
              <a:rPr lang="en-US" dirty="0"/>
              <a:t>Avoid duplicated code</a:t>
            </a:r>
          </a:p>
          <a:p>
            <a:pPr lvl="1"/>
            <a:r>
              <a:rPr lang="en-US" dirty="0"/>
              <a:t>Codify repeated operations</a:t>
            </a:r>
          </a:p>
          <a:p>
            <a:r>
              <a:rPr lang="en-US" dirty="0"/>
              <a:t>How to write code in </a:t>
            </a:r>
            <a:r>
              <a:rPr lang="en-US" b="1" i="1" dirty="0">
                <a:latin typeface="Comic Sans MS" charset="0"/>
                <a:ea typeface="Comic Sans MS" charset="0"/>
                <a:cs typeface="Comic Sans MS" charset="0"/>
              </a:rPr>
              <a:t>style</a:t>
            </a:r>
            <a:endParaRPr lang="en-US" i="1" dirty="0">
              <a:latin typeface="Comic Sans MS" charset="0"/>
              <a:ea typeface="Comic Sans MS" charset="0"/>
              <a:cs typeface="Comic Sans MS" charset="0"/>
            </a:endParaRPr>
          </a:p>
          <a:p>
            <a:r>
              <a:rPr lang="en-US" dirty="0"/>
              <a:t>How to create technical specifications for what a piece of software will do</a:t>
            </a:r>
          </a:p>
          <a:p>
            <a:r>
              <a:rPr lang="en-US" dirty="0"/>
              <a:t>How to code effectively in teams</a:t>
            </a:r>
          </a:p>
          <a:p>
            <a:r>
              <a:rPr lang="en-US" dirty="0"/>
              <a:t>How to communicate about code</a:t>
            </a:r>
          </a:p>
        </p:txBody>
      </p:sp>
    </p:spTree>
    <p:extLst>
      <p:ext uri="{BB962C8B-B14F-4D97-AF65-F5344CB8AC3E}">
        <p14:creationId xmlns:p14="http://schemas.microsoft.com/office/powerpoint/2010/main" val="182144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Course structure</a:t>
            </a:r>
          </a:p>
        </p:txBody>
      </p:sp>
      <p:sp>
        <p:nvSpPr>
          <p:cNvPr id="4" name="Content Placeholder 3"/>
          <p:cNvSpPr>
            <a:spLocks noGrp="1"/>
          </p:cNvSpPr>
          <p:nvPr>
            <p:ph idx="1"/>
          </p:nvPr>
        </p:nvSpPr>
        <p:spPr/>
        <p:txBody>
          <a:bodyPr>
            <a:normAutofit/>
          </a:bodyPr>
          <a:lstStyle/>
          <a:p>
            <a:r>
              <a:rPr lang="en-US" dirty="0"/>
              <a:t>Coding basics in Python (~2 weeks)</a:t>
            </a:r>
          </a:p>
          <a:p>
            <a:pPr lvl="1"/>
            <a:r>
              <a:rPr lang="en-US" dirty="0"/>
              <a:t>Command line interaction</a:t>
            </a:r>
          </a:p>
          <a:p>
            <a:pPr lvl="1"/>
            <a:r>
              <a:rPr lang="en-US" dirty="0" err="1"/>
              <a:t>Jupyter</a:t>
            </a:r>
            <a:r>
              <a:rPr lang="en-US" dirty="0"/>
              <a:t> notebooks (formerly known as </a:t>
            </a:r>
            <a:r>
              <a:rPr lang="en-US" dirty="0" err="1"/>
              <a:t>iPython</a:t>
            </a:r>
            <a:r>
              <a:rPr lang="en-US" dirty="0"/>
              <a:t>)</a:t>
            </a:r>
          </a:p>
          <a:p>
            <a:pPr lvl="1"/>
            <a:r>
              <a:rPr lang="en-US" dirty="0"/>
              <a:t>Version control</a:t>
            </a:r>
          </a:p>
          <a:p>
            <a:r>
              <a:rPr lang="en-US" dirty="0"/>
              <a:t>Practical Software Engineering (~3 weeks)</a:t>
            </a:r>
          </a:p>
          <a:p>
            <a:pPr lvl="1"/>
            <a:r>
              <a:rPr lang="en-US" dirty="0"/>
              <a:t>Debugging and unit tests</a:t>
            </a:r>
          </a:p>
          <a:p>
            <a:pPr lvl="1"/>
            <a:r>
              <a:rPr lang="en-US" dirty="0"/>
              <a:t>Documentation</a:t>
            </a:r>
          </a:p>
          <a:p>
            <a:pPr lvl="1"/>
            <a:r>
              <a:rPr lang="en-US" dirty="0"/>
              <a:t>Programming style</a:t>
            </a:r>
          </a:p>
          <a:p>
            <a:pPr lvl="1"/>
            <a:r>
              <a:rPr lang="en-US" dirty="0"/>
              <a:t>Technical design and specifications</a:t>
            </a:r>
          </a:p>
        </p:txBody>
      </p:sp>
    </p:spTree>
    <p:extLst>
      <p:ext uri="{BB962C8B-B14F-4D97-AF65-F5344CB8AC3E}">
        <p14:creationId xmlns:p14="http://schemas.microsoft.com/office/powerpoint/2010/main" val="236458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Course structure</a:t>
            </a:r>
          </a:p>
        </p:txBody>
      </p:sp>
      <p:sp>
        <p:nvSpPr>
          <p:cNvPr id="4" name="Content Placeholder 3"/>
          <p:cNvSpPr>
            <a:spLocks noGrp="1"/>
          </p:cNvSpPr>
          <p:nvPr>
            <p:ph idx="1"/>
          </p:nvPr>
        </p:nvSpPr>
        <p:spPr/>
        <p:txBody>
          <a:bodyPr>
            <a:normAutofit lnSpcReduction="10000"/>
          </a:bodyPr>
          <a:lstStyle/>
          <a:p>
            <a:r>
              <a:rPr lang="en-US" dirty="0"/>
              <a:t>Coding in teams (~1 week)</a:t>
            </a:r>
          </a:p>
          <a:p>
            <a:pPr lvl="1"/>
            <a:r>
              <a:rPr lang="en-US" dirty="0"/>
              <a:t>The role of version control</a:t>
            </a:r>
          </a:p>
          <a:p>
            <a:pPr lvl="1"/>
            <a:r>
              <a:rPr lang="en-US" dirty="0"/>
              <a:t>Technology reviews</a:t>
            </a:r>
          </a:p>
          <a:p>
            <a:pPr lvl="1"/>
            <a:r>
              <a:rPr lang="en-US" dirty="0"/>
              <a:t>Standups</a:t>
            </a:r>
          </a:p>
          <a:p>
            <a:r>
              <a:rPr lang="en-US" dirty="0"/>
              <a:t>Group based project work (remainder)</a:t>
            </a:r>
          </a:p>
          <a:p>
            <a:pPr lvl="1"/>
            <a:r>
              <a:rPr lang="en-US" dirty="0">
                <a:hlinkClick r:id="rId3"/>
              </a:rPr>
              <a:t>https://github.com/nicolet5/chachies</a:t>
            </a:r>
            <a:endParaRPr lang="en-US" dirty="0"/>
          </a:p>
          <a:p>
            <a:pPr lvl="1"/>
            <a:r>
              <a:rPr lang="en-US" dirty="0">
                <a:hlinkClick r:id="rId4"/>
              </a:rPr>
              <a:t>https://github.com/Luochenghuang/TEMANN</a:t>
            </a:r>
            <a:endParaRPr lang="en-US" dirty="0"/>
          </a:p>
          <a:p>
            <a:pPr lvl="1"/>
            <a:r>
              <a:rPr lang="en-US" dirty="0">
                <a:hlinkClick r:id="rId5"/>
              </a:rPr>
              <a:t>https://github.com/chennnnnyize/Generative-Molecules</a:t>
            </a:r>
            <a:endParaRPr lang="en-US" dirty="0"/>
          </a:p>
          <a:p>
            <a:pPr lvl="1"/>
            <a:r>
              <a:rPr lang="en-US" dirty="0">
                <a:hlinkClick r:id="rId6"/>
              </a:rPr>
              <a:t>https://github.com/awild82/SSPINN</a:t>
            </a:r>
            <a:endParaRPr lang="en-US" dirty="0"/>
          </a:p>
          <a:p>
            <a:pPr lvl="1"/>
            <a:endParaRPr lang="en-US" dirty="0"/>
          </a:p>
        </p:txBody>
      </p:sp>
    </p:spTree>
    <p:extLst>
      <p:ext uri="{BB962C8B-B14F-4D97-AF65-F5344CB8AC3E}">
        <p14:creationId xmlns:p14="http://schemas.microsoft.com/office/powerpoint/2010/main" val="49641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 to content!</a:t>
            </a:r>
          </a:p>
        </p:txBody>
      </p:sp>
      <p:sp>
        <p:nvSpPr>
          <p:cNvPr id="4" name="Content Placeholder 3"/>
          <p:cNvSpPr>
            <a:spLocks noGrp="1"/>
          </p:cNvSpPr>
          <p:nvPr>
            <p:ph idx="1"/>
          </p:nvPr>
        </p:nvSpPr>
        <p:spPr/>
        <p:txBody>
          <a:bodyPr/>
          <a:lstStyle/>
          <a:p>
            <a:endParaRPr lang="en-US" dirty="0"/>
          </a:p>
        </p:txBody>
      </p:sp>
      <p:pic>
        <p:nvPicPr>
          <p:cNvPr id="8" name="Picture 7"/>
          <p:cNvPicPr>
            <a:picLocks noChangeAspect="1"/>
          </p:cNvPicPr>
          <p:nvPr/>
        </p:nvPicPr>
        <p:blipFill>
          <a:blip r:embed="rId3"/>
          <a:stretch>
            <a:fillRect/>
          </a:stretch>
        </p:blipFill>
        <p:spPr>
          <a:xfrm>
            <a:off x="2032000" y="1759934"/>
            <a:ext cx="5080000" cy="5080000"/>
          </a:xfrm>
          <a:prstGeom prst="rect">
            <a:avLst/>
          </a:prstGeom>
        </p:spPr>
      </p:pic>
    </p:spTree>
    <p:extLst>
      <p:ext uri="{BB962C8B-B14F-4D97-AF65-F5344CB8AC3E}">
        <p14:creationId xmlns:p14="http://schemas.microsoft.com/office/powerpoint/2010/main" val="1801402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16150" y="4402138"/>
            <a:ext cx="13970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dirty="0"/>
              <a:t>File system basics</a:t>
            </a:r>
          </a:p>
        </p:txBody>
      </p:sp>
      <p:sp>
        <p:nvSpPr>
          <p:cNvPr id="3" name="Content Placeholder 2"/>
          <p:cNvSpPr>
            <a:spLocks noGrp="1"/>
          </p:cNvSpPr>
          <p:nvPr>
            <p:ph idx="1"/>
          </p:nvPr>
        </p:nvSpPr>
        <p:spPr/>
        <p:txBody>
          <a:bodyPr/>
          <a:lstStyle/>
          <a:p>
            <a:pPr marL="457200" indent="-457200">
              <a:buFont typeface="Arial" charset="0"/>
              <a:buChar char="•"/>
            </a:pPr>
            <a:r>
              <a:rPr lang="en-US" altLang="x-none" dirty="0"/>
              <a:t>File – container of data</a:t>
            </a:r>
          </a:p>
          <a:p>
            <a:pPr marL="457200" indent="-457200">
              <a:buFont typeface="Arial" charset="0"/>
              <a:buChar char="•"/>
            </a:pPr>
            <a:r>
              <a:rPr lang="en-US" altLang="x-none" dirty="0"/>
              <a:t>Directory – container of files and directories</a:t>
            </a:r>
          </a:p>
          <a:p>
            <a:pPr marL="457200" indent="-457200"/>
            <a:r>
              <a:rPr lang="en-US" altLang="x-none" dirty="0"/>
              <a:t>Directories are organized into a tree</a:t>
            </a:r>
          </a:p>
          <a:p>
            <a:endParaRPr lang="en-US" dirty="0"/>
          </a:p>
        </p:txBody>
      </p:sp>
      <p:sp>
        <p:nvSpPr>
          <p:cNvPr id="5" name="TextBox 4"/>
          <p:cNvSpPr txBox="1">
            <a:spLocks noChangeArrowheads="1"/>
          </p:cNvSpPr>
          <p:nvPr/>
        </p:nvSpPr>
        <p:spPr bwMode="auto">
          <a:xfrm>
            <a:off x="2540000" y="4795838"/>
            <a:ext cx="835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x-none">
                <a:solidFill>
                  <a:schemeClr val="tx1"/>
                </a:solidFill>
              </a:rPr>
              <a:t>Data</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25875" y="4417219"/>
            <a:ext cx="21336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4387850" y="4800600"/>
            <a:ext cx="1501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x-none" dirty="0">
                <a:solidFill>
                  <a:schemeClr val="tx1"/>
                </a:solidFill>
              </a:rPr>
              <a:t>README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79078" y="3149791"/>
            <a:ext cx="13970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03425" y="5689600"/>
            <a:ext cx="21336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p:nvSpPr>
        <p:spPr bwMode="auto">
          <a:xfrm>
            <a:off x="2436617" y="6077668"/>
            <a:ext cx="12968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HCEPDB.csv</a:t>
            </a:r>
            <a:endParaRPr lang="en-US" dirty="0"/>
          </a:p>
        </p:txBody>
      </p:sp>
      <p:sp>
        <p:nvSpPr>
          <p:cNvPr id="11" name="TextBox 10"/>
          <p:cNvSpPr txBox="1">
            <a:spLocks noChangeArrowheads="1"/>
          </p:cNvSpPr>
          <p:nvPr/>
        </p:nvSpPr>
        <p:spPr bwMode="auto">
          <a:xfrm>
            <a:off x="5649912" y="4786709"/>
            <a:ext cx="2644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x-none">
                <a:solidFill>
                  <a:schemeClr val="tx1"/>
                </a:solidFill>
              </a:rPr>
              <a:t>File</a:t>
            </a:r>
          </a:p>
        </p:txBody>
      </p:sp>
      <p:sp>
        <p:nvSpPr>
          <p:cNvPr id="12" name="TextBox 11"/>
          <p:cNvSpPr txBox="1">
            <a:spLocks noChangeArrowheads="1"/>
          </p:cNvSpPr>
          <p:nvPr/>
        </p:nvSpPr>
        <p:spPr bwMode="auto">
          <a:xfrm>
            <a:off x="4038600" y="6019800"/>
            <a:ext cx="968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x-none">
                <a:solidFill>
                  <a:schemeClr val="tx1"/>
                </a:solidFill>
              </a:rPr>
              <a:t>File</a:t>
            </a:r>
          </a:p>
        </p:txBody>
      </p:sp>
      <p:sp>
        <p:nvSpPr>
          <p:cNvPr id="13" name="TextBox 12"/>
          <p:cNvSpPr txBox="1">
            <a:spLocks noChangeArrowheads="1"/>
          </p:cNvSpPr>
          <p:nvPr/>
        </p:nvSpPr>
        <p:spPr bwMode="auto">
          <a:xfrm>
            <a:off x="787357" y="4808016"/>
            <a:ext cx="152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x-none"/>
              <a:t>Sub-d</a:t>
            </a:r>
            <a:r>
              <a:rPr lang="en-US" altLang="x-none">
                <a:solidFill>
                  <a:schemeClr val="tx1"/>
                </a:solidFill>
              </a:rPr>
              <a:t>irectory</a:t>
            </a:r>
          </a:p>
        </p:txBody>
      </p:sp>
      <p:sp>
        <p:nvSpPr>
          <p:cNvPr id="14" name="TextBox 13"/>
          <p:cNvSpPr txBox="1">
            <a:spLocks noChangeArrowheads="1"/>
          </p:cNvSpPr>
          <p:nvPr/>
        </p:nvSpPr>
        <p:spPr bwMode="auto">
          <a:xfrm>
            <a:off x="4327525" y="3666824"/>
            <a:ext cx="26447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x-none" dirty="0">
                <a:solidFill>
                  <a:schemeClr val="tx1"/>
                </a:solidFill>
              </a:rPr>
              <a:t>Directory (AKA </a:t>
            </a:r>
            <a:r>
              <a:rPr lang="en-US" altLang="x-none" dirty="0" err="1">
                <a:solidFill>
                  <a:schemeClr val="tx1"/>
                </a:solidFill>
              </a:rPr>
              <a:t>dir</a:t>
            </a:r>
            <a:r>
              <a:rPr lang="en-US" altLang="x-none" dirty="0">
                <a:solidFill>
                  <a:schemeClr val="tx1"/>
                </a:solidFill>
              </a:rPr>
              <a:t>)</a:t>
            </a:r>
          </a:p>
        </p:txBody>
      </p:sp>
      <p:cxnSp>
        <p:nvCxnSpPr>
          <p:cNvPr id="17" name="Straight Arrow Connector 16"/>
          <p:cNvCxnSpPr/>
          <p:nvPr/>
        </p:nvCxnSpPr>
        <p:spPr>
          <a:xfrm flipH="1">
            <a:off x="3176588" y="4313238"/>
            <a:ext cx="436562" cy="20407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3613150" y="4313238"/>
            <a:ext cx="425450" cy="21308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2914650" y="5505228"/>
            <a:ext cx="64428" cy="27637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2539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GUI vs. Command line</a:t>
            </a:r>
          </a:p>
        </p:txBody>
      </p:sp>
      <p:sp>
        <p:nvSpPr>
          <p:cNvPr id="19" name="Content Placeholder 2"/>
          <p:cNvSpPr txBox="1">
            <a:spLocks/>
          </p:cNvSpPr>
          <p:nvPr/>
        </p:nvSpPr>
        <p:spPr bwMode="auto">
          <a:xfrm>
            <a:off x="457200" y="1635690"/>
            <a:ext cx="8229600" cy="43291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x-none" dirty="0"/>
              <a:t>Graphical User Interface (GUI)</a:t>
            </a:r>
          </a:p>
          <a:p>
            <a:endParaRPr lang="en-US" altLang="x-none" dirty="0"/>
          </a:p>
          <a:p>
            <a:endParaRPr lang="en-US" altLang="x-none" dirty="0"/>
          </a:p>
          <a:p>
            <a:endParaRPr lang="en-US" altLang="x-none" dirty="0"/>
          </a:p>
          <a:p>
            <a:endParaRPr lang="en-US" altLang="x-none" dirty="0"/>
          </a:p>
          <a:p>
            <a:r>
              <a:rPr lang="en-US" altLang="x-none" dirty="0"/>
              <a:t>Command Line Interface (CLI)</a:t>
            </a:r>
          </a:p>
        </p:txBody>
      </p:sp>
      <p:pic>
        <p:nvPicPr>
          <p:cNvPr id="2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3588" y="2245290"/>
            <a:ext cx="3463925"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245290"/>
            <a:ext cx="3662363"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59063" y="5134540"/>
            <a:ext cx="3657600"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8673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pointy </a:t>
            </a:r>
            <a:r>
              <a:rPr lang="en-US" dirty="0" err="1"/>
              <a:t>clicky</a:t>
            </a:r>
            <a:r>
              <a:rPr lang="en-US" dirty="0"/>
              <a:t> bad</a:t>
            </a:r>
          </a:p>
        </p:txBody>
      </p:sp>
      <p:sp>
        <p:nvSpPr>
          <p:cNvPr id="4" name="Content Placeholder 3"/>
          <p:cNvSpPr>
            <a:spLocks noGrp="1"/>
          </p:cNvSpPr>
          <p:nvPr>
            <p:ph idx="1"/>
          </p:nvPr>
        </p:nvSpPr>
        <p:spPr/>
        <p:txBody>
          <a:bodyPr>
            <a:normAutofit/>
          </a:bodyPr>
          <a:lstStyle/>
          <a:p>
            <a:r>
              <a:rPr lang="en-US" dirty="0"/>
              <a:t>How do you preserve a record of your actions?</a:t>
            </a:r>
          </a:p>
          <a:p>
            <a:endParaRPr lang="en-US" dirty="0"/>
          </a:p>
          <a:p>
            <a:r>
              <a:rPr lang="en-US" dirty="0"/>
              <a:t>Using the command line you get history</a:t>
            </a:r>
          </a:p>
          <a:p>
            <a:endParaRPr lang="en-US" dirty="0"/>
          </a:p>
          <a:p>
            <a:r>
              <a:rPr lang="en-US" dirty="0"/>
              <a:t>You can collect your commands into a ‘script’ that can be reused to exactly duplicate your procedure</a:t>
            </a:r>
          </a:p>
        </p:txBody>
      </p:sp>
    </p:spTree>
    <p:extLst>
      <p:ext uri="{BB962C8B-B14F-4D97-AF65-F5344CB8AC3E}">
        <p14:creationId xmlns:p14="http://schemas.microsoft.com/office/powerpoint/2010/main" val="96569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tools</a:t>
            </a:r>
          </a:p>
        </p:txBody>
      </p:sp>
      <p:sp>
        <p:nvSpPr>
          <p:cNvPr id="3" name="Content Placeholder 2"/>
          <p:cNvSpPr>
            <a:spLocks noGrp="1"/>
          </p:cNvSpPr>
          <p:nvPr>
            <p:ph idx="1"/>
          </p:nvPr>
        </p:nvSpPr>
        <p:spPr/>
        <p:txBody>
          <a:bodyPr/>
          <a:lstStyle/>
          <a:p>
            <a:r>
              <a:rPr lang="en-US" dirty="0"/>
              <a:t>What is the command line?</a:t>
            </a:r>
          </a:p>
          <a:p>
            <a:pPr lvl="1"/>
            <a:r>
              <a:rPr lang="en-US" dirty="0"/>
              <a:t>Also known as a ‘shell’</a:t>
            </a:r>
          </a:p>
          <a:p>
            <a:pPr lvl="1"/>
            <a:r>
              <a:rPr lang="en-US" dirty="0"/>
              <a:t>Most common shell is </a:t>
            </a:r>
            <a:r>
              <a:rPr lang="en-US" dirty="0">
                <a:latin typeface="Courier New" charset="0"/>
                <a:ea typeface="Courier New" charset="0"/>
                <a:cs typeface="Courier New" charset="0"/>
              </a:rPr>
              <a:t>bash</a:t>
            </a:r>
            <a:r>
              <a:rPr lang="en-US" dirty="0"/>
              <a:t> (what we will use)</a:t>
            </a:r>
          </a:p>
          <a:p>
            <a:pPr lvl="2"/>
            <a:r>
              <a:rPr lang="en-US" dirty="0"/>
              <a:t>Bourne Again Shell</a:t>
            </a:r>
          </a:p>
          <a:p>
            <a:pPr lvl="2"/>
            <a:r>
              <a:rPr lang="en-US" dirty="0"/>
              <a:t>Reimplementation of a shell from 1977</a:t>
            </a:r>
          </a:p>
          <a:p>
            <a:pPr lvl="2"/>
            <a:r>
              <a:rPr lang="en-US" dirty="0"/>
              <a:t>Every OS/X Mac</a:t>
            </a:r>
          </a:p>
          <a:p>
            <a:pPr lvl="2"/>
            <a:r>
              <a:rPr lang="en-US" dirty="0"/>
              <a:t>Every Linux box in the world</a:t>
            </a:r>
          </a:p>
          <a:p>
            <a:pPr lvl="2"/>
            <a:r>
              <a:rPr lang="en-US" dirty="0"/>
              <a:t>Every supercomputer</a:t>
            </a:r>
          </a:p>
          <a:p>
            <a:pPr lvl="1"/>
            <a:r>
              <a:rPr lang="en-US" dirty="0"/>
              <a:t>’Programming’ language itself</a:t>
            </a:r>
          </a:p>
          <a:p>
            <a:pPr lvl="2"/>
            <a:r>
              <a:rPr lang="en-US" dirty="0"/>
              <a:t>‘scripting’ language</a:t>
            </a:r>
          </a:p>
        </p:txBody>
      </p:sp>
      <p:pic>
        <p:nvPicPr>
          <p:cNvPr id="4" name="Picture 3"/>
          <p:cNvPicPr>
            <a:picLocks noChangeAspect="1"/>
          </p:cNvPicPr>
          <p:nvPr/>
        </p:nvPicPr>
        <p:blipFill rotWithShape="1">
          <a:blip r:embed="rId2"/>
          <a:srcRect r="43275"/>
          <a:stretch/>
        </p:blipFill>
        <p:spPr>
          <a:xfrm>
            <a:off x="6932809" y="3389750"/>
            <a:ext cx="1584890" cy="1816100"/>
          </a:xfrm>
          <a:prstGeom prst="rect">
            <a:avLst/>
          </a:prstGeom>
        </p:spPr>
      </p:pic>
      <p:sp>
        <p:nvSpPr>
          <p:cNvPr id="5" name="TextBox 4"/>
          <p:cNvSpPr txBox="1"/>
          <p:nvPr/>
        </p:nvSpPr>
        <p:spPr>
          <a:xfrm>
            <a:off x="6932265" y="5302950"/>
            <a:ext cx="1585434" cy="369332"/>
          </a:xfrm>
          <a:prstGeom prst="rect">
            <a:avLst/>
          </a:prstGeom>
          <a:noFill/>
        </p:spPr>
        <p:txBody>
          <a:bodyPr wrap="none" rtlCol="0">
            <a:spAutoFit/>
          </a:bodyPr>
          <a:lstStyle/>
          <a:p>
            <a:r>
              <a:rPr lang="en-US"/>
              <a:t>Ken Thompson</a:t>
            </a:r>
          </a:p>
        </p:txBody>
      </p:sp>
    </p:spTree>
    <p:extLst>
      <p:ext uri="{BB962C8B-B14F-4D97-AF65-F5344CB8AC3E}">
        <p14:creationId xmlns:p14="http://schemas.microsoft.com/office/powerpoint/2010/main" val="2035123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tools</a:t>
            </a:r>
          </a:p>
        </p:txBody>
      </p:sp>
      <p:sp>
        <p:nvSpPr>
          <p:cNvPr id="3" name="Content Placeholder 2"/>
          <p:cNvSpPr>
            <a:spLocks noGrp="1"/>
          </p:cNvSpPr>
          <p:nvPr>
            <p:ph idx="1"/>
          </p:nvPr>
        </p:nvSpPr>
        <p:spPr/>
        <p:txBody>
          <a:bodyPr/>
          <a:lstStyle/>
          <a:p>
            <a:pPr>
              <a:defRPr/>
            </a:pPr>
            <a:r>
              <a:rPr lang="en-US" dirty="0"/>
              <a:t>Where is the command line?</a:t>
            </a:r>
          </a:p>
          <a:p>
            <a:pPr lvl="1">
              <a:defRPr/>
            </a:pPr>
            <a:r>
              <a:rPr lang="en-US" dirty="0"/>
              <a:t>Mac (pre-installed)</a:t>
            </a:r>
          </a:p>
          <a:p>
            <a:pPr lvl="2">
              <a:defRPr/>
            </a:pPr>
            <a:r>
              <a:rPr lang="en-US" dirty="0"/>
              <a:t>Applications -&gt; Utilities -&gt; Terminal</a:t>
            </a:r>
          </a:p>
          <a:p>
            <a:pPr lvl="1">
              <a:defRPr/>
            </a:pPr>
            <a:endParaRPr lang="en-US" dirty="0"/>
          </a:p>
          <a:p>
            <a:pPr lvl="1">
              <a:defRPr/>
            </a:pPr>
            <a:r>
              <a:rPr lang="en-US" dirty="0"/>
              <a:t>Windows (after install </a:t>
            </a:r>
            <a:r>
              <a:rPr lang="en-US" dirty="0" err="1"/>
              <a:t>Git</a:t>
            </a:r>
            <a:r>
              <a:rPr lang="en-US" dirty="0"/>
              <a:t> / Bash)</a:t>
            </a:r>
          </a:p>
          <a:p>
            <a:pPr lvl="2">
              <a:defRPr/>
            </a:pPr>
            <a:r>
              <a:rPr lang="en-US" dirty="0"/>
              <a:t>Start -&gt; </a:t>
            </a:r>
            <a:r>
              <a:rPr lang="en-US" dirty="0" err="1"/>
              <a:t>Git</a:t>
            </a:r>
            <a:r>
              <a:rPr lang="en-US" dirty="0"/>
              <a:t> -&gt; </a:t>
            </a:r>
            <a:r>
              <a:rPr lang="en-US" dirty="0" err="1"/>
              <a:t>Git</a:t>
            </a:r>
            <a:r>
              <a:rPr lang="en-US" dirty="0"/>
              <a:t> Bash</a:t>
            </a:r>
          </a:p>
          <a:p>
            <a:endParaRPr lang="en-US" dirty="0"/>
          </a:p>
          <a:p>
            <a:pPr lvl="1"/>
            <a:r>
              <a:rPr lang="en-US" dirty="0"/>
              <a:t>Give it a go!  Open a shell window.</a:t>
            </a:r>
          </a:p>
        </p:txBody>
      </p:sp>
    </p:spTree>
    <p:extLst>
      <p:ext uri="{BB962C8B-B14F-4D97-AF65-F5344CB8AC3E}">
        <p14:creationId xmlns:p14="http://schemas.microsoft.com/office/powerpoint/2010/main" val="619412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tools</a:t>
            </a:r>
          </a:p>
        </p:txBody>
      </p:sp>
      <p:sp>
        <p:nvSpPr>
          <p:cNvPr id="3" name="Content Placeholder 2"/>
          <p:cNvSpPr>
            <a:spLocks noGrp="1"/>
          </p:cNvSpPr>
          <p:nvPr>
            <p:ph idx="1"/>
          </p:nvPr>
        </p:nvSpPr>
        <p:spPr/>
        <p:txBody>
          <a:bodyPr/>
          <a:lstStyle/>
          <a:p>
            <a:r>
              <a:rPr lang="en-US" dirty="0"/>
              <a:t>Commands take ‘arguments’ </a:t>
            </a:r>
          </a:p>
          <a:p>
            <a:pPr lvl="1"/>
            <a:r>
              <a:rPr lang="en-US" dirty="0"/>
              <a:t>Stuff after the command name</a:t>
            </a:r>
          </a:p>
          <a:p>
            <a:pPr lvl="1"/>
            <a:r>
              <a:rPr lang="en-US" dirty="0"/>
              <a:t>Arguments alter the function of the command</a:t>
            </a:r>
          </a:p>
          <a:p>
            <a:pPr lvl="2"/>
            <a:r>
              <a:rPr lang="en-US" dirty="0"/>
              <a:t>E.g. specify what file to use as input or output</a:t>
            </a:r>
          </a:p>
          <a:p>
            <a:pPr lvl="1"/>
            <a:r>
              <a:rPr lang="en-US" dirty="0"/>
              <a:t>Many commands accept the special argument to return help, usually one of</a:t>
            </a:r>
          </a:p>
          <a:p>
            <a:pPr lvl="2"/>
            <a:r>
              <a:rPr lang="en-US" dirty="0"/>
              <a:t>--help</a:t>
            </a:r>
          </a:p>
          <a:p>
            <a:pPr lvl="2"/>
            <a:r>
              <a:rPr lang="en-US" dirty="0"/>
              <a:t>-help</a:t>
            </a:r>
          </a:p>
          <a:p>
            <a:pPr lvl="2"/>
            <a:r>
              <a:rPr lang="en-US" dirty="0"/>
              <a:t>-h</a:t>
            </a:r>
          </a:p>
          <a:p>
            <a:pPr lvl="2"/>
            <a:r>
              <a:rPr lang="en-US" strike="sngStrike" dirty="0"/>
              <a:t>-</a:t>
            </a:r>
            <a:r>
              <a:rPr lang="en-US" strike="sngStrike" dirty="0" err="1"/>
              <a:t>omghelpmeImlost</a:t>
            </a:r>
            <a:endParaRPr lang="en-US" strike="sngStrike" dirty="0"/>
          </a:p>
        </p:txBody>
      </p:sp>
    </p:spTree>
    <p:extLst>
      <p:ext uri="{BB962C8B-B14F-4D97-AF65-F5344CB8AC3E}">
        <p14:creationId xmlns:p14="http://schemas.microsoft.com/office/powerpoint/2010/main" val="145362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Data Science?</a:t>
            </a:r>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44452" y="1850721"/>
            <a:ext cx="3671888"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31731" y="5734042"/>
            <a:ext cx="8624170" cy="369332"/>
          </a:xfrm>
          <a:prstGeom prst="rect">
            <a:avLst/>
          </a:prstGeom>
        </p:spPr>
        <p:txBody>
          <a:bodyPr wrap="square">
            <a:spAutoFit/>
          </a:bodyPr>
          <a:lstStyle/>
          <a:p>
            <a:pPr algn="ctr"/>
            <a:r>
              <a:rPr lang="en-US" dirty="0">
                <a:hlinkClick r:id="rId4"/>
              </a:rPr>
              <a:t>http://</a:t>
            </a:r>
            <a:r>
              <a:rPr lang="en-US" dirty="0" err="1">
                <a:hlinkClick r:id="rId4"/>
              </a:rPr>
              <a:t>www.forbes.com</a:t>
            </a:r>
            <a:r>
              <a:rPr lang="en-US" dirty="0">
                <a:hlinkClick r:id="rId4"/>
              </a:rPr>
              <a:t>/sites/</a:t>
            </a:r>
            <a:r>
              <a:rPr lang="en-US" dirty="0" err="1">
                <a:hlinkClick r:id="rId4"/>
              </a:rPr>
              <a:t>gilpress</a:t>
            </a:r>
            <a:r>
              <a:rPr lang="en-US" dirty="0">
                <a:hlinkClick r:id="rId4"/>
              </a:rPr>
              <a:t>/2013/05/28/a-very-short-history-of-data-science</a:t>
            </a:r>
            <a:endParaRPr lang="en-US" dirty="0"/>
          </a:p>
        </p:txBody>
      </p:sp>
      <p:cxnSp>
        <p:nvCxnSpPr>
          <p:cNvPr id="9" name="Straight Arrow Connector 8"/>
          <p:cNvCxnSpPr/>
          <p:nvPr/>
        </p:nvCxnSpPr>
        <p:spPr>
          <a:xfrm flipV="1">
            <a:off x="2192055" y="3469369"/>
            <a:ext cx="2379945" cy="125601"/>
          </a:xfrm>
          <a:prstGeom prst="straightConnector1">
            <a:avLst/>
          </a:prstGeom>
          <a:ln w="38100">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rot="17855687">
            <a:off x="160431" y="3341712"/>
            <a:ext cx="3373488" cy="523220"/>
          </a:xfrm>
          <a:prstGeom prst="rect">
            <a:avLst/>
          </a:prstGeom>
          <a:noFill/>
        </p:spPr>
        <p:txBody>
          <a:bodyPr wrap="none" rtlCol="0">
            <a:spAutoFit/>
          </a:bodyPr>
          <a:lstStyle/>
          <a:p>
            <a:r>
              <a:rPr lang="en-US" sz="2800" b="1" dirty="0">
                <a:solidFill>
                  <a:srgbClr val="FF0000"/>
                </a:solidFill>
              </a:rPr>
              <a:t>Software Engineering</a:t>
            </a:r>
          </a:p>
        </p:txBody>
      </p:sp>
      <p:cxnSp>
        <p:nvCxnSpPr>
          <p:cNvPr id="11" name="Straight Arrow Connector 10"/>
          <p:cNvCxnSpPr/>
          <p:nvPr/>
        </p:nvCxnSpPr>
        <p:spPr>
          <a:xfrm flipH="1" flipV="1">
            <a:off x="4870806" y="3469369"/>
            <a:ext cx="1893249" cy="254971"/>
          </a:xfrm>
          <a:prstGeom prst="straightConnector1">
            <a:avLst/>
          </a:prstGeom>
          <a:ln w="38100">
            <a:solidFill>
              <a:srgbClr val="00B050"/>
            </a:solidFill>
            <a:tailEnd type="triangle" w="lg" len="lg"/>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rot="4489023">
            <a:off x="6437606" y="3341709"/>
            <a:ext cx="1462260" cy="523220"/>
          </a:xfrm>
          <a:prstGeom prst="rect">
            <a:avLst/>
          </a:prstGeom>
          <a:noFill/>
          <a:ln>
            <a:solidFill>
              <a:srgbClr val="00B050"/>
            </a:solidFill>
          </a:ln>
        </p:spPr>
        <p:txBody>
          <a:bodyPr wrap="none" rtlCol="0">
            <a:spAutoFit/>
          </a:bodyPr>
          <a:lstStyle/>
          <a:p>
            <a:r>
              <a:rPr lang="en-US" sz="2800" b="1">
                <a:solidFill>
                  <a:srgbClr val="00B050"/>
                </a:solidFill>
              </a:rPr>
              <a:t>DSMCER</a:t>
            </a:r>
            <a:endParaRPr lang="en-US" sz="2800" b="1" dirty="0">
              <a:solidFill>
                <a:srgbClr val="00B050"/>
              </a:solidFill>
            </a:endParaRPr>
          </a:p>
        </p:txBody>
      </p:sp>
    </p:spTree>
    <p:extLst>
      <p:ext uri="{BB962C8B-B14F-4D97-AF65-F5344CB8AC3E}">
        <p14:creationId xmlns:p14="http://schemas.microsoft.com/office/powerpoint/2010/main" val="410517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tips and tricks</a:t>
            </a:r>
          </a:p>
        </p:txBody>
      </p:sp>
      <p:sp>
        <p:nvSpPr>
          <p:cNvPr id="3" name="Content Placeholder 2"/>
          <p:cNvSpPr>
            <a:spLocks noGrp="1"/>
          </p:cNvSpPr>
          <p:nvPr>
            <p:ph idx="1"/>
          </p:nvPr>
        </p:nvSpPr>
        <p:spPr/>
        <p:txBody>
          <a:bodyPr/>
          <a:lstStyle/>
          <a:p>
            <a:r>
              <a:rPr lang="en-US" dirty="0"/>
              <a:t>Tab completion is your friend</a:t>
            </a:r>
          </a:p>
          <a:p>
            <a:pPr lvl="1"/>
            <a:r>
              <a:rPr lang="en-US" dirty="0"/>
              <a:t>When entering a file arguments</a:t>
            </a:r>
          </a:p>
          <a:p>
            <a:pPr lvl="1"/>
            <a:r>
              <a:rPr lang="en-US" dirty="0"/>
              <a:t>When entering directory </a:t>
            </a:r>
            <a:r>
              <a:rPr lang="en-US" dirty="0" err="1"/>
              <a:t>pathes</a:t>
            </a:r>
            <a:endParaRPr lang="en-US" dirty="0"/>
          </a:p>
          <a:p>
            <a:pPr lvl="1"/>
            <a:r>
              <a:rPr lang="en-US" dirty="0"/>
              <a:t>Hitting tab will autocomplete the filename!</a:t>
            </a:r>
          </a:p>
          <a:p>
            <a:pPr lvl="1"/>
            <a:endParaRPr lang="en-US" dirty="0"/>
          </a:p>
          <a:p>
            <a:pPr lvl="1"/>
            <a:r>
              <a:rPr lang="en-US" dirty="0"/>
              <a:t>I will pester you about this</a:t>
            </a:r>
          </a:p>
        </p:txBody>
      </p:sp>
      <p:pic>
        <p:nvPicPr>
          <p:cNvPr id="4" name="Picture 3"/>
          <p:cNvPicPr>
            <a:picLocks noChangeAspect="1"/>
          </p:cNvPicPr>
          <p:nvPr/>
        </p:nvPicPr>
        <p:blipFill>
          <a:blip r:embed="rId2"/>
          <a:stretch>
            <a:fillRect/>
          </a:stretch>
        </p:blipFill>
        <p:spPr>
          <a:xfrm>
            <a:off x="5912720" y="3804634"/>
            <a:ext cx="2679700" cy="3035300"/>
          </a:xfrm>
          <a:prstGeom prst="rect">
            <a:avLst/>
          </a:prstGeom>
        </p:spPr>
      </p:pic>
    </p:spTree>
    <p:extLst>
      <p:ext uri="{BB962C8B-B14F-4D97-AF65-F5344CB8AC3E}">
        <p14:creationId xmlns:p14="http://schemas.microsoft.com/office/powerpoint/2010/main" val="1587552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Commands for files &amp; </a:t>
            </a:r>
            <a:r>
              <a:rPr lang="en-US" altLang="x-none" dirty="0" err="1"/>
              <a:t>dirs</a:t>
            </a:r>
            <a:endParaRPr lang="en-US" dirty="0"/>
          </a:p>
        </p:txBody>
      </p:sp>
      <p:sp>
        <p:nvSpPr>
          <p:cNvPr id="3" name="Content Placeholder 2"/>
          <p:cNvSpPr>
            <a:spLocks noGrp="1"/>
          </p:cNvSpPr>
          <p:nvPr>
            <p:ph idx="1"/>
          </p:nvPr>
        </p:nvSpPr>
        <p:spPr/>
        <p:txBody>
          <a:bodyPr/>
          <a:lstStyle/>
          <a:p>
            <a:pPr marL="457200" indent="-457200">
              <a:buFont typeface="Arial" charset="0"/>
              <a:buChar char="•"/>
            </a:pPr>
            <a:r>
              <a:rPr lang="en-US" altLang="x-none" dirty="0"/>
              <a:t>By category</a:t>
            </a:r>
          </a:p>
          <a:p>
            <a:pPr marL="857250" lvl="1" indent="-457200">
              <a:buFont typeface="Arial" charset="0"/>
              <a:buChar char="•"/>
            </a:pPr>
            <a:r>
              <a:rPr lang="en-US" altLang="x-none" dirty="0"/>
              <a:t>Create</a:t>
            </a:r>
          </a:p>
          <a:p>
            <a:pPr marL="1257300" lvl="2" indent="-457200">
              <a:buFont typeface="Arial" charset="0"/>
              <a:buChar char="•"/>
            </a:pPr>
            <a:r>
              <a:rPr lang="en-US" altLang="x-none" dirty="0"/>
              <a:t>Directory: </a:t>
            </a:r>
            <a:r>
              <a:rPr lang="en-US" altLang="x-none" dirty="0" err="1">
                <a:latin typeface="Courier New" charset="0"/>
              </a:rPr>
              <a:t>mkdir</a:t>
            </a:r>
            <a:endParaRPr lang="en-US" altLang="x-none" dirty="0">
              <a:latin typeface="Courier New" charset="0"/>
            </a:endParaRPr>
          </a:p>
          <a:p>
            <a:pPr marL="1257300" lvl="2" indent="-457200">
              <a:buFont typeface="Arial" charset="0"/>
              <a:buChar char="•"/>
            </a:pPr>
            <a:r>
              <a:rPr lang="en-US" altLang="x-none" dirty="0"/>
              <a:t>File: various (e.g., </a:t>
            </a:r>
            <a:r>
              <a:rPr lang="en-US" altLang="x-none" dirty="0" err="1">
                <a:latin typeface="Courier New" charset="0"/>
              </a:rPr>
              <a:t>cp</a:t>
            </a:r>
            <a:r>
              <a:rPr lang="en-US" altLang="x-none" dirty="0">
                <a:latin typeface="Courier New" charset="0"/>
              </a:rPr>
              <a:t>, touch</a:t>
            </a:r>
            <a:r>
              <a:rPr lang="en-US" altLang="x-none" dirty="0"/>
              <a:t>)</a:t>
            </a:r>
          </a:p>
          <a:p>
            <a:pPr marL="857250" lvl="1" indent="-457200">
              <a:buFont typeface="Arial" charset="0"/>
              <a:buChar char="•"/>
            </a:pPr>
            <a:r>
              <a:rPr lang="en-US" altLang="x-none" dirty="0"/>
              <a:t>View contents</a:t>
            </a:r>
          </a:p>
          <a:p>
            <a:pPr marL="1257300" lvl="2" indent="-457200">
              <a:buFont typeface="Arial" charset="0"/>
              <a:buChar char="•"/>
            </a:pPr>
            <a:r>
              <a:rPr lang="en-US" altLang="x-none" dirty="0"/>
              <a:t>Directory: </a:t>
            </a:r>
            <a:r>
              <a:rPr lang="en-US" altLang="x-none" dirty="0">
                <a:latin typeface="Courier New" charset="0"/>
              </a:rPr>
              <a:t>ls</a:t>
            </a:r>
          </a:p>
          <a:p>
            <a:pPr marL="1257300" lvl="2" indent="-457200">
              <a:buFont typeface="Arial" charset="0"/>
              <a:buChar char="•"/>
            </a:pPr>
            <a:r>
              <a:rPr lang="en-US" altLang="x-none" dirty="0"/>
              <a:t>File: </a:t>
            </a:r>
            <a:r>
              <a:rPr lang="en-US" altLang="x-none" dirty="0">
                <a:latin typeface="Courier New" charset="0"/>
              </a:rPr>
              <a:t>cat</a:t>
            </a:r>
          </a:p>
          <a:p>
            <a:pPr marL="857250" lvl="1" indent="-457200">
              <a:buFont typeface="Arial" charset="0"/>
              <a:buChar char="•"/>
            </a:pPr>
            <a:r>
              <a:rPr lang="en-US" altLang="x-none" dirty="0"/>
              <a:t>Remove</a:t>
            </a:r>
          </a:p>
          <a:p>
            <a:pPr marL="1257300" lvl="2" indent="-457200">
              <a:buFont typeface="Arial" charset="0"/>
              <a:buChar char="•"/>
            </a:pPr>
            <a:r>
              <a:rPr lang="en-US" altLang="x-none" dirty="0"/>
              <a:t>Directory: </a:t>
            </a:r>
            <a:r>
              <a:rPr lang="en-US" altLang="x-none" dirty="0" err="1">
                <a:latin typeface="Courier New" charset="0"/>
              </a:rPr>
              <a:t>rmdir</a:t>
            </a:r>
            <a:endParaRPr lang="en-US" altLang="x-none" dirty="0">
              <a:latin typeface="Courier New" charset="0"/>
            </a:endParaRPr>
          </a:p>
          <a:p>
            <a:pPr marL="1257300" lvl="2" indent="-457200">
              <a:buFont typeface="Arial" charset="0"/>
              <a:buChar char="•"/>
            </a:pPr>
            <a:r>
              <a:rPr lang="en-US" altLang="x-none" dirty="0"/>
              <a:t>File: </a:t>
            </a:r>
            <a:r>
              <a:rPr lang="en-US" altLang="x-none" dirty="0" err="1">
                <a:latin typeface="Courier New" charset="0"/>
              </a:rPr>
              <a:t>rm</a:t>
            </a:r>
            <a:endParaRPr lang="en-US" altLang="x-none" dirty="0">
              <a:latin typeface="Courier New" charset="0"/>
            </a:endParaRPr>
          </a:p>
        </p:txBody>
      </p:sp>
    </p:spTree>
    <p:extLst>
      <p:ext uri="{BB962C8B-B14F-4D97-AF65-F5344CB8AC3E}">
        <p14:creationId xmlns:p14="http://schemas.microsoft.com/office/powerpoint/2010/main" val="1184325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Quick review from Tue</a:t>
            </a:r>
            <a:endParaRPr lang="en-US" dirty="0"/>
          </a:p>
        </p:txBody>
      </p:sp>
      <p:sp>
        <p:nvSpPr>
          <p:cNvPr id="3" name="Content Placeholder 2"/>
          <p:cNvSpPr>
            <a:spLocks noGrp="1"/>
          </p:cNvSpPr>
          <p:nvPr>
            <p:ph idx="1"/>
          </p:nvPr>
        </p:nvSpPr>
        <p:spPr/>
        <p:txBody>
          <a:bodyPr>
            <a:normAutofit lnSpcReduction="10000"/>
          </a:bodyPr>
          <a:lstStyle/>
          <a:p>
            <a:pPr marL="457200" indent="-457200">
              <a:buFont typeface="Arial" charset="0"/>
              <a:buChar char="•"/>
            </a:pPr>
            <a:r>
              <a:rPr lang="en-US" altLang="x-none" dirty="0"/>
              <a:t>What do the following commands do?</a:t>
            </a:r>
          </a:p>
          <a:p>
            <a:pPr marL="857250" lvl="1" indent="-457200">
              <a:buFont typeface="Arial" charset="0"/>
              <a:buChar char="•"/>
            </a:pPr>
            <a:r>
              <a:rPr lang="en-US" altLang="x-none" dirty="0">
                <a:latin typeface="Courier" pitchFamily="2" charset="0"/>
              </a:rPr>
              <a:t>ls</a:t>
            </a:r>
          </a:p>
          <a:p>
            <a:pPr marL="857250" lvl="1" indent="-457200">
              <a:buFont typeface="Arial" charset="0"/>
              <a:buChar char="•"/>
            </a:pPr>
            <a:r>
              <a:rPr lang="en-US" altLang="x-none" dirty="0" err="1">
                <a:latin typeface="Courier" pitchFamily="2" charset="0"/>
              </a:rPr>
              <a:t>mkdir</a:t>
            </a:r>
            <a:endParaRPr lang="en-US" altLang="x-none" dirty="0">
              <a:latin typeface="Courier" pitchFamily="2" charset="0"/>
            </a:endParaRPr>
          </a:p>
          <a:p>
            <a:pPr marL="857250" lvl="1" indent="-457200">
              <a:buFont typeface="Arial" charset="0"/>
              <a:buChar char="•"/>
            </a:pPr>
            <a:r>
              <a:rPr lang="en-US" altLang="x-none" dirty="0" err="1">
                <a:latin typeface="Courier" pitchFamily="2" charset="0"/>
              </a:rPr>
              <a:t>cp</a:t>
            </a:r>
            <a:endParaRPr lang="en-US" altLang="x-none" dirty="0">
              <a:latin typeface="Courier" pitchFamily="2" charset="0"/>
            </a:endParaRPr>
          </a:p>
          <a:p>
            <a:pPr marL="857250" lvl="1" indent="-457200">
              <a:buFont typeface="Arial" charset="0"/>
              <a:buChar char="•"/>
            </a:pPr>
            <a:r>
              <a:rPr lang="en-US" altLang="x-none" dirty="0" err="1">
                <a:latin typeface="Courier" pitchFamily="2" charset="0"/>
              </a:rPr>
              <a:t>rm</a:t>
            </a:r>
            <a:endParaRPr lang="en-US" altLang="x-none" dirty="0">
              <a:latin typeface="Courier" pitchFamily="2" charset="0"/>
            </a:endParaRPr>
          </a:p>
          <a:p>
            <a:pPr marL="857250" lvl="1" indent="-457200">
              <a:buFont typeface="Arial" charset="0"/>
              <a:buChar char="•"/>
            </a:pPr>
            <a:r>
              <a:rPr lang="en-US" altLang="x-none" dirty="0">
                <a:latin typeface="Courier" pitchFamily="2" charset="0"/>
              </a:rPr>
              <a:t>touch</a:t>
            </a:r>
          </a:p>
          <a:p>
            <a:pPr marL="857250" lvl="1" indent="-457200">
              <a:buFont typeface="Arial" charset="0"/>
              <a:buChar char="•"/>
            </a:pPr>
            <a:r>
              <a:rPr lang="en-US" altLang="x-none" dirty="0">
                <a:latin typeface="Courier" pitchFamily="2" charset="0"/>
              </a:rPr>
              <a:t>cat</a:t>
            </a:r>
          </a:p>
          <a:p>
            <a:pPr marL="857250" lvl="1" indent="-457200">
              <a:buFont typeface="Arial" charset="0"/>
              <a:buChar char="•"/>
            </a:pPr>
            <a:r>
              <a:rPr lang="en-US" altLang="x-none" dirty="0" err="1">
                <a:latin typeface="Courier" pitchFamily="2" charset="0"/>
              </a:rPr>
              <a:t>rmdir</a:t>
            </a:r>
            <a:endParaRPr lang="en-US" altLang="x-none" dirty="0">
              <a:latin typeface="Courier" pitchFamily="2" charset="0"/>
            </a:endParaRPr>
          </a:p>
          <a:p>
            <a:pPr marL="857250" lvl="1" indent="-457200">
              <a:buFont typeface="Arial" charset="0"/>
              <a:buChar char="•"/>
            </a:pPr>
            <a:r>
              <a:rPr lang="en-US" altLang="x-none" dirty="0">
                <a:latin typeface="Courier" pitchFamily="2" charset="0"/>
              </a:rPr>
              <a:t>cat</a:t>
            </a:r>
          </a:p>
          <a:p>
            <a:pPr marL="857250" lvl="1" indent="-457200">
              <a:buFont typeface="Arial" charset="0"/>
              <a:buChar char="•"/>
            </a:pPr>
            <a:r>
              <a:rPr lang="en-US" altLang="x-none" dirty="0">
                <a:latin typeface="Courier" pitchFamily="2" charset="0"/>
              </a:rPr>
              <a:t>more / less</a:t>
            </a:r>
          </a:p>
        </p:txBody>
      </p:sp>
    </p:spTree>
    <p:extLst>
      <p:ext uri="{BB962C8B-B14F-4D97-AF65-F5344CB8AC3E}">
        <p14:creationId xmlns:p14="http://schemas.microsoft.com/office/powerpoint/2010/main" val="52464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Web from the command line?</a:t>
            </a:r>
            <a:endParaRPr lang="en-US" dirty="0"/>
          </a:p>
        </p:txBody>
      </p:sp>
      <p:sp>
        <p:nvSpPr>
          <p:cNvPr id="3" name="Content Placeholder 2"/>
          <p:cNvSpPr>
            <a:spLocks noGrp="1"/>
          </p:cNvSpPr>
          <p:nvPr>
            <p:ph idx="1"/>
          </p:nvPr>
        </p:nvSpPr>
        <p:spPr/>
        <p:txBody>
          <a:bodyPr>
            <a:normAutofit/>
          </a:bodyPr>
          <a:lstStyle/>
          <a:p>
            <a:pPr marL="457200" indent="-457200">
              <a:buFont typeface="Arial" charset="0"/>
              <a:buChar char="•"/>
            </a:pPr>
            <a:r>
              <a:rPr lang="en-US" altLang="x-none" dirty="0"/>
              <a:t>Can we interact with the web from the CLI?</a:t>
            </a:r>
          </a:p>
          <a:p>
            <a:pPr marL="857250" lvl="1" indent="-457200">
              <a:buFont typeface="Arial" charset="0"/>
              <a:buChar char="•"/>
            </a:pPr>
            <a:r>
              <a:rPr lang="en-US" altLang="x-none" dirty="0"/>
              <a:t>YES!</a:t>
            </a:r>
          </a:p>
          <a:p>
            <a:pPr marL="857250" lvl="1" indent="-457200">
              <a:buFont typeface="Arial" charset="0"/>
              <a:buChar char="•"/>
            </a:pPr>
            <a:r>
              <a:rPr lang="en-US" altLang="x-none" dirty="0">
                <a:latin typeface="Courier" pitchFamily="2" charset="0"/>
              </a:rPr>
              <a:t>curl</a:t>
            </a:r>
          </a:p>
          <a:p>
            <a:pPr marL="857250" lvl="1" indent="-457200">
              <a:buFont typeface="Arial" charset="0"/>
              <a:buChar char="•"/>
            </a:pPr>
            <a:r>
              <a:rPr lang="en-US" altLang="x-none" dirty="0"/>
              <a:t>Stands for “Copy URL”</a:t>
            </a:r>
          </a:p>
          <a:p>
            <a:pPr marL="1257300" lvl="2" indent="-457200">
              <a:buFont typeface="Arial" charset="0"/>
              <a:buChar char="•"/>
            </a:pPr>
            <a:r>
              <a:rPr lang="en-US" altLang="x-none" dirty="0"/>
              <a:t>URL = uniform resource locator</a:t>
            </a:r>
          </a:p>
          <a:p>
            <a:pPr marL="1257300" lvl="2" indent="-457200">
              <a:buFont typeface="Arial" charset="0"/>
              <a:buChar char="•"/>
            </a:pPr>
            <a:r>
              <a:rPr lang="en-US" altLang="x-none" dirty="0"/>
              <a:t>E.g. http://, https://, file://, ftp://, …</a:t>
            </a:r>
          </a:p>
          <a:p>
            <a:pPr marL="857250" lvl="1" indent="-457200">
              <a:buFont typeface="Arial" charset="0"/>
              <a:buChar char="•"/>
            </a:pPr>
            <a:r>
              <a:rPr lang="en-US" altLang="x-none" dirty="0"/>
              <a:t>Let’s play with </a:t>
            </a:r>
            <a:r>
              <a:rPr lang="en-US" altLang="x-none" dirty="0">
                <a:latin typeface="Courier" pitchFamily="2" charset="0"/>
              </a:rPr>
              <a:t>curl</a:t>
            </a:r>
            <a:r>
              <a:rPr lang="en-US" altLang="x-none" dirty="0"/>
              <a:t>!</a:t>
            </a:r>
          </a:p>
          <a:p>
            <a:pPr marL="857250" lvl="1" indent="-457200">
              <a:buFont typeface="Arial" charset="0"/>
              <a:buChar char="•"/>
            </a:pPr>
            <a:endParaRPr lang="en-US" altLang="x-none" dirty="0"/>
          </a:p>
        </p:txBody>
      </p:sp>
    </p:spTree>
    <p:extLst>
      <p:ext uri="{BB962C8B-B14F-4D97-AF65-F5344CB8AC3E}">
        <p14:creationId xmlns:p14="http://schemas.microsoft.com/office/powerpoint/2010/main" val="999199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a:t>
            </a:r>
          </a:p>
        </p:txBody>
      </p:sp>
      <p:graphicFrame>
        <p:nvGraphicFramePr>
          <p:cNvPr id="3" name="Content Placeholder 2"/>
          <p:cNvGraphicFramePr>
            <a:graphicFrameLocks noGrp="1"/>
          </p:cNvGraphicFramePr>
          <p:nvPr>
            <p:ph idx="1"/>
            <p:extLst/>
          </p:nvPr>
        </p:nvGraphicFramePr>
        <p:xfrm>
          <a:off x="457200" y="2163872"/>
          <a:ext cx="8229600" cy="445008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r>
                        <a:rPr lang="en-US" dirty="0"/>
                        <a:t>Variable / column</a:t>
                      </a:r>
                    </a:p>
                  </a:txBody>
                  <a:tcPr/>
                </a:tc>
                <a:tc>
                  <a:txBody>
                    <a:bodyPr/>
                    <a:lstStyle/>
                    <a:p>
                      <a:r>
                        <a:rPr lang="en-US" dirty="0"/>
                        <a:t>Data</a:t>
                      </a:r>
                      <a:r>
                        <a:rPr lang="en-US" baseline="0" dirty="0"/>
                        <a:t> type</a:t>
                      </a:r>
                      <a:endParaRPr lang="en-US" dirty="0"/>
                    </a:p>
                  </a:txBody>
                  <a:tcPr/>
                </a:tc>
                <a:tc>
                  <a:txBody>
                    <a:bodyPr/>
                    <a:lstStyle/>
                    <a:p>
                      <a:r>
                        <a:rPr lang="en-US" dirty="0"/>
                        <a:t>Units / 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id</a:t>
                      </a:r>
                    </a:p>
                  </a:txBody>
                  <a:tcPr/>
                </a:tc>
                <a:tc>
                  <a:txBody>
                    <a:bodyPr/>
                    <a:lstStyle/>
                    <a:p>
                      <a:r>
                        <a:rPr lang="en-US" dirty="0"/>
                        <a:t>integer</a:t>
                      </a:r>
                    </a:p>
                  </a:txBody>
                  <a:tcPr/>
                </a:tc>
                <a:tc>
                  <a:txBody>
                    <a:bodyPr/>
                    <a:lstStyle/>
                    <a:p>
                      <a:r>
                        <a:rPr lang="en-US" dirty="0"/>
                        <a:t>CEPD id code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cs-CZ" sz="1800" kern="1200" dirty="0">
                          <a:solidFill>
                            <a:schemeClr val="dk1"/>
                          </a:solidFill>
                          <a:effectLst/>
                          <a:latin typeface="+mn-lt"/>
                          <a:ea typeface="+mn-ea"/>
                          <a:cs typeface="+mn-cs"/>
                        </a:rPr>
                        <a:t>655365</a:t>
                      </a:r>
                    </a:p>
                  </a:txBody>
                  <a:tcPr/>
                </a:tc>
                <a:extLst>
                  <a:ext uri="{0D108BD9-81ED-4DB2-BD59-A6C34878D82A}">
                    <a16:rowId xmlns:a16="http://schemas.microsoft.com/office/drawing/2014/main" val="10001"/>
                  </a:ext>
                </a:extLst>
              </a:tr>
              <a:tr h="370840">
                <a:tc>
                  <a:txBody>
                    <a:bodyPr/>
                    <a:lstStyle/>
                    <a:p>
                      <a:r>
                        <a:rPr lang="en-US" dirty="0" err="1"/>
                        <a:t>SMILES_str</a:t>
                      </a:r>
                      <a:endParaRPr lang="en-US" dirty="0"/>
                    </a:p>
                  </a:txBody>
                  <a:tcPr/>
                </a:tc>
                <a:tc>
                  <a:txBody>
                    <a:bodyPr/>
                    <a:lstStyle/>
                    <a:p>
                      <a:r>
                        <a:rPr lang="en-US" dirty="0"/>
                        <a:t>string</a:t>
                      </a:r>
                    </a:p>
                  </a:txBody>
                  <a:tcPr/>
                </a:tc>
                <a:tc>
                  <a:txBody>
                    <a:bodyPr/>
                    <a:lstStyle/>
                    <a:p>
                      <a:r>
                        <a:rPr lang="en-US" dirty="0">
                          <a:hlinkClick r:id="rId3"/>
                        </a:rPr>
                        <a:t>SMILES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C1C=CC=C1c1cc2</a:t>
                      </a:r>
                    </a:p>
                  </a:txBody>
                  <a:tcPr/>
                </a:tc>
                <a:extLst>
                  <a:ext uri="{0D108BD9-81ED-4DB2-BD59-A6C34878D82A}">
                    <a16:rowId xmlns:a16="http://schemas.microsoft.com/office/drawing/2014/main" val="10002"/>
                  </a:ext>
                </a:extLst>
              </a:tr>
              <a:tr h="370840">
                <a:tc>
                  <a:txBody>
                    <a:bodyPr/>
                    <a:lstStyle/>
                    <a:p>
                      <a:r>
                        <a:rPr lang="en-US" dirty="0" err="1"/>
                        <a:t>stoich_str</a:t>
                      </a:r>
                      <a:endParaRPr lang="en-US" dirty="0"/>
                    </a:p>
                  </a:txBody>
                  <a:tcPr/>
                </a:tc>
                <a:tc>
                  <a:txBody>
                    <a:bodyPr/>
                    <a:lstStyle/>
                    <a:p>
                      <a:r>
                        <a:rPr lang="en-US" dirty="0"/>
                        <a:t>string</a:t>
                      </a:r>
                    </a:p>
                  </a:txBody>
                  <a:tcPr/>
                </a:tc>
                <a:tc>
                  <a:txBody>
                    <a:bodyPr/>
                    <a:lstStyle/>
                    <a:p>
                      <a:r>
                        <a:rPr lang="en-US" dirty="0"/>
                        <a:t>stoichiometry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C18H9N3OSSe</a:t>
                      </a:r>
                    </a:p>
                  </a:txBody>
                  <a:tcPr/>
                </a:tc>
                <a:extLst>
                  <a:ext uri="{0D108BD9-81ED-4DB2-BD59-A6C34878D82A}">
                    <a16:rowId xmlns:a16="http://schemas.microsoft.com/office/drawing/2014/main" val="10003"/>
                  </a:ext>
                </a:extLst>
              </a:tr>
              <a:tr h="370840">
                <a:tc>
                  <a:txBody>
                    <a:bodyPr/>
                    <a:lstStyle/>
                    <a:p>
                      <a:r>
                        <a:rPr lang="en-US" dirty="0"/>
                        <a:t>mass</a:t>
                      </a:r>
                    </a:p>
                  </a:txBody>
                  <a:tcPr/>
                </a:tc>
                <a:tc>
                  <a:txBody>
                    <a:bodyPr/>
                    <a:lstStyle/>
                    <a:p>
                      <a:r>
                        <a:rPr lang="en-US" dirty="0"/>
                        <a:t>float</a:t>
                      </a:r>
                    </a:p>
                  </a:txBody>
                  <a:tcPr/>
                </a:tc>
                <a:tc>
                  <a:txBody>
                    <a:bodyPr/>
                    <a:lstStyle/>
                    <a:p>
                      <a:r>
                        <a:rPr lang="en-US" dirty="0"/>
                        <a:t>AMU</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hr-HR" sz="1800" kern="1200" dirty="0">
                          <a:solidFill>
                            <a:schemeClr val="dk1"/>
                          </a:solidFill>
                          <a:effectLst/>
                          <a:latin typeface="+mn-lt"/>
                          <a:ea typeface="+mn-ea"/>
                          <a:cs typeface="+mn-cs"/>
                        </a:rPr>
                        <a:t>394.3151</a:t>
                      </a:r>
                    </a:p>
                  </a:txBody>
                  <a:tcPr/>
                </a:tc>
                <a:extLst>
                  <a:ext uri="{0D108BD9-81ED-4DB2-BD59-A6C34878D82A}">
                    <a16:rowId xmlns:a16="http://schemas.microsoft.com/office/drawing/2014/main" val="10004"/>
                  </a:ext>
                </a:extLst>
              </a:tr>
              <a:tr h="370840">
                <a:tc>
                  <a:txBody>
                    <a:bodyPr/>
                    <a:lstStyle/>
                    <a:p>
                      <a:r>
                        <a:rPr lang="en-US" dirty="0" err="1"/>
                        <a:t>pce</a:t>
                      </a:r>
                      <a:endParaRPr lang="en-US" dirty="0"/>
                    </a:p>
                  </a:txBody>
                  <a:tcPr/>
                </a:tc>
                <a:tc>
                  <a:txBody>
                    <a:bodyPr/>
                    <a:lstStyle/>
                    <a:p>
                      <a:r>
                        <a:rPr lang="en-US" dirty="0"/>
                        <a:t>float</a:t>
                      </a:r>
                    </a:p>
                  </a:txBody>
                  <a:tcPr/>
                </a:tc>
                <a:tc>
                  <a:txBody>
                    <a:bodyPr/>
                    <a:lstStyle/>
                    <a:p>
                      <a:r>
                        <a:rPr lang="en-US" dirty="0"/>
                        <a:t>power conv. </a:t>
                      </a:r>
                      <a:r>
                        <a:rPr lang="en-US" dirty="0" err="1"/>
                        <a:t>effec</a:t>
                      </a:r>
                      <a:r>
                        <a:rPr lang="en-US" dirty="0"/>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b-NO" sz="1800" kern="1200" dirty="0">
                          <a:solidFill>
                            <a:schemeClr val="dk1"/>
                          </a:solidFill>
                          <a:effectLst/>
                          <a:latin typeface="+mn-lt"/>
                          <a:ea typeface="+mn-ea"/>
                          <a:cs typeface="+mn-cs"/>
                        </a:rPr>
                        <a:t>5.16195320211971</a:t>
                      </a:r>
                    </a:p>
                  </a:txBody>
                  <a:tcPr/>
                </a:tc>
                <a:extLst>
                  <a:ext uri="{0D108BD9-81ED-4DB2-BD59-A6C34878D82A}">
                    <a16:rowId xmlns:a16="http://schemas.microsoft.com/office/drawing/2014/main" val="10005"/>
                  </a:ext>
                </a:extLst>
              </a:tr>
              <a:tr h="370840">
                <a:tc>
                  <a:txBody>
                    <a:bodyPr/>
                    <a:lstStyle/>
                    <a:p>
                      <a:r>
                        <a:rPr lang="en-US" dirty="0" err="1"/>
                        <a:t>voc</a:t>
                      </a:r>
                      <a:endParaRPr lang="en-US" dirty="0"/>
                    </a:p>
                  </a:txBody>
                  <a:tcPr/>
                </a:tc>
                <a:tc>
                  <a:txBody>
                    <a:bodyPr/>
                    <a:lstStyle/>
                    <a:p>
                      <a:r>
                        <a:rPr lang="en-US" dirty="0"/>
                        <a:t>float</a:t>
                      </a:r>
                    </a:p>
                  </a:txBody>
                  <a:tcPr/>
                </a:tc>
                <a:tc>
                  <a:txBody>
                    <a:bodyPr/>
                    <a:lstStyle/>
                    <a:p>
                      <a:r>
                        <a:rPr lang="en-US" dirty="0"/>
                        <a:t>open circ.</a:t>
                      </a:r>
                      <a:r>
                        <a:rPr lang="en-US" baseline="0" dirty="0"/>
                        <a:t> voltage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s-IS" sz="1800" kern="1200" dirty="0">
                          <a:solidFill>
                            <a:schemeClr val="dk1"/>
                          </a:solidFill>
                          <a:effectLst/>
                          <a:latin typeface="+mn-lt"/>
                          <a:ea typeface="+mn-ea"/>
                          <a:cs typeface="+mn-cs"/>
                        </a:rPr>
                        <a:t>0.86760078740294</a:t>
                      </a:r>
                    </a:p>
                  </a:txBody>
                  <a:tcPr/>
                </a:tc>
                <a:extLst>
                  <a:ext uri="{0D108BD9-81ED-4DB2-BD59-A6C34878D82A}">
                    <a16:rowId xmlns:a16="http://schemas.microsoft.com/office/drawing/2014/main" val="10006"/>
                  </a:ext>
                </a:extLst>
              </a:tr>
              <a:tr h="370840">
                <a:tc>
                  <a:txBody>
                    <a:bodyPr/>
                    <a:lstStyle/>
                    <a:p>
                      <a:r>
                        <a:rPr lang="en-US" dirty="0" err="1"/>
                        <a:t>jsc</a:t>
                      </a:r>
                      <a:endParaRPr lang="en-US" dirty="0"/>
                    </a:p>
                  </a:txBody>
                  <a:tcPr/>
                </a:tc>
                <a:tc>
                  <a:txBody>
                    <a:bodyPr/>
                    <a:lstStyle/>
                    <a:p>
                      <a:r>
                        <a:rPr lang="en-US" dirty="0"/>
                        <a:t>float</a:t>
                      </a:r>
                    </a:p>
                  </a:txBody>
                  <a:tcPr/>
                </a:tc>
                <a:tc>
                  <a:txBody>
                    <a:bodyPr/>
                    <a:lstStyle/>
                    <a:p>
                      <a:r>
                        <a:rPr lang="en-US" dirty="0"/>
                        <a:t>short circ. density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b-NO" sz="1800" kern="1200" dirty="0">
                          <a:solidFill>
                            <a:schemeClr val="dk1"/>
                          </a:solidFill>
                          <a:effectLst/>
                          <a:latin typeface="+mn-lt"/>
                          <a:ea typeface="+mn-ea"/>
                          <a:cs typeface="+mn-cs"/>
                        </a:rPr>
                        <a:t>91.5675749599</a:t>
                      </a:r>
                    </a:p>
                  </a:txBody>
                  <a:tcPr/>
                </a:tc>
                <a:extLst>
                  <a:ext uri="{0D108BD9-81ED-4DB2-BD59-A6C34878D82A}">
                    <a16:rowId xmlns:a16="http://schemas.microsoft.com/office/drawing/2014/main" val="10007"/>
                  </a:ext>
                </a:extLst>
              </a:tr>
              <a:tr h="370840">
                <a:tc>
                  <a:txBody>
                    <a:bodyPr/>
                    <a:lstStyle/>
                    <a:p>
                      <a:r>
                        <a:rPr lang="en-US" dirty="0" err="1"/>
                        <a:t>e_homo_alpha</a:t>
                      </a:r>
                      <a:endParaRPr lang="en-US" dirty="0"/>
                    </a:p>
                  </a:txBody>
                  <a:tcPr/>
                </a:tc>
                <a:tc>
                  <a:txBody>
                    <a:bodyPr/>
                    <a:lstStyle/>
                    <a:p>
                      <a:r>
                        <a:rPr lang="en-US" dirty="0"/>
                        <a:t>float</a:t>
                      </a:r>
                    </a:p>
                  </a:txBody>
                  <a:tcPr/>
                </a:tc>
                <a:tc>
                  <a:txBody>
                    <a:bodyPr/>
                    <a:lstStyle/>
                    <a:p>
                      <a:r>
                        <a:rPr lang="en-US" dirty="0"/>
                        <a:t>high occ.</a:t>
                      </a:r>
                      <a:r>
                        <a:rPr lang="en-US" baseline="0" dirty="0"/>
                        <a:t> mol. orb.</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s-IS" sz="1800" kern="1200" dirty="0">
                          <a:solidFill>
                            <a:schemeClr val="dk1"/>
                          </a:solidFill>
                          <a:effectLst/>
                          <a:latin typeface="+mn-lt"/>
                          <a:ea typeface="+mn-ea"/>
                          <a:cs typeface="+mn-cs"/>
                        </a:rPr>
                        <a:t>-5.46760078740294</a:t>
                      </a:r>
                    </a:p>
                  </a:txBody>
                  <a:tcPr/>
                </a:tc>
                <a:extLst>
                  <a:ext uri="{0D108BD9-81ED-4DB2-BD59-A6C34878D82A}">
                    <a16:rowId xmlns:a16="http://schemas.microsoft.com/office/drawing/2014/main" val="10008"/>
                  </a:ext>
                </a:extLst>
              </a:tr>
              <a:tr h="370840">
                <a:tc>
                  <a:txBody>
                    <a:bodyPr/>
                    <a:lstStyle/>
                    <a:p>
                      <a:r>
                        <a:rPr lang="en-US" dirty="0" err="1"/>
                        <a:t>e_gap_alpha</a:t>
                      </a:r>
                      <a:endParaRPr lang="en-US" dirty="0"/>
                    </a:p>
                  </a:txBody>
                  <a:tcPr/>
                </a:tc>
                <a:tc>
                  <a:txBody>
                    <a:bodyPr/>
                    <a:lstStyle/>
                    <a:p>
                      <a:r>
                        <a:rPr lang="en-US" dirty="0"/>
                        <a:t>float</a:t>
                      </a:r>
                    </a:p>
                  </a:txBody>
                  <a:tcPr/>
                </a:tc>
                <a:tc>
                  <a:txBody>
                    <a:bodyPr/>
                    <a:lstStyle/>
                    <a:p>
                      <a:r>
                        <a:rPr lang="en-US" dirty="0"/>
                        <a:t>LUMO-HOMO</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s-IS" sz="1800" kern="1200" dirty="0">
                          <a:solidFill>
                            <a:schemeClr val="dk1"/>
                          </a:solidFill>
                          <a:effectLst/>
                          <a:latin typeface="+mn-lt"/>
                          <a:ea typeface="+mn-ea"/>
                          <a:cs typeface="+mn-cs"/>
                        </a:rPr>
                        <a:t>2.02294443593306</a:t>
                      </a:r>
                    </a:p>
                  </a:txBody>
                  <a:tcPr/>
                </a:tc>
                <a:extLst>
                  <a:ext uri="{0D108BD9-81ED-4DB2-BD59-A6C34878D82A}">
                    <a16:rowId xmlns:a16="http://schemas.microsoft.com/office/drawing/2014/main" val="10009"/>
                  </a:ext>
                </a:extLst>
              </a:tr>
              <a:tr h="370840">
                <a:tc>
                  <a:txBody>
                    <a:bodyPr/>
                    <a:lstStyle/>
                    <a:p>
                      <a:r>
                        <a:rPr lang="en-US" dirty="0" err="1"/>
                        <a:t>e_lumo_alpha</a:t>
                      </a:r>
                      <a:endParaRPr lang="en-US" dirty="0"/>
                    </a:p>
                  </a:txBody>
                  <a:tcPr/>
                </a:tc>
                <a:tc>
                  <a:txBody>
                    <a:bodyPr/>
                    <a:lstStyle/>
                    <a:p>
                      <a:r>
                        <a:rPr lang="en-US" dirty="0"/>
                        <a:t>float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low occ. mol.</a:t>
                      </a:r>
                      <a:r>
                        <a:rPr lang="en-US" baseline="0" dirty="0"/>
                        <a:t> orb.</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mr-IN" sz="1600" kern="1200" dirty="0">
                          <a:solidFill>
                            <a:schemeClr val="dk1"/>
                          </a:solidFill>
                          <a:effectLst/>
                          <a:latin typeface="+mn-lt"/>
                          <a:ea typeface="+mn-ea"/>
                          <a:cs typeface="+mn-cs"/>
                        </a:rPr>
                        <a:t>-3.444656351469</a:t>
                      </a:r>
                    </a:p>
                  </a:txBody>
                  <a:tcPr/>
                </a:tc>
                <a:extLst>
                  <a:ext uri="{0D108BD9-81ED-4DB2-BD59-A6C34878D82A}">
                    <a16:rowId xmlns:a16="http://schemas.microsoft.com/office/drawing/2014/main" val="10010"/>
                  </a:ext>
                </a:extLst>
              </a:tr>
              <a:tr h="370840">
                <a:tc>
                  <a:txBody>
                    <a:bodyPr/>
                    <a:lstStyle/>
                    <a:p>
                      <a:r>
                        <a:rPr lang="en-US" dirty="0" err="1"/>
                        <a:t>tmp_smiles_str</a:t>
                      </a:r>
                      <a:endParaRPr lang="en-US" dirty="0"/>
                    </a:p>
                  </a:txBody>
                  <a:tcPr/>
                </a:tc>
                <a:tc>
                  <a:txBody>
                    <a:bodyPr/>
                    <a:lstStyle/>
                    <a:p>
                      <a:r>
                        <a:rPr lang="en-US" dirty="0"/>
                        <a:t>string</a:t>
                      </a:r>
                    </a:p>
                  </a:txBody>
                  <a:tcPr/>
                </a:tc>
                <a:tc>
                  <a:txBody>
                    <a:bodyPr/>
                    <a:lstStyle/>
                    <a:p>
                      <a:r>
                        <a:rPr lang="en-US" dirty="0"/>
                        <a:t>SMILES</a:t>
                      </a:r>
                    </a:p>
                  </a:txBody>
                  <a:tcPr/>
                </a:tc>
                <a:tc>
                  <a:txBody>
                    <a:bodyPr/>
                    <a:lstStyle/>
                    <a:p>
                      <a:r>
                        <a:rPr lang="en-US" sz="1800" kern="1200" dirty="0">
                          <a:solidFill>
                            <a:schemeClr val="dk1"/>
                          </a:solidFill>
                          <a:effectLst/>
                          <a:latin typeface="+mn-lt"/>
                          <a:ea typeface="+mn-ea"/>
                          <a:cs typeface="+mn-cs"/>
                        </a:rPr>
                        <a:t>C1C=CC=C1c1cc2</a:t>
                      </a:r>
                      <a:endParaRPr lang="en-US" dirty="0"/>
                    </a:p>
                  </a:txBody>
                  <a:tcPr/>
                </a:tc>
                <a:extLst>
                  <a:ext uri="{0D108BD9-81ED-4DB2-BD59-A6C34878D82A}">
                    <a16:rowId xmlns:a16="http://schemas.microsoft.com/office/drawing/2014/main" val="10011"/>
                  </a:ext>
                </a:extLst>
              </a:tr>
            </a:tbl>
          </a:graphicData>
        </a:graphic>
      </p:graphicFrame>
      <p:sp>
        <p:nvSpPr>
          <p:cNvPr id="5" name="TextBox 4"/>
          <p:cNvSpPr txBox="1"/>
          <p:nvPr/>
        </p:nvSpPr>
        <p:spPr>
          <a:xfrm>
            <a:off x="457200" y="1719384"/>
            <a:ext cx="8444299" cy="369332"/>
          </a:xfrm>
          <a:prstGeom prst="rect">
            <a:avLst/>
          </a:prstGeom>
          <a:noFill/>
        </p:spPr>
        <p:txBody>
          <a:bodyPr wrap="none" rtlCol="0">
            <a:spAutoFit/>
          </a:bodyPr>
          <a:lstStyle/>
          <a:p>
            <a:r>
              <a:rPr lang="en-US" dirty="0"/>
              <a:t>Harvard Clean Energy Project: </a:t>
            </a:r>
            <a:r>
              <a:rPr lang="en-US" dirty="0">
                <a:hlinkClick r:id="rId4"/>
              </a:rPr>
              <a:t>http://faculty.washington.edu/dacb/HCEPDB_moldata.zip</a:t>
            </a:r>
            <a:endParaRPr lang="en-US" dirty="0"/>
          </a:p>
        </p:txBody>
      </p:sp>
      <p:sp>
        <p:nvSpPr>
          <p:cNvPr id="6" name="TextBox 5"/>
          <p:cNvSpPr txBox="1"/>
          <p:nvPr/>
        </p:nvSpPr>
        <p:spPr>
          <a:xfrm>
            <a:off x="369518" y="2088716"/>
            <a:ext cx="8404964" cy="2862322"/>
          </a:xfrm>
          <a:prstGeom prst="rect">
            <a:avLst/>
          </a:prstGeom>
          <a:solidFill>
            <a:schemeClr val="bg1"/>
          </a:solidFill>
        </p:spPr>
        <p:txBody>
          <a:bodyPr wrap="square" rtlCol="0">
            <a:spAutoFit/>
          </a:bodyPr>
          <a:lstStyle/>
          <a:p>
            <a:r>
              <a:rPr lang="en-US" sz="3600" b="1" dirty="0">
                <a:solidFill>
                  <a:srgbClr val="FF0000"/>
                </a:solidFill>
              </a:rPr>
              <a:t>DO NOT REDISTRIBUTE!</a:t>
            </a:r>
          </a:p>
          <a:p>
            <a:endParaRPr lang="en-US" sz="3600" b="1" dirty="0">
              <a:solidFill>
                <a:srgbClr val="FF0000"/>
              </a:solidFill>
            </a:endParaRPr>
          </a:p>
          <a:p>
            <a:r>
              <a:rPr lang="en-US" sz="3600" b="1" dirty="0">
                <a:solidFill>
                  <a:srgbClr val="FF0000"/>
                </a:solidFill>
              </a:rPr>
              <a:t>DO NOT USE THIS DATA IN YOUR RESEARCH WITHOUT CREDITING </a:t>
            </a:r>
          </a:p>
          <a:p>
            <a:pPr algn="ctr"/>
            <a:r>
              <a:rPr lang="en-US" sz="3600" b="1" dirty="0">
                <a:solidFill>
                  <a:srgbClr val="FF0000"/>
                </a:solidFill>
              </a:rPr>
              <a:t>HARVARD CLEAN ENERGY POJECT</a:t>
            </a:r>
          </a:p>
        </p:txBody>
      </p:sp>
    </p:spTree>
    <p:extLst>
      <p:ext uri="{BB962C8B-B14F-4D97-AF65-F5344CB8AC3E}">
        <p14:creationId xmlns:p14="http://schemas.microsoft.com/office/powerpoint/2010/main" val="148843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schema</a:t>
            </a:r>
          </a:p>
        </p:txBody>
      </p:sp>
      <p:sp>
        <p:nvSpPr>
          <p:cNvPr id="4" name="Content Placeholder 3"/>
          <p:cNvSpPr>
            <a:spLocks noGrp="1"/>
          </p:cNvSpPr>
          <p:nvPr>
            <p:ph idx="1"/>
          </p:nvPr>
        </p:nvSpPr>
        <p:spPr/>
        <p:txBody>
          <a:bodyPr>
            <a:normAutofit/>
          </a:bodyPr>
          <a:lstStyle/>
          <a:p>
            <a:r>
              <a:rPr lang="en-US" dirty="0"/>
              <a:t>“metadata” or schema</a:t>
            </a:r>
          </a:p>
          <a:p>
            <a:pPr lvl="1"/>
            <a:r>
              <a:rPr lang="en-US" dirty="0"/>
              <a:t>Data types</a:t>
            </a:r>
          </a:p>
          <a:p>
            <a:pPr lvl="1"/>
            <a:r>
              <a:rPr lang="en-US" dirty="0"/>
              <a:t>Units</a:t>
            </a:r>
          </a:p>
          <a:p>
            <a:pPr lvl="1"/>
            <a:r>
              <a:rPr lang="en-US" dirty="0"/>
              <a:t>“keys” (unique identifiers for molecules)</a:t>
            </a:r>
          </a:p>
        </p:txBody>
      </p:sp>
      <p:pic>
        <p:nvPicPr>
          <p:cNvPr id="5" name="Picture 4"/>
          <p:cNvPicPr>
            <a:picLocks noChangeAspect="1"/>
          </p:cNvPicPr>
          <p:nvPr/>
        </p:nvPicPr>
        <p:blipFill>
          <a:blip r:embed="rId3"/>
          <a:stretch>
            <a:fillRect/>
          </a:stretch>
        </p:blipFill>
        <p:spPr>
          <a:xfrm>
            <a:off x="2129164" y="3839857"/>
            <a:ext cx="4847833" cy="2688276"/>
          </a:xfrm>
          <a:prstGeom prst="rect">
            <a:avLst/>
          </a:prstGeom>
        </p:spPr>
      </p:pic>
    </p:spTree>
    <p:extLst>
      <p:ext uri="{BB962C8B-B14F-4D97-AF65-F5344CB8AC3E}">
        <p14:creationId xmlns:p14="http://schemas.microsoft.com/office/powerpoint/2010/main" val="1792977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Navigate to a location</a:t>
            </a:r>
          </a:p>
          <a:p>
            <a:r>
              <a:rPr lang="en-US" dirty="0"/>
              <a:t>Create a project directory</a:t>
            </a:r>
          </a:p>
          <a:p>
            <a:pPr lvl="1"/>
            <a:r>
              <a:rPr lang="en-US" dirty="0"/>
              <a:t>Create a README</a:t>
            </a:r>
          </a:p>
          <a:p>
            <a:pPr lvl="1"/>
            <a:r>
              <a:rPr lang="en-US" dirty="0"/>
              <a:t>Download the HCEP data</a:t>
            </a:r>
          </a:p>
          <a:p>
            <a:pPr lvl="1"/>
            <a:r>
              <a:rPr lang="en-US" dirty="0"/>
              <a:t>Unpack the data</a:t>
            </a:r>
          </a:p>
          <a:p>
            <a:pPr lvl="1"/>
            <a:r>
              <a:rPr lang="en-US" dirty="0"/>
              <a:t>Look at the data</a:t>
            </a:r>
          </a:p>
          <a:p>
            <a:r>
              <a:rPr lang="en-US" dirty="0"/>
              <a:t>Automate the workflow</a:t>
            </a:r>
          </a:p>
        </p:txBody>
      </p:sp>
    </p:spTree>
    <p:extLst>
      <p:ext uri="{BB962C8B-B14F-4D97-AF65-F5344CB8AC3E}">
        <p14:creationId xmlns:p14="http://schemas.microsoft.com/office/powerpoint/2010/main" val="1456375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shell commands</a:t>
            </a:r>
          </a:p>
        </p:txBody>
      </p:sp>
      <p:graphicFrame>
        <p:nvGraphicFramePr>
          <p:cNvPr id="5" name="Table 4"/>
          <p:cNvGraphicFramePr>
            <a:graphicFrameLocks noGrp="1"/>
          </p:cNvGraphicFramePr>
          <p:nvPr>
            <p:extLst>
              <p:ext uri="{D42A27DB-BD31-4B8C-83A1-F6EECF244321}">
                <p14:modId xmlns:p14="http://schemas.microsoft.com/office/powerpoint/2010/main" val="1198622855"/>
              </p:ext>
            </p:extLst>
          </p:nvPr>
        </p:nvGraphicFramePr>
        <p:xfrm>
          <a:off x="457200" y="1600200"/>
          <a:ext cx="8229600" cy="4641858"/>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257881">
                <a:tc>
                  <a:txBody>
                    <a:bodyPr/>
                    <a:lstStyle/>
                    <a:p>
                      <a:pPr algn="l" rtl="0" fontAlgn="b"/>
                      <a:r>
                        <a:rPr lang="en-US" sz="1300" b="1" i="0" u="none" strike="noStrike" dirty="0">
                          <a:solidFill>
                            <a:srgbClr val="000000"/>
                          </a:solidFill>
                          <a:effectLst/>
                          <a:latin typeface="Arial"/>
                        </a:rPr>
                        <a:t>Command</a:t>
                      </a:r>
                    </a:p>
                  </a:txBody>
                  <a:tcPr marL="12700" marR="12700" marT="25403" marB="25403" anchor="b"/>
                </a:tc>
                <a:tc>
                  <a:txBody>
                    <a:bodyPr/>
                    <a:lstStyle/>
                    <a:p>
                      <a:pPr algn="l" rtl="0" fontAlgn="b"/>
                      <a:r>
                        <a:rPr lang="en-US" sz="1300" b="1" i="0" u="none" strike="noStrike">
                          <a:solidFill>
                            <a:srgbClr val="000000"/>
                          </a:solidFill>
                          <a:effectLst/>
                          <a:latin typeface="Arial"/>
                        </a:rPr>
                        <a:t>Task</a:t>
                      </a:r>
                    </a:p>
                  </a:txBody>
                  <a:tcPr marL="12700" marR="12700" marT="25403" marB="25403" anchor="b"/>
                </a:tc>
                <a:tc>
                  <a:txBody>
                    <a:bodyPr/>
                    <a:lstStyle/>
                    <a:p>
                      <a:pPr algn="l" rtl="0" fontAlgn="b"/>
                      <a:r>
                        <a:rPr lang="en-US" sz="1300" b="1" i="0" u="none" strike="noStrike">
                          <a:solidFill>
                            <a:srgbClr val="000000"/>
                          </a:solidFill>
                          <a:effectLst/>
                          <a:latin typeface="Arial"/>
                        </a:rPr>
                        <a:t>Example usage</a:t>
                      </a:r>
                    </a:p>
                  </a:txBody>
                  <a:tcPr marL="12700" marR="12700" marT="25403" marB="25403" anchor="b"/>
                </a:tc>
                <a:extLst>
                  <a:ext uri="{0D108BD9-81ED-4DB2-BD59-A6C34878D82A}">
                    <a16:rowId xmlns:a16="http://schemas.microsoft.com/office/drawing/2014/main" val="10000"/>
                  </a:ext>
                </a:extLst>
              </a:tr>
              <a:tr h="257881">
                <a:tc>
                  <a:txBody>
                    <a:bodyPr/>
                    <a:lstStyle/>
                    <a:p>
                      <a:pPr algn="l" rtl="0" fontAlgn="b"/>
                      <a:r>
                        <a:rPr lang="en-US" sz="1300" b="0" i="0" u="none" strike="noStrike">
                          <a:solidFill>
                            <a:srgbClr val="000000"/>
                          </a:solidFill>
                          <a:effectLst/>
                          <a:latin typeface="Arial"/>
                        </a:rPr>
                        <a:t>ls</a:t>
                      </a:r>
                    </a:p>
                  </a:txBody>
                  <a:tcPr marL="12700" marR="12700" marT="25403" marB="25403" anchor="b"/>
                </a:tc>
                <a:tc>
                  <a:txBody>
                    <a:bodyPr/>
                    <a:lstStyle/>
                    <a:p>
                      <a:pPr algn="l" rtl="0" fontAlgn="b"/>
                      <a:r>
                        <a:rPr lang="en-US" sz="1300" b="0" i="0" u="none" strike="noStrike">
                          <a:solidFill>
                            <a:srgbClr val="000000"/>
                          </a:solidFill>
                          <a:effectLst/>
                          <a:latin typeface="Arial"/>
                        </a:rPr>
                        <a:t>List files</a:t>
                      </a:r>
                    </a:p>
                  </a:txBody>
                  <a:tcPr marL="12700" marR="12700" marT="25403" marB="25403" anchor="b"/>
                </a:tc>
                <a:tc>
                  <a:txBody>
                    <a:bodyPr/>
                    <a:lstStyle/>
                    <a:p>
                      <a:pPr algn="l" rtl="0" fontAlgn="b"/>
                      <a:r>
                        <a:rPr lang="en-US" sz="1300" b="0" i="0" u="none" strike="noStrike">
                          <a:solidFill>
                            <a:srgbClr val="000000"/>
                          </a:solidFill>
                          <a:effectLst/>
                          <a:latin typeface="Courier New"/>
                        </a:rPr>
                        <a:t>ls</a:t>
                      </a:r>
                    </a:p>
                  </a:txBody>
                  <a:tcPr marL="12700" marR="12700" marT="25403" marB="25403" anchor="b"/>
                </a:tc>
                <a:extLst>
                  <a:ext uri="{0D108BD9-81ED-4DB2-BD59-A6C34878D82A}">
                    <a16:rowId xmlns:a16="http://schemas.microsoft.com/office/drawing/2014/main" val="10001"/>
                  </a:ext>
                </a:extLst>
              </a:tr>
              <a:tr h="257881">
                <a:tc>
                  <a:txBody>
                    <a:bodyPr/>
                    <a:lstStyle/>
                    <a:p>
                      <a:pPr algn="l" rtl="0" fontAlgn="b"/>
                      <a:r>
                        <a:rPr lang="en-US" sz="1300" b="0" i="0" u="none" strike="noStrike" dirty="0" err="1">
                          <a:solidFill>
                            <a:srgbClr val="000000"/>
                          </a:solidFill>
                          <a:effectLst/>
                          <a:latin typeface="Arial"/>
                        </a:rPr>
                        <a:t>cp</a:t>
                      </a:r>
                      <a:endParaRPr lang="en-US" sz="1300" b="0" i="0" u="none" strike="noStrike" dirty="0">
                        <a:solidFill>
                          <a:srgbClr val="000000"/>
                        </a:solidFill>
                        <a:effectLst/>
                        <a:latin typeface="Arial"/>
                      </a:endParaRPr>
                    </a:p>
                  </a:txBody>
                  <a:tcPr marL="12700" marR="12700" marT="25403" marB="25403" anchor="b"/>
                </a:tc>
                <a:tc>
                  <a:txBody>
                    <a:bodyPr/>
                    <a:lstStyle/>
                    <a:p>
                      <a:pPr algn="l" rtl="0" fontAlgn="b"/>
                      <a:r>
                        <a:rPr lang="en-US" sz="1300" b="0" i="0" u="none" strike="noStrike">
                          <a:solidFill>
                            <a:srgbClr val="000000"/>
                          </a:solidFill>
                          <a:effectLst/>
                          <a:latin typeface="Arial"/>
                        </a:rPr>
                        <a:t>Copy files</a:t>
                      </a:r>
                    </a:p>
                  </a:txBody>
                  <a:tcPr marL="12700" marR="12700" marT="25403" marB="25403" anchor="b"/>
                </a:tc>
                <a:tc>
                  <a:txBody>
                    <a:bodyPr/>
                    <a:lstStyle/>
                    <a:p>
                      <a:pPr algn="l" rtl="0" fontAlgn="b"/>
                      <a:r>
                        <a:rPr lang="en-US" sz="1300" b="0" i="0" u="none" strike="noStrike" dirty="0" err="1">
                          <a:solidFill>
                            <a:srgbClr val="000000"/>
                          </a:solidFill>
                          <a:effectLst/>
                          <a:latin typeface="Courier New"/>
                        </a:rPr>
                        <a:t>cp</a:t>
                      </a:r>
                      <a:r>
                        <a:rPr lang="en-US" sz="1300" b="0" i="0" u="none" strike="noStrike" dirty="0">
                          <a:solidFill>
                            <a:srgbClr val="000000"/>
                          </a:solidFill>
                          <a:effectLst/>
                          <a:latin typeface="Courier New"/>
                        </a:rPr>
                        <a:t> </a:t>
                      </a:r>
                      <a:r>
                        <a:rPr lang="en-US" sz="1300" b="0" i="0" u="none" strike="noStrike" dirty="0" err="1">
                          <a:solidFill>
                            <a:srgbClr val="000000"/>
                          </a:solidFill>
                          <a:effectLst/>
                          <a:latin typeface="Courier New"/>
                        </a:rPr>
                        <a:t>original_file</a:t>
                      </a:r>
                      <a:r>
                        <a:rPr lang="en-US" sz="1300" b="0" i="0" u="none" strike="noStrike" dirty="0">
                          <a:solidFill>
                            <a:srgbClr val="000000"/>
                          </a:solidFill>
                          <a:effectLst/>
                          <a:latin typeface="Courier New"/>
                        </a:rPr>
                        <a:t> </a:t>
                      </a:r>
                      <a:r>
                        <a:rPr lang="en-US" sz="1300" b="0" i="0" u="none" strike="noStrike" dirty="0" err="1">
                          <a:solidFill>
                            <a:srgbClr val="000000"/>
                          </a:solidFill>
                          <a:effectLst/>
                          <a:latin typeface="Courier New"/>
                        </a:rPr>
                        <a:t>new_file</a:t>
                      </a:r>
                      <a:endParaRPr lang="en-US" sz="1300" b="0" i="0" u="none" strike="noStrike" dirty="0">
                        <a:solidFill>
                          <a:srgbClr val="000000"/>
                        </a:solidFill>
                        <a:effectLst/>
                        <a:latin typeface="Courier New"/>
                      </a:endParaRPr>
                    </a:p>
                  </a:txBody>
                  <a:tcPr marL="12700" marR="12700" marT="25403" marB="25403" anchor="b"/>
                </a:tc>
                <a:extLst>
                  <a:ext uri="{0D108BD9-81ED-4DB2-BD59-A6C34878D82A}">
                    <a16:rowId xmlns:a16="http://schemas.microsoft.com/office/drawing/2014/main" val="10002"/>
                  </a:ext>
                </a:extLst>
              </a:tr>
              <a:tr h="257881">
                <a:tc>
                  <a:txBody>
                    <a:bodyPr/>
                    <a:lstStyle/>
                    <a:p>
                      <a:pPr algn="l" rtl="0" fontAlgn="b"/>
                      <a:r>
                        <a:rPr lang="en-US" sz="1300" b="0" i="0" u="none" strike="noStrike">
                          <a:solidFill>
                            <a:srgbClr val="000000"/>
                          </a:solidFill>
                          <a:effectLst/>
                          <a:latin typeface="Arial"/>
                        </a:rPr>
                        <a:t>mv</a:t>
                      </a:r>
                    </a:p>
                  </a:txBody>
                  <a:tcPr marL="12700" marR="12700" marT="25403" marB="25403" anchor="b"/>
                </a:tc>
                <a:tc>
                  <a:txBody>
                    <a:bodyPr/>
                    <a:lstStyle/>
                    <a:p>
                      <a:pPr algn="l" rtl="0" fontAlgn="b"/>
                      <a:r>
                        <a:rPr lang="en-US" sz="1300" b="0" i="0" u="none" strike="noStrike">
                          <a:solidFill>
                            <a:srgbClr val="000000"/>
                          </a:solidFill>
                          <a:effectLst/>
                          <a:latin typeface="Arial"/>
                        </a:rPr>
                        <a:t>Move / rename files</a:t>
                      </a:r>
                    </a:p>
                  </a:txBody>
                  <a:tcPr marL="12700" marR="12700" marT="25403" marB="25403" anchor="b"/>
                </a:tc>
                <a:tc>
                  <a:txBody>
                    <a:bodyPr/>
                    <a:lstStyle/>
                    <a:p>
                      <a:pPr algn="l" rtl="0" fontAlgn="b"/>
                      <a:r>
                        <a:rPr lang="en-US" sz="1300" b="0" i="0" u="none" strike="noStrike">
                          <a:solidFill>
                            <a:srgbClr val="000000"/>
                          </a:solidFill>
                          <a:effectLst/>
                          <a:latin typeface="Courier New"/>
                        </a:rPr>
                        <a:t>mv original_file new_file</a:t>
                      </a:r>
                    </a:p>
                  </a:txBody>
                  <a:tcPr marL="12700" marR="12700" marT="25403" marB="25403" anchor="b"/>
                </a:tc>
                <a:extLst>
                  <a:ext uri="{0D108BD9-81ED-4DB2-BD59-A6C34878D82A}">
                    <a16:rowId xmlns:a16="http://schemas.microsoft.com/office/drawing/2014/main" val="10003"/>
                  </a:ext>
                </a:extLst>
              </a:tr>
              <a:tr h="257881">
                <a:tc>
                  <a:txBody>
                    <a:bodyPr/>
                    <a:lstStyle/>
                    <a:p>
                      <a:pPr algn="l" rtl="0" fontAlgn="b"/>
                      <a:r>
                        <a:rPr lang="en-US" sz="1300" b="0" i="0" u="none" strike="noStrike">
                          <a:solidFill>
                            <a:srgbClr val="000000"/>
                          </a:solidFill>
                          <a:effectLst/>
                          <a:latin typeface="Arial"/>
                        </a:rPr>
                        <a:t>rm</a:t>
                      </a:r>
                    </a:p>
                  </a:txBody>
                  <a:tcPr marL="12700" marR="12700" marT="25403" marB="25403" anchor="b"/>
                </a:tc>
                <a:tc>
                  <a:txBody>
                    <a:bodyPr/>
                    <a:lstStyle/>
                    <a:p>
                      <a:pPr algn="l" rtl="0" fontAlgn="b"/>
                      <a:r>
                        <a:rPr lang="en-US" sz="1300" b="0" i="0" u="none" strike="noStrike">
                          <a:solidFill>
                            <a:srgbClr val="000000"/>
                          </a:solidFill>
                          <a:effectLst/>
                          <a:latin typeface="Arial"/>
                        </a:rPr>
                        <a:t>Remove / delete files</a:t>
                      </a:r>
                    </a:p>
                  </a:txBody>
                  <a:tcPr marL="12700" marR="12700" marT="25403" marB="25403" anchor="b"/>
                </a:tc>
                <a:tc>
                  <a:txBody>
                    <a:bodyPr/>
                    <a:lstStyle/>
                    <a:p>
                      <a:pPr algn="l" rtl="0" fontAlgn="b"/>
                      <a:r>
                        <a:rPr lang="en-US" sz="1300" b="0" i="0" u="none" strike="noStrike">
                          <a:solidFill>
                            <a:srgbClr val="000000"/>
                          </a:solidFill>
                          <a:effectLst/>
                          <a:latin typeface="Courier New"/>
                        </a:rPr>
                        <a:t>rm original_file</a:t>
                      </a:r>
                    </a:p>
                  </a:txBody>
                  <a:tcPr marL="12700" marR="12700" marT="25403" marB="25403" anchor="b"/>
                </a:tc>
                <a:extLst>
                  <a:ext uri="{0D108BD9-81ED-4DB2-BD59-A6C34878D82A}">
                    <a16:rowId xmlns:a16="http://schemas.microsoft.com/office/drawing/2014/main" val="10004"/>
                  </a:ext>
                </a:extLst>
              </a:tr>
              <a:tr h="257881">
                <a:tc>
                  <a:txBody>
                    <a:bodyPr/>
                    <a:lstStyle/>
                    <a:p>
                      <a:pPr algn="l" rtl="0" fontAlgn="b"/>
                      <a:r>
                        <a:rPr lang="en-US" sz="1300" b="0" i="0" u="none" strike="noStrike">
                          <a:solidFill>
                            <a:srgbClr val="000000"/>
                          </a:solidFill>
                          <a:effectLst/>
                          <a:latin typeface="Arial"/>
                        </a:rPr>
                        <a:t>cd</a:t>
                      </a:r>
                    </a:p>
                  </a:txBody>
                  <a:tcPr marL="12700" marR="12700" marT="25403" marB="25403" anchor="b"/>
                </a:tc>
                <a:tc>
                  <a:txBody>
                    <a:bodyPr/>
                    <a:lstStyle/>
                    <a:p>
                      <a:pPr algn="l" rtl="0" fontAlgn="b"/>
                      <a:r>
                        <a:rPr lang="en-US" sz="1300" b="0" i="0" u="none" strike="noStrike">
                          <a:solidFill>
                            <a:srgbClr val="000000"/>
                          </a:solidFill>
                          <a:effectLst/>
                          <a:latin typeface="Arial"/>
                        </a:rPr>
                        <a:t>Change directory</a:t>
                      </a:r>
                    </a:p>
                  </a:txBody>
                  <a:tcPr marL="12700" marR="12700" marT="25403" marB="25403" anchor="b"/>
                </a:tc>
                <a:tc>
                  <a:txBody>
                    <a:bodyPr/>
                    <a:lstStyle/>
                    <a:p>
                      <a:pPr algn="l" rtl="0" fontAlgn="b"/>
                      <a:r>
                        <a:rPr lang="en-US" sz="1300" b="0" i="0" u="none" strike="noStrike">
                          <a:solidFill>
                            <a:srgbClr val="000000"/>
                          </a:solidFill>
                          <a:effectLst/>
                          <a:latin typeface="Courier New"/>
                        </a:rPr>
                        <a:t>cd some_directory</a:t>
                      </a:r>
                    </a:p>
                  </a:txBody>
                  <a:tcPr marL="12700" marR="12700" marT="25403" marB="25403" anchor="b"/>
                </a:tc>
                <a:extLst>
                  <a:ext uri="{0D108BD9-81ED-4DB2-BD59-A6C34878D82A}">
                    <a16:rowId xmlns:a16="http://schemas.microsoft.com/office/drawing/2014/main" val="10005"/>
                  </a:ext>
                </a:extLst>
              </a:tr>
              <a:tr h="257881">
                <a:tc>
                  <a:txBody>
                    <a:bodyPr/>
                    <a:lstStyle/>
                    <a:p>
                      <a:pPr algn="l" rtl="0" fontAlgn="b"/>
                      <a:r>
                        <a:rPr lang="en-US" sz="1300" b="0" i="0" u="none" strike="noStrike">
                          <a:solidFill>
                            <a:srgbClr val="000000"/>
                          </a:solidFill>
                          <a:effectLst/>
                          <a:latin typeface="Arial"/>
                        </a:rPr>
                        <a:t>pwd</a:t>
                      </a:r>
                    </a:p>
                  </a:txBody>
                  <a:tcPr marL="12700" marR="12700" marT="25403" marB="25403" anchor="b"/>
                </a:tc>
                <a:tc>
                  <a:txBody>
                    <a:bodyPr/>
                    <a:lstStyle/>
                    <a:p>
                      <a:pPr algn="l" rtl="0" fontAlgn="b"/>
                      <a:r>
                        <a:rPr lang="en-US" sz="1300" b="0" i="0" u="none" strike="noStrike">
                          <a:solidFill>
                            <a:srgbClr val="000000"/>
                          </a:solidFill>
                          <a:effectLst/>
                          <a:latin typeface="Arial"/>
                        </a:rPr>
                        <a:t>Print working / current directory</a:t>
                      </a:r>
                    </a:p>
                  </a:txBody>
                  <a:tcPr marL="12700" marR="12700" marT="25403" marB="25403" anchor="b"/>
                </a:tc>
                <a:tc>
                  <a:txBody>
                    <a:bodyPr/>
                    <a:lstStyle/>
                    <a:p>
                      <a:pPr algn="l" rtl="0" fontAlgn="b"/>
                      <a:r>
                        <a:rPr lang="en-US" sz="1300" b="0" i="0" u="none" strike="noStrike">
                          <a:solidFill>
                            <a:srgbClr val="000000"/>
                          </a:solidFill>
                          <a:effectLst/>
                          <a:latin typeface="Courier New"/>
                        </a:rPr>
                        <a:t>pwd</a:t>
                      </a:r>
                    </a:p>
                  </a:txBody>
                  <a:tcPr marL="12700" marR="12700" marT="25403" marB="25403" anchor="b"/>
                </a:tc>
                <a:extLst>
                  <a:ext uri="{0D108BD9-81ED-4DB2-BD59-A6C34878D82A}">
                    <a16:rowId xmlns:a16="http://schemas.microsoft.com/office/drawing/2014/main" val="10006"/>
                  </a:ext>
                </a:extLst>
              </a:tr>
              <a:tr h="257881">
                <a:tc>
                  <a:txBody>
                    <a:bodyPr/>
                    <a:lstStyle/>
                    <a:p>
                      <a:pPr algn="l" rtl="0" fontAlgn="b"/>
                      <a:r>
                        <a:rPr lang="en-US" sz="1300" b="0" i="0" u="none" strike="noStrike">
                          <a:solidFill>
                            <a:srgbClr val="000000"/>
                          </a:solidFill>
                          <a:effectLst/>
                          <a:latin typeface="Arial"/>
                        </a:rPr>
                        <a:t>mkdir</a:t>
                      </a:r>
                    </a:p>
                  </a:txBody>
                  <a:tcPr marL="12700" marR="12700" marT="25403" marB="25403" anchor="b"/>
                </a:tc>
                <a:tc>
                  <a:txBody>
                    <a:bodyPr/>
                    <a:lstStyle/>
                    <a:p>
                      <a:pPr algn="l" rtl="0" fontAlgn="b"/>
                      <a:r>
                        <a:rPr lang="en-US" sz="1300" b="0" i="0" u="none" strike="noStrike">
                          <a:solidFill>
                            <a:srgbClr val="000000"/>
                          </a:solidFill>
                          <a:effectLst/>
                          <a:latin typeface="Arial"/>
                        </a:rPr>
                        <a:t>Create directory</a:t>
                      </a:r>
                    </a:p>
                  </a:txBody>
                  <a:tcPr marL="12700" marR="12700" marT="25403" marB="25403" anchor="b"/>
                </a:tc>
                <a:tc>
                  <a:txBody>
                    <a:bodyPr/>
                    <a:lstStyle/>
                    <a:p>
                      <a:pPr algn="l" rtl="0" fontAlgn="b"/>
                      <a:r>
                        <a:rPr lang="en-US" sz="1300" b="0" i="0" u="none" strike="noStrike">
                          <a:solidFill>
                            <a:srgbClr val="000000"/>
                          </a:solidFill>
                          <a:effectLst/>
                          <a:latin typeface="Courier New"/>
                        </a:rPr>
                        <a:t>mkdir some_directory</a:t>
                      </a:r>
                    </a:p>
                  </a:txBody>
                  <a:tcPr marL="12700" marR="12700" marT="25403" marB="25403" anchor="b"/>
                </a:tc>
                <a:extLst>
                  <a:ext uri="{0D108BD9-81ED-4DB2-BD59-A6C34878D82A}">
                    <a16:rowId xmlns:a16="http://schemas.microsoft.com/office/drawing/2014/main" val="10007"/>
                  </a:ext>
                </a:extLst>
              </a:tr>
              <a:tr h="257881">
                <a:tc>
                  <a:txBody>
                    <a:bodyPr/>
                    <a:lstStyle/>
                    <a:p>
                      <a:pPr algn="l" rtl="0" fontAlgn="b"/>
                      <a:r>
                        <a:rPr lang="en-US" sz="1300" b="0" i="0" u="none" strike="noStrike">
                          <a:solidFill>
                            <a:srgbClr val="000000"/>
                          </a:solidFill>
                          <a:effectLst/>
                          <a:latin typeface="Arial"/>
                        </a:rPr>
                        <a:t>rmdir</a:t>
                      </a:r>
                    </a:p>
                  </a:txBody>
                  <a:tcPr marL="12700" marR="12700" marT="25403" marB="25403" anchor="b"/>
                </a:tc>
                <a:tc>
                  <a:txBody>
                    <a:bodyPr/>
                    <a:lstStyle/>
                    <a:p>
                      <a:pPr algn="l" rtl="0" fontAlgn="b"/>
                      <a:r>
                        <a:rPr lang="en-US" sz="1300" b="0" i="0" u="none" strike="noStrike">
                          <a:solidFill>
                            <a:srgbClr val="000000"/>
                          </a:solidFill>
                          <a:effectLst/>
                          <a:latin typeface="Arial"/>
                        </a:rPr>
                        <a:t>Remove / delete directory</a:t>
                      </a:r>
                    </a:p>
                  </a:txBody>
                  <a:tcPr marL="12700" marR="12700" marT="25403" marB="25403" anchor="b"/>
                </a:tc>
                <a:tc>
                  <a:txBody>
                    <a:bodyPr/>
                    <a:lstStyle/>
                    <a:p>
                      <a:pPr algn="l" rtl="0" fontAlgn="b"/>
                      <a:r>
                        <a:rPr lang="en-US" sz="1300" b="0" i="0" u="none" strike="noStrike">
                          <a:solidFill>
                            <a:srgbClr val="000000"/>
                          </a:solidFill>
                          <a:effectLst/>
                          <a:latin typeface="Courier New"/>
                        </a:rPr>
                        <a:t>rmdir some_directory</a:t>
                      </a:r>
                    </a:p>
                  </a:txBody>
                  <a:tcPr marL="12700" marR="12700" marT="25403" marB="25403" anchor="b"/>
                </a:tc>
                <a:extLst>
                  <a:ext uri="{0D108BD9-81ED-4DB2-BD59-A6C34878D82A}">
                    <a16:rowId xmlns:a16="http://schemas.microsoft.com/office/drawing/2014/main" val="10008"/>
                  </a:ext>
                </a:extLst>
              </a:tr>
              <a:tr h="257881">
                <a:tc>
                  <a:txBody>
                    <a:bodyPr/>
                    <a:lstStyle/>
                    <a:p>
                      <a:pPr algn="l" rtl="0" fontAlgn="b"/>
                      <a:r>
                        <a:rPr lang="en-US" sz="1300" b="0" i="0" u="none" strike="noStrike">
                          <a:solidFill>
                            <a:srgbClr val="000000"/>
                          </a:solidFill>
                          <a:effectLst/>
                          <a:latin typeface="Arial"/>
                        </a:rPr>
                        <a:t>cat</a:t>
                      </a:r>
                    </a:p>
                  </a:txBody>
                  <a:tcPr marL="12700" marR="12700" marT="25403" marB="25403" anchor="b"/>
                </a:tc>
                <a:tc>
                  <a:txBody>
                    <a:bodyPr/>
                    <a:lstStyle/>
                    <a:p>
                      <a:pPr algn="l" rtl="0" fontAlgn="b"/>
                      <a:r>
                        <a:rPr lang="en-US" sz="1300" b="0" i="0" u="none" strike="noStrike">
                          <a:solidFill>
                            <a:srgbClr val="000000"/>
                          </a:solidFill>
                          <a:effectLst/>
                          <a:latin typeface="Arial"/>
                        </a:rPr>
                        <a:t>View files</a:t>
                      </a:r>
                    </a:p>
                  </a:txBody>
                  <a:tcPr marL="12700" marR="12700" marT="25403" marB="25403" anchor="b"/>
                </a:tc>
                <a:tc>
                  <a:txBody>
                    <a:bodyPr/>
                    <a:lstStyle/>
                    <a:p>
                      <a:pPr algn="l" rtl="0" fontAlgn="b"/>
                      <a:r>
                        <a:rPr lang="en-US" sz="1300" b="0" i="0" u="none" strike="noStrike">
                          <a:solidFill>
                            <a:srgbClr val="000000"/>
                          </a:solidFill>
                          <a:effectLst/>
                          <a:latin typeface="Courier New"/>
                        </a:rPr>
                        <a:t>cat some_file</a:t>
                      </a:r>
                    </a:p>
                  </a:txBody>
                  <a:tcPr marL="12700" marR="12700" marT="25403" marB="25403" anchor="b"/>
                </a:tc>
                <a:extLst>
                  <a:ext uri="{0D108BD9-81ED-4DB2-BD59-A6C34878D82A}">
                    <a16:rowId xmlns:a16="http://schemas.microsoft.com/office/drawing/2014/main" val="10009"/>
                  </a:ext>
                </a:extLst>
              </a:tr>
              <a:tr h="257881">
                <a:tc>
                  <a:txBody>
                    <a:bodyPr/>
                    <a:lstStyle/>
                    <a:p>
                      <a:pPr algn="l" rtl="0" fontAlgn="b"/>
                      <a:r>
                        <a:rPr lang="en-US" sz="1300" b="0" i="0" u="none" strike="noStrike">
                          <a:solidFill>
                            <a:srgbClr val="000000"/>
                          </a:solidFill>
                          <a:effectLst/>
                          <a:latin typeface="Arial"/>
                        </a:rPr>
                        <a:t>head</a:t>
                      </a:r>
                    </a:p>
                  </a:txBody>
                  <a:tcPr marL="12700" marR="12700" marT="25403" marB="25403" anchor="b"/>
                </a:tc>
                <a:tc>
                  <a:txBody>
                    <a:bodyPr/>
                    <a:lstStyle/>
                    <a:p>
                      <a:pPr algn="l" rtl="0" fontAlgn="b"/>
                      <a:r>
                        <a:rPr lang="en-US" sz="1300" b="0" i="0" u="none" strike="noStrike" dirty="0">
                          <a:solidFill>
                            <a:srgbClr val="000000"/>
                          </a:solidFill>
                          <a:effectLst/>
                          <a:latin typeface="Arial"/>
                        </a:rPr>
                        <a:t>View </a:t>
                      </a:r>
                      <a:r>
                        <a:rPr lang="en-US" sz="1300" b="0" i="0" u="none" strike="noStrike" dirty="0" err="1">
                          <a:solidFill>
                            <a:srgbClr val="000000"/>
                          </a:solidFill>
                          <a:effectLst/>
                          <a:latin typeface="Arial"/>
                        </a:rPr>
                        <a:t>begining</a:t>
                      </a:r>
                      <a:r>
                        <a:rPr lang="en-US" sz="1300" b="0" i="0" u="none" strike="noStrike" dirty="0">
                          <a:solidFill>
                            <a:srgbClr val="000000"/>
                          </a:solidFill>
                          <a:effectLst/>
                          <a:latin typeface="Arial"/>
                        </a:rPr>
                        <a:t> of file</a:t>
                      </a:r>
                    </a:p>
                  </a:txBody>
                  <a:tcPr marL="12700" marR="12700" marT="25403" marB="25403" anchor="b"/>
                </a:tc>
                <a:tc>
                  <a:txBody>
                    <a:bodyPr/>
                    <a:lstStyle/>
                    <a:p>
                      <a:pPr algn="l" rtl="0" fontAlgn="b"/>
                      <a:r>
                        <a:rPr lang="en-US" sz="1300" b="0" i="0" u="none" strike="noStrike">
                          <a:solidFill>
                            <a:srgbClr val="000000"/>
                          </a:solidFill>
                          <a:effectLst/>
                          <a:latin typeface="Courier New"/>
                        </a:rPr>
                        <a:t>head some_file</a:t>
                      </a:r>
                    </a:p>
                  </a:txBody>
                  <a:tcPr marL="12700" marR="12700" marT="25403" marB="25403" anchor="b"/>
                </a:tc>
                <a:extLst>
                  <a:ext uri="{0D108BD9-81ED-4DB2-BD59-A6C34878D82A}">
                    <a16:rowId xmlns:a16="http://schemas.microsoft.com/office/drawing/2014/main" val="10010"/>
                  </a:ext>
                </a:extLst>
              </a:tr>
              <a:tr h="257881">
                <a:tc>
                  <a:txBody>
                    <a:bodyPr/>
                    <a:lstStyle/>
                    <a:p>
                      <a:pPr algn="l" rtl="0" fontAlgn="b"/>
                      <a:r>
                        <a:rPr lang="en-US" sz="1300" b="0" i="0" u="none" strike="noStrike">
                          <a:solidFill>
                            <a:srgbClr val="000000"/>
                          </a:solidFill>
                          <a:effectLst/>
                          <a:latin typeface="Arial"/>
                        </a:rPr>
                        <a:t>tail</a:t>
                      </a:r>
                    </a:p>
                  </a:txBody>
                  <a:tcPr marL="12700" marR="12700" marT="25403" marB="25403" anchor="b"/>
                </a:tc>
                <a:tc>
                  <a:txBody>
                    <a:bodyPr/>
                    <a:lstStyle/>
                    <a:p>
                      <a:pPr algn="l" rtl="0" fontAlgn="b"/>
                      <a:r>
                        <a:rPr lang="en-US" sz="1300" b="0" i="0" u="none" strike="noStrike" dirty="0">
                          <a:solidFill>
                            <a:srgbClr val="000000"/>
                          </a:solidFill>
                          <a:effectLst/>
                          <a:latin typeface="Arial"/>
                        </a:rPr>
                        <a:t>View end of file</a:t>
                      </a:r>
                    </a:p>
                  </a:txBody>
                  <a:tcPr marL="12700" marR="12700" marT="25403" marB="25403" anchor="b"/>
                </a:tc>
                <a:tc>
                  <a:txBody>
                    <a:bodyPr/>
                    <a:lstStyle/>
                    <a:p>
                      <a:pPr algn="l" rtl="0" fontAlgn="b"/>
                      <a:r>
                        <a:rPr lang="en-US" sz="1300" b="0" i="0" u="none" strike="noStrike">
                          <a:solidFill>
                            <a:srgbClr val="000000"/>
                          </a:solidFill>
                          <a:effectLst/>
                          <a:latin typeface="Courier New"/>
                        </a:rPr>
                        <a:t>tail some_file</a:t>
                      </a:r>
                    </a:p>
                  </a:txBody>
                  <a:tcPr marL="12700" marR="12700" marT="25403" marB="25403" anchor="b"/>
                </a:tc>
                <a:extLst>
                  <a:ext uri="{0D108BD9-81ED-4DB2-BD59-A6C34878D82A}">
                    <a16:rowId xmlns:a16="http://schemas.microsoft.com/office/drawing/2014/main" val="10011"/>
                  </a:ext>
                </a:extLst>
              </a:tr>
              <a:tr h="257881">
                <a:tc>
                  <a:txBody>
                    <a:bodyPr/>
                    <a:lstStyle/>
                    <a:p>
                      <a:pPr algn="l" rtl="0" fontAlgn="b"/>
                      <a:r>
                        <a:rPr lang="en-US" sz="1300" b="0" i="0" u="none" strike="noStrike" dirty="0" err="1">
                          <a:solidFill>
                            <a:srgbClr val="000000"/>
                          </a:solidFill>
                          <a:effectLst/>
                          <a:latin typeface="Arial"/>
                        </a:rPr>
                        <a:t>grep</a:t>
                      </a:r>
                      <a:endParaRPr lang="en-US" sz="1300" b="0" i="0" u="none" strike="noStrike" dirty="0">
                        <a:solidFill>
                          <a:srgbClr val="000000"/>
                        </a:solidFill>
                        <a:effectLst/>
                        <a:latin typeface="Arial"/>
                      </a:endParaRPr>
                    </a:p>
                  </a:txBody>
                  <a:tcPr marL="12700" marR="12700" marT="25403" marB="25403" anchor="b"/>
                </a:tc>
                <a:tc>
                  <a:txBody>
                    <a:bodyPr/>
                    <a:lstStyle/>
                    <a:p>
                      <a:pPr algn="l" rtl="0" fontAlgn="b"/>
                      <a:r>
                        <a:rPr lang="en-US" sz="1300" b="0" i="0" u="none" strike="noStrike" dirty="0">
                          <a:solidFill>
                            <a:srgbClr val="000000"/>
                          </a:solidFill>
                          <a:effectLst/>
                          <a:latin typeface="Arial"/>
                        </a:rPr>
                        <a:t>Search file for matching lines</a:t>
                      </a:r>
                    </a:p>
                  </a:txBody>
                  <a:tcPr marL="12700" marR="12700" marT="25403" marB="25403" anchor="b"/>
                </a:tc>
                <a:tc>
                  <a:txBody>
                    <a:bodyPr/>
                    <a:lstStyle/>
                    <a:p>
                      <a:pPr algn="l" rtl="0" fontAlgn="b"/>
                      <a:r>
                        <a:rPr lang="en-US" sz="1300" b="0" i="0" u="none" strike="noStrike">
                          <a:solidFill>
                            <a:srgbClr val="000000"/>
                          </a:solidFill>
                          <a:effectLst/>
                          <a:latin typeface="Courier New"/>
                        </a:rPr>
                        <a:t>grep search.text some_file</a:t>
                      </a:r>
                    </a:p>
                  </a:txBody>
                  <a:tcPr marL="12700" marR="12700" marT="25403" marB="25403" anchor="b"/>
                </a:tc>
                <a:extLst>
                  <a:ext uri="{0D108BD9-81ED-4DB2-BD59-A6C34878D82A}">
                    <a16:rowId xmlns:a16="http://schemas.microsoft.com/office/drawing/2014/main" val="10012"/>
                  </a:ext>
                </a:extLst>
              </a:tr>
              <a:tr h="257881">
                <a:tc>
                  <a:txBody>
                    <a:bodyPr/>
                    <a:lstStyle/>
                    <a:p>
                      <a:pPr algn="l" rtl="0" fontAlgn="b"/>
                      <a:r>
                        <a:rPr lang="en-US" sz="1300" b="0" i="0" u="none" strike="noStrike">
                          <a:solidFill>
                            <a:srgbClr val="000000"/>
                          </a:solidFill>
                          <a:effectLst/>
                          <a:latin typeface="Arial"/>
                        </a:rPr>
                        <a:t>sort</a:t>
                      </a:r>
                    </a:p>
                  </a:txBody>
                  <a:tcPr marL="12700" marR="12700" marT="25403" marB="25403" anchor="b"/>
                </a:tc>
                <a:tc>
                  <a:txBody>
                    <a:bodyPr/>
                    <a:lstStyle/>
                    <a:p>
                      <a:pPr algn="l" rtl="0" fontAlgn="b"/>
                      <a:r>
                        <a:rPr lang="en-US" sz="1300" b="0" i="0" u="none" strike="noStrike">
                          <a:solidFill>
                            <a:srgbClr val="000000"/>
                          </a:solidFill>
                          <a:effectLst/>
                          <a:latin typeface="Arial"/>
                        </a:rPr>
                        <a:t>Sort lines</a:t>
                      </a:r>
                    </a:p>
                  </a:txBody>
                  <a:tcPr marL="12700" marR="12700" marT="25403" marB="25403" anchor="b"/>
                </a:tc>
                <a:tc>
                  <a:txBody>
                    <a:bodyPr/>
                    <a:lstStyle/>
                    <a:p>
                      <a:pPr algn="l" rtl="0" fontAlgn="b"/>
                      <a:r>
                        <a:rPr lang="en-US" sz="1300" b="0" i="0" u="none" strike="noStrike">
                          <a:solidFill>
                            <a:srgbClr val="000000"/>
                          </a:solidFill>
                          <a:effectLst/>
                          <a:latin typeface="Courier New"/>
                        </a:rPr>
                        <a:t>sort some_file</a:t>
                      </a:r>
                    </a:p>
                  </a:txBody>
                  <a:tcPr marL="12700" marR="12700" marT="25403" marB="25403" anchor="b"/>
                </a:tc>
                <a:extLst>
                  <a:ext uri="{0D108BD9-81ED-4DB2-BD59-A6C34878D82A}">
                    <a16:rowId xmlns:a16="http://schemas.microsoft.com/office/drawing/2014/main" val="10013"/>
                  </a:ext>
                </a:extLst>
              </a:tr>
              <a:tr h="257881">
                <a:tc>
                  <a:txBody>
                    <a:bodyPr/>
                    <a:lstStyle/>
                    <a:p>
                      <a:pPr algn="l" rtl="0" fontAlgn="b"/>
                      <a:r>
                        <a:rPr lang="en-US" sz="1300" b="0" i="0" u="none" strike="noStrike">
                          <a:solidFill>
                            <a:srgbClr val="000000"/>
                          </a:solidFill>
                          <a:effectLst/>
                          <a:latin typeface="Arial"/>
                        </a:rPr>
                        <a:t>uniq</a:t>
                      </a:r>
                    </a:p>
                  </a:txBody>
                  <a:tcPr marL="12700" marR="12700" marT="25403" marB="25403" anchor="b"/>
                </a:tc>
                <a:tc>
                  <a:txBody>
                    <a:bodyPr/>
                    <a:lstStyle/>
                    <a:p>
                      <a:pPr algn="l" rtl="0" fontAlgn="b"/>
                      <a:r>
                        <a:rPr lang="en-US" sz="1300" b="0" i="0" u="none" strike="noStrike">
                          <a:solidFill>
                            <a:srgbClr val="000000"/>
                          </a:solidFill>
                          <a:effectLst/>
                          <a:latin typeface="Arial"/>
                        </a:rPr>
                        <a:t>Print unique lines</a:t>
                      </a:r>
                    </a:p>
                  </a:txBody>
                  <a:tcPr marL="12700" marR="12700" marT="25403" marB="25403" anchor="b"/>
                </a:tc>
                <a:tc>
                  <a:txBody>
                    <a:bodyPr/>
                    <a:lstStyle/>
                    <a:p>
                      <a:pPr algn="l" rtl="0" fontAlgn="b"/>
                      <a:r>
                        <a:rPr lang="en-US" sz="1300" b="0" i="0" u="none" strike="noStrike">
                          <a:solidFill>
                            <a:srgbClr val="000000"/>
                          </a:solidFill>
                          <a:effectLst/>
                          <a:latin typeface="Courier New"/>
                        </a:rPr>
                        <a:t>uniq some_file</a:t>
                      </a:r>
                    </a:p>
                  </a:txBody>
                  <a:tcPr marL="12700" marR="12700" marT="25403" marB="25403" anchor="b"/>
                </a:tc>
                <a:extLst>
                  <a:ext uri="{0D108BD9-81ED-4DB2-BD59-A6C34878D82A}">
                    <a16:rowId xmlns:a16="http://schemas.microsoft.com/office/drawing/2014/main" val="10014"/>
                  </a:ext>
                </a:extLst>
              </a:tr>
              <a:tr h="257881">
                <a:tc>
                  <a:txBody>
                    <a:bodyPr/>
                    <a:lstStyle/>
                    <a:p>
                      <a:pPr algn="l" rtl="0" fontAlgn="b"/>
                      <a:r>
                        <a:rPr lang="en-US" sz="1300" b="0" i="0" u="none" strike="noStrike" dirty="0">
                          <a:solidFill>
                            <a:srgbClr val="000000"/>
                          </a:solidFill>
                          <a:effectLst/>
                          <a:latin typeface="Arial"/>
                        </a:rPr>
                        <a:t>diff</a:t>
                      </a:r>
                    </a:p>
                  </a:txBody>
                  <a:tcPr marL="12700" marR="12700" marT="25403" marB="25403" anchor="b"/>
                </a:tc>
                <a:tc>
                  <a:txBody>
                    <a:bodyPr/>
                    <a:lstStyle/>
                    <a:p>
                      <a:pPr algn="l" rtl="0" fontAlgn="b"/>
                      <a:r>
                        <a:rPr lang="en-US" sz="1300" b="0" i="0" u="none" strike="noStrike" dirty="0">
                          <a:solidFill>
                            <a:srgbClr val="000000"/>
                          </a:solidFill>
                          <a:effectLst/>
                          <a:latin typeface="Arial"/>
                        </a:rPr>
                        <a:t>Compare to files</a:t>
                      </a:r>
                    </a:p>
                  </a:txBody>
                  <a:tcPr marL="12700" marR="12700" marT="25403" marB="25403" anchor="b"/>
                </a:tc>
                <a:tc>
                  <a:txBody>
                    <a:bodyPr/>
                    <a:lstStyle/>
                    <a:p>
                      <a:pPr algn="l" rtl="0" fontAlgn="b"/>
                      <a:r>
                        <a:rPr lang="en-US" sz="1300" b="0" i="0" u="none" strike="noStrike" dirty="0">
                          <a:solidFill>
                            <a:srgbClr val="000000"/>
                          </a:solidFill>
                          <a:effectLst/>
                          <a:latin typeface="Courier New"/>
                        </a:rPr>
                        <a:t>diff </a:t>
                      </a:r>
                      <a:r>
                        <a:rPr lang="en-US" sz="1300" b="0" i="0" u="none" strike="noStrike" dirty="0" err="1">
                          <a:solidFill>
                            <a:srgbClr val="000000"/>
                          </a:solidFill>
                          <a:effectLst/>
                          <a:latin typeface="Courier New"/>
                        </a:rPr>
                        <a:t>original_file</a:t>
                      </a:r>
                      <a:r>
                        <a:rPr lang="en-US" sz="1300" b="0" i="0" u="none" strike="noStrike" dirty="0">
                          <a:solidFill>
                            <a:srgbClr val="000000"/>
                          </a:solidFill>
                          <a:effectLst/>
                          <a:latin typeface="Courier New"/>
                        </a:rPr>
                        <a:t> </a:t>
                      </a:r>
                      <a:r>
                        <a:rPr lang="en-US" sz="1300" b="0" i="0" u="none" strike="noStrike" dirty="0" err="1">
                          <a:solidFill>
                            <a:srgbClr val="000000"/>
                          </a:solidFill>
                          <a:effectLst/>
                          <a:latin typeface="Courier New"/>
                        </a:rPr>
                        <a:t>new_file</a:t>
                      </a:r>
                      <a:endParaRPr lang="en-US" sz="1300" b="0" i="0" u="none" strike="noStrike" dirty="0">
                        <a:solidFill>
                          <a:srgbClr val="000000"/>
                        </a:solidFill>
                        <a:effectLst/>
                        <a:latin typeface="Courier New"/>
                      </a:endParaRPr>
                    </a:p>
                  </a:txBody>
                  <a:tcPr marL="12700" marR="12700" marT="25403" marB="25403" anchor="b"/>
                </a:tc>
                <a:extLst>
                  <a:ext uri="{0D108BD9-81ED-4DB2-BD59-A6C34878D82A}">
                    <a16:rowId xmlns:a16="http://schemas.microsoft.com/office/drawing/2014/main" val="10015"/>
                  </a:ext>
                </a:extLst>
              </a:tr>
              <a:tr h="257881">
                <a:tc>
                  <a:txBody>
                    <a:bodyPr/>
                    <a:lstStyle/>
                    <a:p>
                      <a:pPr algn="l" rtl="0" fontAlgn="b"/>
                      <a:r>
                        <a:rPr lang="en-US" sz="1300" b="0" i="0" u="none" strike="noStrike" dirty="0">
                          <a:solidFill>
                            <a:srgbClr val="000000"/>
                          </a:solidFill>
                          <a:effectLst/>
                          <a:latin typeface="Arial"/>
                        </a:rPr>
                        <a:t>unzip</a:t>
                      </a:r>
                    </a:p>
                  </a:txBody>
                  <a:tcPr marL="12700" marR="12700" marT="25403" marB="25403" anchor="b"/>
                </a:tc>
                <a:tc>
                  <a:txBody>
                    <a:bodyPr/>
                    <a:lstStyle/>
                    <a:p>
                      <a:pPr algn="l" rtl="0" fontAlgn="b"/>
                      <a:r>
                        <a:rPr lang="en-US" sz="1300" b="0" i="0" u="none" strike="noStrike" dirty="0" err="1">
                          <a:solidFill>
                            <a:srgbClr val="000000"/>
                          </a:solidFill>
                          <a:effectLst/>
                          <a:latin typeface="Arial"/>
                        </a:rPr>
                        <a:t>Uncompress</a:t>
                      </a:r>
                      <a:r>
                        <a:rPr lang="en-US" sz="1300" b="0" i="0" u="none" strike="noStrike" dirty="0">
                          <a:solidFill>
                            <a:srgbClr val="000000"/>
                          </a:solidFill>
                          <a:effectLst/>
                          <a:latin typeface="Arial"/>
                        </a:rPr>
                        <a:t> a file</a:t>
                      </a:r>
                    </a:p>
                  </a:txBody>
                  <a:tcPr marL="12700" marR="12700" marT="25403" marB="25403" anchor="b"/>
                </a:tc>
                <a:tc>
                  <a:txBody>
                    <a:bodyPr/>
                    <a:lstStyle/>
                    <a:p>
                      <a:pPr algn="l" rtl="0" fontAlgn="b"/>
                      <a:r>
                        <a:rPr lang="en-US" sz="1300" b="0" i="0" u="none" strike="noStrike" dirty="0">
                          <a:solidFill>
                            <a:srgbClr val="000000"/>
                          </a:solidFill>
                          <a:effectLst/>
                          <a:latin typeface="Courier New"/>
                        </a:rPr>
                        <a:t>unzip </a:t>
                      </a:r>
                      <a:r>
                        <a:rPr lang="en-US" sz="1300" b="0" i="0" u="none" strike="noStrike" dirty="0" err="1">
                          <a:solidFill>
                            <a:srgbClr val="000000"/>
                          </a:solidFill>
                          <a:effectLst/>
                          <a:latin typeface="Courier New"/>
                        </a:rPr>
                        <a:t>compressed_file.zip</a:t>
                      </a:r>
                      <a:endParaRPr lang="en-US" sz="1300" b="0" i="0" u="none" strike="noStrike" dirty="0">
                        <a:solidFill>
                          <a:srgbClr val="000000"/>
                        </a:solidFill>
                        <a:effectLst/>
                        <a:latin typeface="Courier New"/>
                      </a:endParaRPr>
                    </a:p>
                  </a:txBody>
                  <a:tcPr marL="12700" marR="12700" marT="25403" marB="25403" anchor="b"/>
                </a:tc>
                <a:extLst>
                  <a:ext uri="{0D108BD9-81ED-4DB2-BD59-A6C34878D82A}">
                    <a16:rowId xmlns:a16="http://schemas.microsoft.com/office/drawing/2014/main" val="10016"/>
                  </a:ext>
                </a:extLst>
              </a:tr>
              <a:tr h="257881">
                <a:tc>
                  <a:txBody>
                    <a:bodyPr/>
                    <a:lstStyle/>
                    <a:p>
                      <a:pPr algn="l" rtl="0" fontAlgn="b"/>
                      <a:r>
                        <a:rPr lang="en-US" sz="1300" b="0" i="0" u="none" strike="noStrike" dirty="0">
                          <a:solidFill>
                            <a:srgbClr val="000000"/>
                          </a:solidFill>
                          <a:effectLst/>
                          <a:latin typeface="Arial"/>
                        </a:rPr>
                        <a:t>curl</a:t>
                      </a:r>
                    </a:p>
                  </a:txBody>
                  <a:tcPr marL="12700" marR="12700" marT="25403" marB="25403" anchor="b"/>
                </a:tc>
                <a:tc>
                  <a:txBody>
                    <a:bodyPr/>
                    <a:lstStyle/>
                    <a:p>
                      <a:pPr algn="l" rtl="0" fontAlgn="b"/>
                      <a:r>
                        <a:rPr lang="en-US" sz="1300" b="0" i="0" u="none" strike="noStrike" dirty="0">
                          <a:solidFill>
                            <a:srgbClr val="000000"/>
                          </a:solidFill>
                          <a:effectLst/>
                          <a:latin typeface="Arial"/>
                        </a:rPr>
                        <a:t>Download</a:t>
                      </a:r>
                      <a:r>
                        <a:rPr lang="en-US" sz="1300" b="0" i="0" u="none" strike="noStrike" baseline="0" dirty="0">
                          <a:solidFill>
                            <a:srgbClr val="000000"/>
                          </a:solidFill>
                          <a:effectLst/>
                          <a:latin typeface="Arial"/>
                        </a:rPr>
                        <a:t> a file using its URL</a:t>
                      </a:r>
                      <a:endParaRPr lang="en-US" sz="1300" b="0" i="0" u="none" strike="noStrike" dirty="0">
                        <a:solidFill>
                          <a:srgbClr val="000000"/>
                        </a:solidFill>
                        <a:effectLst/>
                        <a:latin typeface="Arial"/>
                      </a:endParaRPr>
                    </a:p>
                  </a:txBody>
                  <a:tcPr marL="12700" marR="12700" marT="25403" marB="25403" anchor="b"/>
                </a:tc>
                <a:tc>
                  <a:txBody>
                    <a:bodyPr/>
                    <a:lstStyle/>
                    <a:p>
                      <a:pPr algn="l" rtl="0" fontAlgn="b"/>
                      <a:r>
                        <a:rPr lang="en-US" sz="1300" b="0" i="0" u="none" strike="noStrike" dirty="0">
                          <a:solidFill>
                            <a:srgbClr val="000000"/>
                          </a:solidFill>
                          <a:effectLst/>
                          <a:latin typeface="Courier New"/>
                        </a:rPr>
                        <a:t>curl some</a:t>
                      </a:r>
                      <a:r>
                        <a:rPr lang="en-US" sz="1300" b="0" i="0" u="none" strike="noStrike" baseline="0" dirty="0">
                          <a:solidFill>
                            <a:srgbClr val="000000"/>
                          </a:solidFill>
                          <a:effectLst/>
                          <a:latin typeface="Courier New"/>
                        </a:rPr>
                        <a:t> URL</a:t>
                      </a:r>
                      <a:endParaRPr lang="en-US" sz="1300" b="0" i="0" u="none" strike="noStrike" dirty="0">
                        <a:solidFill>
                          <a:srgbClr val="000000"/>
                        </a:solidFill>
                        <a:effectLst/>
                        <a:latin typeface="Courier New"/>
                      </a:endParaRPr>
                    </a:p>
                  </a:txBody>
                  <a:tcPr marL="12700" marR="12700" marT="25403" marB="25403" anchor="b"/>
                </a:tc>
                <a:extLst>
                  <a:ext uri="{0D108BD9-81ED-4DB2-BD59-A6C34878D82A}">
                    <a16:rowId xmlns:a16="http://schemas.microsoft.com/office/drawing/2014/main" val="10017"/>
                  </a:ext>
                </a:extLst>
              </a:tr>
            </a:tbl>
          </a:graphicData>
        </a:graphic>
      </p:graphicFrame>
      <p:sp>
        <p:nvSpPr>
          <p:cNvPr id="6" name="Rectangle 5"/>
          <p:cNvSpPr/>
          <p:nvPr/>
        </p:nvSpPr>
        <p:spPr>
          <a:xfrm>
            <a:off x="72024" y="6374516"/>
            <a:ext cx="8999952" cy="369332"/>
          </a:xfrm>
          <a:prstGeom prst="rect">
            <a:avLst/>
          </a:prstGeom>
        </p:spPr>
        <p:txBody>
          <a:bodyPr wrap="square">
            <a:spAutoFit/>
          </a:bodyPr>
          <a:lstStyle/>
          <a:p>
            <a:pPr lvl="1"/>
            <a:r>
              <a:rPr lang="en-US" altLang="x-none" dirty="0">
                <a:solidFill>
                  <a:srgbClr val="000000"/>
                </a:solidFill>
                <a:latin typeface="Calibri" charset="0"/>
              </a:rPr>
              <a:t>Also see </a:t>
            </a:r>
            <a:r>
              <a:rPr lang="en-US" altLang="x-none" dirty="0">
                <a:solidFill>
                  <a:srgbClr val="000000"/>
                </a:solidFill>
                <a:latin typeface="Calibri" charset="0"/>
                <a:hlinkClick r:id="rId2"/>
              </a:rPr>
              <a:t>http://www.pixelbeat.org/cmdline.html</a:t>
            </a:r>
            <a:r>
              <a:rPr lang="en-US" altLang="x-none" dirty="0">
                <a:solidFill>
                  <a:srgbClr val="000000"/>
                </a:solidFill>
                <a:latin typeface="Calibri" charset="0"/>
              </a:rPr>
              <a:t> or google ‘shell + command name’</a:t>
            </a:r>
          </a:p>
        </p:txBody>
      </p:sp>
    </p:spTree>
    <p:extLst>
      <p:ext uri="{BB962C8B-B14F-4D97-AF65-F5344CB8AC3E}">
        <p14:creationId xmlns:p14="http://schemas.microsoft.com/office/powerpoint/2010/main" val="1770656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Software Engineering?</a:t>
            </a:r>
          </a:p>
        </p:txBody>
      </p:sp>
      <p:sp>
        <p:nvSpPr>
          <p:cNvPr id="4" name="Content Placeholder 3"/>
          <p:cNvSpPr>
            <a:spLocks noGrp="1"/>
          </p:cNvSpPr>
          <p:nvPr>
            <p:ph idx="1"/>
          </p:nvPr>
        </p:nvSpPr>
        <p:spPr/>
        <p:txBody>
          <a:bodyPr/>
          <a:lstStyle/>
          <a:p>
            <a:r>
              <a:rPr lang="en-US" dirty="0"/>
              <a:t>Engineering principles</a:t>
            </a:r>
          </a:p>
          <a:p>
            <a:pPr lvl="1"/>
            <a:r>
              <a:rPr lang="en-US" dirty="0"/>
              <a:t>Design</a:t>
            </a:r>
          </a:p>
          <a:p>
            <a:pPr lvl="1"/>
            <a:r>
              <a:rPr lang="en-US" dirty="0"/>
              <a:t>Development</a:t>
            </a:r>
          </a:p>
          <a:p>
            <a:pPr lvl="1"/>
            <a:r>
              <a:rPr lang="en-US" dirty="0"/>
              <a:t>Implementation</a:t>
            </a:r>
          </a:p>
          <a:p>
            <a:pPr lvl="1"/>
            <a:r>
              <a:rPr lang="en-US" dirty="0"/>
              <a:t>Testing</a:t>
            </a:r>
          </a:p>
          <a:p>
            <a:pPr lvl="1"/>
            <a:r>
              <a:rPr lang="en-US" dirty="0"/>
              <a:t>Maintenance</a:t>
            </a:r>
          </a:p>
          <a:p>
            <a:pPr lvl="1"/>
            <a:r>
              <a:rPr lang="en-US" dirty="0"/>
              <a:t>Documentation</a:t>
            </a:r>
          </a:p>
          <a:p>
            <a:r>
              <a:rPr lang="en-US" dirty="0"/>
              <a:t>Engineering vs. Programming</a:t>
            </a:r>
          </a:p>
          <a:p>
            <a:pPr lvl="1"/>
            <a:r>
              <a:rPr lang="en-US" dirty="0"/>
              <a:t>Solo vs. group? Programming is implementation?</a:t>
            </a:r>
          </a:p>
          <a:p>
            <a:pPr lvl="1"/>
            <a:endParaRPr lang="en-US" dirty="0"/>
          </a:p>
          <a:p>
            <a:endParaRPr lang="en-US" dirty="0"/>
          </a:p>
        </p:txBody>
      </p:sp>
    </p:spTree>
    <p:extLst>
      <p:ext uri="{BB962C8B-B14F-4D97-AF65-F5344CB8AC3E}">
        <p14:creationId xmlns:p14="http://schemas.microsoft.com/office/powerpoint/2010/main" val="305090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this class isn’t</a:t>
            </a:r>
          </a:p>
        </p:txBody>
      </p:sp>
      <p:sp>
        <p:nvSpPr>
          <p:cNvPr id="4" name="Content Placeholder 3"/>
          <p:cNvSpPr>
            <a:spLocks noGrp="1"/>
          </p:cNvSpPr>
          <p:nvPr>
            <p:ph idx="1"/>
          </p:nvPr>
        </p:nvSpPr>
        <p:spPr/>
        <p:txBody>
          <a:bodyPr>
            <a:normAutofit fontScale="92500"/>
          </a:bodyPr>
          <a:lstStyle/>
          <a:p>
            <a:r>
              <a:rPr lang="en-US" dirty="0"/>
              <a:t>A grad level CSE Software Engineering (SE) class</a:t>
            </a:r>
          </a:p>
          <a:p>
            <a:endParaRPr lang="en-US" dirty="0"/>
          </a:p>
          <a:p>
            <a:r>
              <a:rPr lang="en-US" dirty="0"/>
              <a:t>Full of SE theory</a:t>
            </a:r>
          </a:p>
          <a:p>
            <a:pPr lvl="1"/>
            <a:r>
              <a:rPr lang="en-US" dirty="0"/>
              <a:t>(Yes, there is theory in SE)</a:t>
            </a:r>
          </a:p>
          <a:p>
            <a:endParaRPr lang="en-US" dirty="0"/>
          </a:p>
          <a:p>
            <a:r>
              <a:rPr lang="en-US" dirty="0"/>
              <a:t>Assuming you have a lot of background in software development in Python</a:t>
            </a:r>
          </a:p>
          <a:p>
            <a:endParaRPr lang="en-US" dirty="0"/>
          </a:p>
          <a:p>
            <a:r>
              <a:rPr lang="en-US" dirty="0"/>
              <a:t>Boring!</a:t>
            </a:r>
          </a:p>
          <a:p>
            <a:pPr lvl="1"/>
            <a:endParaRPr lang="en-US" dirty="0"/>
          </a:p>
          <a:p>
            <a:endParaRPr lang="en-US" dirty="0"/>
          </a:p>
        </p:txBody>
      </p:sp>
    </p:spTree>
    <p:extLst>
      <p:ext uri="{BB962C8B-B14F-4D97-AF65-F5344CB8AC3E}">
        <p14:creationId xmlns:p14="http://schemas.microsoft.com/office/powerpoint/2010/main" val="9210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this class is!</a:t>
            </a:r>
          </a:p>
        </p:txBody>
      </p:sp>
      <p:sp>
        <p:nvSpPr>
          <p:cNvPr id="4" name="Content Placeholder 3"/>
          <p:cNvSpPr>
            <a:spLocks noGrp="1"/>
          </p:cNvSpPr>
          <p:nvPr>
            <p:ph idx="1"/>
          </p:nvPr>
        </p:nvSpPr>
        <p:spPr/>
        <p:txBody>
          <a:bodyPr>
            <a:normAutofit/>
          </a:bodyPr>
          <a:lstStyle/>
          <a:p>
            <a:r>
              <a:rPr lang="en-US" dirty="0"/>
              <a:t>Experience in creating </a:t>
            </a:r>
            <a:r>
              <a:rPr lang="en-US" b="1" dirty="0"/>
              <a:t>reusable software </a:t>
            </a:r>
            <a:r>
              <a:rPr lang="en-US" dirty="0"/>
              <a:t>artifacts for science, engineering &amp; industry</a:t>
            </a:r>
          </a:p>
          <a:p>
            <a:r>
              <a:rPr lang="en-US" dirty="0"/>
              <a:t>Experience </a:t>
            </a:r>
            <a:r>
              <a:rPr lang="en-US" b="1" dirty="0"/>
              <a:t>doing collaborative software development</a:t>
            </a:r>
            <a:r>
              <a:rPr lang="en-US" dirty="0"/>
              <a:t> using real world tools</a:t>
            </a:r>
          </a:p>
          <a:p>
            <a:r>
              <a:rPr lang="en-US" b="1" dirty="0"/>
              <a:t>Elevates software engineering </a:t>
            </a:r>
            <a:r>
              <a:rPr lang="en-US" dirty="0"/>
              <a:t>to the level of an engineering skill like technical writing, process engineering, etc.</a:t>
            </a:r>
          </a:p>
          <a:p>
            <a:r>
              <a:rPr lang="en-US" b="1" dirty="0"/>
              <a:t>Elevates software </a:t>
            </a:r>
            <a:r>
              <a:rPr lang="en-US" dirty="0"/>
              <a:t>to a first class research product like publications, patents, and data</a:t>
            </a:r>
          </a:p>
        </p:txBody>
      </p:sp>
    </p:spTree>
    <p:extLst>
      <p:ext uri="{BB962C8B-B14F-4D97-AF65-F5344CB8AC3E}">
        <p14:creationId xmlns:p14="http://schemas.microsoft.com/office/powerpoint/2010/main" val="227289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you will learn</a:t>
            </a:r>
          </a:p>
        </p:txBody>
      </p:sp>
      <p:sp>
        <p:nvSpPr>
          <p:cNvPr id="4" name="Content Placeholder 3"/>
          <p:cNvSpPr>
            <a:spLocks noGrp="1"/>
          </p:cNvSpPr>
          <p:nvPr>
            <p:ph idx="1"/>
          </p:nvPr>
        </p:nvSpPr>
        <p:spPr/>
        <p:txBody>
          <a:bodyPr>
            <a:normAutofit/>
          </a:bodyPr>
          <a:lstStyle/>
          <a:p>
            <a:r>
              <a:rPr lang="en-US" dirty="0"/>
              <a:t>Python</a:t>
            </a:r>
          </a:p>
          <a:p>
            <a:pPr lvl="1"/>
            <a:r>
              <a:rPr lang="en-US" dirty="0"/>
              <a:t>Scientific software stack (AKA ecosystem)</a:t>
            </a:r>
          </a:p>
          <a:p>
            <a:pPr lvl="2"/>
            <a:r>
              <a:rPr lang="en-US" dirty="0" err="1"/>
              <a:t>numpy</a:t>
            </a:r>
            <a:r>
              <a:rPr lang="en-US" dirty="0"/>
              <a:t>, pandas, </a:t>
            </a:r>
            <a:r>
              <a:rPr lang="en-US" dirty="0" err="1"/>
              <a:t>matplotlib</a:t>
            </a:r>
            <a:r>
              <a:rPr lang="en-US" dirty="0"/>
              <a:t>, </a:t>
            </a:r>
            <a:r>
              <a:rPr lang="mr-IN" dirty="0"/>
              <a:t>…</a:t>
            </a:r>
            <a:endParaRPr lang="en-US" dirty="0"/>
          </a:p>
          <a:p>
            <a:pPr lvl="1"/>
            <a:r>
              <a:rPr lang="en-US" dirty="0"/>
              <a:t>Search, evaluate and integrate into your code externally developed packages</a:t>
            </a:r>
          </a:p>
          <a:p>
            <a:pPr lvl="1"/>
            <a:r>
              <a:rPr lang="en-US" dirty="0"/>
              <a:t>How to create your own Python packages</a:t>
            </a:r>
          </a:p>
          <a:p>
            <a:pPr lvl="1"/>
            <a:r>
              <a:rPr lang="en-US" dirty="0">
                <a:hlinkClick r:id="rId3"/>
              </a:rPr>
              <a:t>How to find help when you are stuck</a:t>
            </a:r>
            <a:endParaRPr lang="en-US" dirty="0"/>
          </a:p>
          <a:p>
            <a:pPr lvl="1"/>
            <a:endParaRPr lang="en-US" dirty="0"/>
          </a:p>
        </p:txBody>
      </p:sp>
      <p:grpSp>
        <p:nvGrpSpPr>
          <p:cNvPr id="11" name="Group 10"/>
          <p:cNvGrpSpPr/>
          <p:nvPr/>
        </p:nvGrpSpPr>
        <p:grpSpPr>
          <a:xfrm>
            <a:off x="5185775" y="4709574"/>
            <a:ext cx="3832964" cy="2130360"/>
            <a:chOff x="4572000" y="4527012"/>
            <a:chExt cx="3832964" cy="2130360"/>
          </a:xfrm>
        </p:grpSpPr>
        <p:grpSp>
          <p:nvGrpSpPr>
            <p:cNvPr id="9" name="Group 8"/>
            <p:cNvGrpSpPr/>
            <p:nvPr/>
          </p:nvGrpSpPr>
          <p:grpSpPr>
            <a:xfrm>
              <a:off x="6313118" y="4527012"/>
              <a:ext cx="2091846" cy="2130360"/>
              <a:chOff x="3369502" y="4527012"/>
              <a:chExt cx="2091846" cy="2130360"/>
            </a:xfrm>
          </p:grpSpPr>
          <p:sp>
            <p:nvSpPr>
              <p:cNvPr id="3" name="Rectangle 2"/>
              <p:cNvSpPr/>
              <p:nvPr/>
            </p:nvSpPr>
            <p:spPr>
              <a:xfrm>
                <a:off x="3369502" y="4527012"/>
                <a:ext cx="2091846" cy="425885"/>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scikit</a:t>
                </a:r>
                <a:r>
                  <a:rPr lang="en-US" dirty="0">
                    <a:solidFill>
                      <a:schemeClr val="tx1"/>
                    </a:solidFill>
                  </a:rPr>
                  <a:t>-learn</a:t>
                </a:r>
              </a:p>
            </p:txBody>
          </p:sp>
          <p:sp>
            <p:nvSpPr>
              <p:cNvPr id="5" name="Rectangle 4"/>
              <p:cNvSpPr/>
              <p:nvPr/>
            </p:nvSpPr>
            <p:spPr>
              <a:xfrm>
                <a:off x="3369502" y="4952897"/>
                <a:ext cx="2091846" cy="425885"/>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pandas</a:t>
                </a:r>
              </a:p>
            </p:txBody>
          </p:sp>
          <p:sp>
            <p:nvSpPr>
              <p:cNvPr id="6" name="Rectangle 5"/>
              <p:cNvSpPr/>
              <p:nvPr/>
            </p:nvSpPr>
            <p:spPr>
              <a:xfrm>
                <a:off x="3369502" y="5378782"/>
                <a:ext cx="2091846" cy="425885"/>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numpy</a:t>
                </a:r>
                <a:endParaRPr lang="en-US" dirty="0">
                  <a:solidFill>
                    <a:schemeClr val="tx1"/>
                  </a:solidFill>
                </a:endParaRPr>
              </a:p>
            </p:txBody>
          </p:sp>
          <p:sp>
            <p:nvSpPr>
              <p:cNvPr id="7" name="Rectangle 6"/>
              <p:cNvSpPr/>
              <p:nvPr/>
            </p:nvSpPr>
            <p:spPr>
              <a:xfrm>
                <a:off x="3369502" y="5804667"/>
                <a:ext cx="2091846" cy="425885"/>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Python</a:t>
                </a:r>
              </a:p>
            </p:txBody>
          </p:sp>
          <p:sp>
            <p:nvSpPr>
              <p:cNvPr id="8" name="Rectangle 7"/>
              <p:cNvSpPr/>
              <p:nvPr/>
            </p:nvSpPr>
            <p:spPr>
              <a:xfrm>
                <a:off x="3369502" y="6231487"/>
                <a:ext cx="2091846" cy="425885"/>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operating system</a:t>
                </a:r>
              </a:p>
            </p:txBody>
          </p:sp>
        </p:grpSp>
        <p:sp>
          <p:nvSpPr>
            <p:cNvPr id="10" name="TextBox 9"/>
            <p:cNvSpPr txBox="1"/>
            <p:nvPr/>
          </p:nvSpPr>
          <p:spPr>
            <a:xfrm>
              <a:off x="4572000" y="5222392"/>
              <a:ext cx="1722266" cy="369332"/>
            </a:xfrm>
            <a:prstGeom prst="rect">
              <a:avLst/>
            </a:prstGeom>
            <a:noFill/>
          </p:spPr>
          <p:txBody>
            <a:bodyPr wrap="none" rtlCol="0">
              <a:spAutoFit/>
            </a:bodyPr>
            <a:lstStyle/>
            <a:p>
              <a:r>
                <a:rPr lang="en-US"/>
                <a:t>A software stack</a:t>
              </a:r>
            </a:p>
          </p:txBody>
        </p:sp>
      </p:grpSp>
    </p:spTree>
    <p:extLst>
      <p:ext uri="{BB962C8B-B14F-4D97-AF65-F5344CB8AC3E}">
        <p14:creationId xmlns:p14="http://schemas.microsoft.com/office/powerpoint/2010/main" val="395038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you will learn</a:t>
            </a:r>
          </a:p>
        </p:txBody>
      </p:sp>
      <p:sp>
        <p:nvSpPr>
          <p:cNvPr id="4" name="Content Placeholder 3"/>
          <p:cNvSpPr>
            <a:spLocks noGrp="1"/>
          </p:cNvSpPr>
          <p:nvPr>
            <p:ph idx="1"/>
          </p:nvPr>
        </p:nvSpPr>
        <p:spPr/>
        <p:txBody>
          <a:bodyPr>
            <a:normAutofit lnSpcReduction="10000"/>
          </a:bodyPr>
          <a:lstStyle/>
          <a:p>
            <a:r>
              <a:rPr lang="en-US" dirty="0"/>
              <a:t>How to develop </a:t>
            </a:r>
            <a:r>
              <a:rPr lang="en-US" b="1" dirty="0"/>
              <a:t>unit tests </a:t>
            </a:r>
            <a:r>
              <a:rPr lang="en-US" dirty="0"/>
              <a:t>to validate your code</a:t>
            </a:r>
          </a:p>
          <a:p>
            <a:r>
              <a:rPr lang="en-US" dirty="0"/>
              <a:t>How to write software that can be </a:t>
            </a:r>
            <a:r>
              <a:rPr lang="en-US" b="1" dirty="0"/>
              <a:t>read by people </a:t>
            </a:r>
            <a:r>
              <a:rPr lang="en-US" dirty="0"/>
              <a:t>and machines</a:t>
            </a:r>
          </a:p>
          <a:p>
            <a:r>
              <a:rPr lang="en-US" dirty="0"/>
              <a:t>How to develop software that can be used by others, including</a:t>
            </a:r>
          </a:p>
          <a:p>
            <a:pPr lvl="1"/>
            <a:r>
              <a:rPr lang="en-US" dirty="0"/>
              <a:t>Open source code sharing on GitHub</a:t>
            </a:r>
          </a:p>
          <a:p>
            <a:pPr lvl="1"/>
            <a:r>
              <a:rPr lang="en-US" dirty="0"/>
              <a:t>Licensing guidelines</a:t>
            </a:r>
          </a:p>
          <a:p>
            <a:pPr lvl="1"/>
            <a:r>
              <a:rPr lang="en-US" dirty="0"/>
              <a:t>Documentation</a:t>
            </a:r>
          </a:p>
          <a:p>
            <a:pPr lvl="1"/>
            <a:r>
              <a:rPr lang="en-US" dirty="0"/>
              <a:t>Installation and setup tools</a:t>
            </a:r>
          </a:p>
          <a:p>
            <a:pPr lvl="1"/>
            <a:endParaRPr lang="en-US" dirty="0"/>
          </a:p>
        </p:txBody>
      </p:sp>
    </p:spTree>
    <p:extLst>
      <p:ext uri="{BB962C8B-B14F-4D97-AF65-F5344CB8AC3E}">
        <p14:creationId xmlns:p14="http://schemas.microsoft.com/office/powerpoint/2010/main" val="311120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p:txBody>
          <a:bodyPr/>
          <a:lstStyle/>
          <a:p>
            <a:r>
              <a:rPr lang="en-US" dirty="0"/>
              <a:t>Your code should not look like this:</a:t>
            </a:r>
          </a:p>
        </p:txBody>
      </p:sp>
      <p:pic>
        <p:nvPicPr>
          <p:cNvPr id="5" name="Picture 4"/>
          <p:cNvPicPr>
            <a:picLocks noChangeAspect="1"/>
          </p:cNvPicPr>
          <p:nvPr/>
        </p:nvPicPr>
        <p:blipFill>
          <a:blip r:embed="rId2"/>
          <a:stretch>
            <a:fillRect/>
          </a:stretch>
        </p:blipFill>
        <p:spPr>
          <a:xfrm>
            <a:off x="1826848" y="2456332"/>
            <a:ext cx="5465203" cy="4008758"/>
          </a:xfrm>
          <a:prstGeom prst="rect">
            <a:avLst/>
          </a:prstGeom>
        </p:spPr>
      </p:pic>
    </p:spTree>
    <p:extLst>
      <p:ext uri="{BB962C8B-B14F-4D97-AF65-F5344CB8AC3E}">
        <p14:creationId xmlns:p14="http://schemas.microsoft.com/office/powerpoint/2010/main" val="48284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you will learn</a:t>
            </a:r>
          </a:p>
        </p:txBody>
      </p:sp>
      <p:sp>
        <p:nvSpPr>
          <p:cNvPr id="4" name="Content Placeholder 3"/>
          <p:cNvSpPr>
            <a:spLocks noGrp="1"/>
          </p:cNvSpPr>
          <p:nvPr>
            <p:ph idx="1"/>
          </p:nvPr>
        </p:nvSpPr>
        <p:spPr/>
        <p:txBody>
          <a:bodyPr>
            <a:normAutofit/>
          </a:bodyPr>
          <a:lstStyle/>
          <a:p>
            <a:r>
              <a:rPr lang="en-US" dirty="0"/>
              <a:t>How to use version control to track code development</a:t>
            </a:r>
          </a:p>
          <a:p>
            <a:pPr lvl="1"/>
            <a:endParaRPr lang="en-US" dirty="0"/>
          </a:p>
        </p:txBody>
      </p:sp>
      <p:pic>
        <p:nvPicPr>
          <p:cNvPr id="3" name="Picture 2"/>
          <p:cNvPicPr>
            <a:picLocks noChangeAspect="1"/>
          </p:cNvPicPr>
          <p:nvPr/>
        </p:nvPicPr>
        <p:blipFill>
          <a:blip r:embed="rId3"/>
          <a:stretch>
            <a:fillRect/>
          </a:stretch>
        </p:blipFill>
        <p:spPr>
          <a:xfrm>
            <a:off x="3365587" y="2130467"/>
            <a:ext cx="3461098" cy="4614797"/>
          </a:xfrm>
          <a:prstGeom prst="rect">
            <a:avLst/>
          </a:prstGeom>
        </p:spPr>
      </p:pic>
      <p:pic>
        <p:nvPicPr>
          <p:cNvPr id="5" name="Picture 4"/>
          <p:cNvPicPr>
            <a:picLocks noChangeAspect="1"/>
          </p:cNvPicPr>
          <p:nvPr/>
        </p:nvPicPr>
        <p:blipFill>
          <a:blip r:embed="rId4"/>
          <a:stretch>
            <a:fillRect/>
          </a:stretch>
        </p:blipFill>
        <p:spPr>
          <a:xfrm>
            <a:off x="3263900" y="2305758"/>
            <a:ext cx="5679684" cy="4264214"/>
          </a:xfrm>
          <a:prstGeom prst="rect">
            <a:avLst/>
          </a:prstGeom>
        </p:spPr>
      </p:pic>
    </p:spTree>
    <p:extLst>
      <p:ext uri="{BB962C8B-B14F-4D97-AF65-F5344CB8AC3E}">
        <p14:creationId xmlns:p14="http://schemas.microsoft.com/office/powerpoint/2010/main" val="1166188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14810</TotalTime>
  <Words>1648</Words>
  <Application>Microsoft Macintosh PowerPoint</Application>
  <PresentationFormat>On-screen Show (4:3)</PresentationFormat>
  <Paragraphs>336</Paragraphs>
  <Slides>27</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Calibri</vt:lpstr>
      <vt:lpstr>Comic Sans MS</vt:lpstr>
      <vt:lpstr>Courier</vt:lpstr>
      <vt:lpstr>Courier New</vt:lpstr>
      <vt:lpstr>Helvetica Neue</vt:lpstr>
      <vt:lpstr>Helvetica Neue Medium</vt:lpstr>
      <vt:lpstr>Lato</vt:lpstr>
      <vt:lpstr>Lato Heavy</vt:lpstr>
      <vt:lpstr>Mangal</vt:lpstr>
      <vt:lpstr>Office Theme</vt:lpstr>
      <vt:lpstr>Data Science Methods for  Clean Energy Research (DSMCER) &amp; Software Engineering for (SEMDS) Molecular Data Scientists</vt:lpstr>
      <vt:lpstr>What is Data Science?</vt:lpstr>
      <vt:lpstr>What is Software Engineering?</vt:lpstr>
      <vt:lpstr>What this class isn’t</vt:lpstr>
      <vt:lpstr>What this class is!</vt:lpstr>
      <vt:lpstr>What you will learn</vt:lpstr>
      <vt:lpstr>What you will learn</vt:lpstr>
      <vt:lpstr>Software engineering</vt:lpstr>
      <vt:lpstr>What you will learn</vt:lpstr>
      <vt:lpstr>What you will learn</vt:lpstr>
      <vt:lpstr>Course structure</vt:lpstr>
      <vt:lpstr>Course structure</vt:lpstr>
      <vt:lpstr>On to content!</vt:lpstr>
      <vt:lpstr>File system basics</vt:lpstr>
      <vt:lpstr>GUI vs. Command line</vt:lpstr>
      <vt:lpstr>Why pointy clicky bad</vt:lpstr>
      <vt:lpstr>Command line tools</vt:lpstr>
      <vt:lpstr>Command line tools</vt:lpstr>
      <vt:lpstr>Command line tools</vt:lpstr>
      <vt:lpstr>Command line tips and tricks</vt:lpstr>
      <vt:lpstr>Commands for files &amp; dirs</vt:lpstr>
      <vt:lpstr>Quick review from Tue</vt:lpstr>
      <vt:lpstr>Web from the command line?</vt:lpstr>
      <vt:lpstr>Data!</vt:lpstr>
      <vt:lpstr>Data schema</vt:lpstr>
      <vt:lpstr>Demo</vt:lpstr>
      <vt:lpstr>Useful shell commands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Beck</dc:creator>
  <cp:lastModifiedBy>David A. C. Beck</cp:lastModifiedBy>
  <cp:revision>502</cp:revision>
  <dcterms:created xsi:type="dcterms:W3CDTF">2015-01-21T04:58:27Z</dcterms:created>
  <dcterms:modified xsi:type="dcterms:W3CDTF">2021-01-07T17:21:09Z</dcterms:modified>
</cp:coreProperties>
</file>