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7"/>
  </p:notesMasterIdLst>
  <p:sldIdLst>
    <p:sldId id="276" r:id="rId3"/>
    <p:sldId id="411" r:id="rId4"/>
    <p:sldId id="437" r:id="rId5"/>
    <p:sldId id="438" r:id="rId6"/>
    <p:sldId id="413" r:id="rId7"/>
    <p:sldId id="422" r:id="rId8"/>
    <p:sldId id="414" r:id="rId9"/>
    <p:sldId id="415" r:id="rId10"/>
    <p:sldId id="439" r:id="rId11"/>
    <p:sldId id="416" r:id="rId12"/>
    <p:sldId id="417" r:id="rId13"/>
    <p:sldId id="418" r:id="rId14"/>
    <p:sldId id="420" r:id="rId15"/>
    <p:sldId id="41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84326"/>
  </p:normalViewPr>
  <p:slideViewPr>
    <p:cSldViewPr snapToGrid="0" snapToObjects="1" showGuides="1">
      <p:cViewPr varScale="1">
        <p:scale>
          <a:sx n="72" d="100"/>
          <a:sy n="72" d="100"/>
        </p:scale>
        <p:origin x="1416" y="58"/>
      </p:cViewPr>
      <p:guideLst>
        <p:guide orient="horz" pos="2488"/>
        <p:guide pos="478"/>
      </p:guideLst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69A4-43A8-4442-8088-0B845332DB3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985C-6B1E-BE4B-8B6E-1AD097E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regression is our starting point for more advanced methods.</a:t>
            </a:r>
          </a:p>
          <a:p>
            <a:endParaRPr lang="en-US"/>
          </a:p>
          <a:p>
            <a:r>
              <a:rPr lang="en-US"/>
              <a:t>Slight difference to what you’re used to though.</a:t>
            </a:r>
          </a:p>
          <a:p>
            <a:endParaRPr lang="en-US"/>
          </a:p>
          <a:p>
            <a:r>
              <a:rPr lang="en-US"/>
              <a:t>In normal descriptive statistics, we use regression parameters to describe our data.</a:t>
            </a:r>
          </a:p>
          <a:p>
            <a:r>
              <a:rPr lang="en-US"/>
              <a:t>In data science, we perform regression in a training dataset to make predictions on another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KNN for classification problems, but what does that mean when you use it in a regression setting?</a:t>
            </a:r>
          </a:p>
          <a:p>
            <a:endParaRPr lang="en-US" dirty="0"/>
          </a:p>
          <a:p>
            <a:r>
              <a:rPr lang="en-US" dirty="0"/>
              <a:t>Here’s an example.</a:t>
            </a:r>
          </a:p>
          <a:p>
            <a:endParaRPr lang="en-US" dirty="0"/>
          </a:p>
          <a:p>
            <a:r>
              <a:rPr lang="en-US" dirty="0"/>
              <a:t>Think of it as a moving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Regression problems have quantitative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8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the RSS is differentiable in the case of SLR, we can take the derivative.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 for the slope is smaller when the data are more spread out along x axis</a:t>
            </a:r>
          </a:p>
          <a:p>
            <a:endParaRPr lang="en-US" dirty="0"/>
          </a:p>
          <a:p>
            <a:r>
              <a:rPr lang="en-US" dirty="0"/>
              <a:t>The SE for the intercept is the same as that of the mean if mean(x) is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Science Methods for Clean Energy Research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757" y="4588566"/>
            <a:ext cx="47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Feb 11,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Ways to estimate the uncertainty in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There is a simple estimate for the standard error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Note the variance (</a:t>
                </a:r>
                <a:r>
                  <a:rPr lang="en-US" b="0" i="1" dirty="0">
                    <a:latin typeface="Symbol Tiger Expert" charset="2"/>
                    <a:ea typeface="Symbol Tiger Expert" charset="2"/>
                    <a:cs typeface="Symbol Tiger Expert" charset="2"/>
                  </a:rPr>
                  <a:t>s</a:t>
                </a:r>
                <a:r>
                  <a:rPr lang="en-US" b="0" i="1" baseline="30000" dirty="0">
                    <a:latin typeface="Symbol Tiger Expert" charset="2"/>
                    <a:ea typeface="Symbol Tiger Expert" charset="2"/>
                    <a:cs typeface="Symbol Tiger Expert" charset="2"/>
                  </a:rPr>
                  <a:t>2</a:t>
                </a:r>
                <a:r>
                  <a:rPr lang="en-US" dirty="0"/>
                  <a:t>) is estimated from the RSS as:		 </a:t>
                </a:r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𝑹𝑺𝑬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𝑹𝑺𝑺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/(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(RSE = residual standard error)</a:t>
                </a:r>
              </a:p>
              <a:p>
                <a:endParaRPr lang="en-US" dirty="0"/>
              </a:p>
              <a:p>
                <a:r>
                  <a:rPr lang="en-US" dirty="0"/>
                  <a:t>Given the standard errors (ISL, eq 3.8), we can estimate the 95% confidence intervals (2-tail) as: </a:t>
                </a:r>
                <a:endParaRPr lang="en-US" i="1" dirty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𝟎𝟐𝟓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𝑺𝑬</m:t>
                    </m:r>
                    <m:d>
                      <m:dPr>
                        <m:ctrlPr>
                          <a:rPr lang="mr-IN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𝟎𝟐𝟓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𝑺𝑬</m:t>
                    </m:r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1413" t="-2276" b="-1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348" y="2206815"/>
            <a:ext cx="6380922" cy="700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1FAE3C-2869-4FC0-9D33-7D5DF7783BBC}"/>
                  </a:ext>
                </a:extLst>
              </p:cNvPr>
              <p:cNvSpPr/>
              <p:nvPr/>
            </p:nvSpPr>
            <p:spPr>
              <a:xfrm>
                <a:off x="1641180" y="3059668"/>
                <a:ext cx="6040693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This is similar to the central limit theorem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1FAE3C-2869-4FC0-9D33-7D5DF7783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80" y="3059668"/>
                <a:ext cx="6040693" cy="384336"/>
              </a:xfrm>
              <a:prstGeom prst="rect">
                <a:avLst/>
              </a:prstGeom>
              <a:blipFill>
                <a:blip r:embed="rId5"/>
                <a:stretch>
                  <a:fillRect l="-807" t="-7937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1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Hypothesis testing on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/>
                  <a:t>Once </a:t>
                </a:r>
                <a:r>
                  <a:rPr lang="en-US" dirty="0"/>
                  <a:t>we have our estimated coefficient values we test the hypothesis</a:t>
                </a:r>
              </a:p>
              <a:p>
                <a:pPr lvl="1"/>
                <a:r>
                  <a:rPr lang="en-US" dirty="0"/>
                  <a:t>If this hypothesis true, then our model is simply: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dirty="0"/>
                  <a:t> ,i.e., there is no correlation between x and y!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413" t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96" y="3519245"/>
            <a:ext cx="1277248" cy="37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08" y="4040718"/>
            <a:ext cx="4989759" cy="89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9B7508-CE5D-4C85-83EF-91605C94535C}"/>
                  </a:ext>
                </a:extLst>
              </p:cNvPr>
              <p:cNvSpPr/>
              <p:nvPr/>
            </p:nvSpPr>
            <p:spPr>
              <a:xfrm>
                <a:off x="1815147" y="5332199"/>
                <a:ext cx="4572000" cy="5508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standard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error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9B7508-CE5D-4C85-83EF-91605C945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47" y="5332199"/>
                <a:ext cx="4572000" cy="550856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Accuracy of the model </a:t>
            </a:r>
            <a:r>
              <a:rPr lang="mr-IN" dirty="0"/>
              <a:t>–</a:t>
            </a:r>
            <a:r>
              <a:rPr lang="en-US" dirty="0"/>
              <a:t> how are we doing overall?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803223"/>
          </a:xfrm>
        </p:spPr>
        <p:txBody>
          <a:bodyPr/>
          <a:lstStyle/>
          <a:p>
            <a:r>
              <a:rPr lang="en-US" dirty="0"/>
              <a:t>Residual standard error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measure of the </a:t>
            </a:r>
            <a:r>
              <a:rPr lang="en-US" b="0" dirty="0"/>
              <a:t>lack of fit</a:t>
            </a:r>
            <a:r>
              <a:rPr lang="en-US" dirty="0"/>
              <a:t> of your model (</a:t>
            </a:r>
            <a:r>
              <a:rPr lang="en-US" b="0" u="sng" dirty="0"/>
              <a:t>in units of Y!</a:t>
            </a:r>
            <a:r>
              <a:rPr lang="en-US" dirty="0"/>
              <a:t>)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statistic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scale invariant measure (0-1 range) that explains ”</a:t>
            </a:r>
            <a:r>
              <a:rPr lang="en-US" b="0" i="1" dirty="0"/>
              <a:t>the proportion of the variability of Y that is explained by X</a:t>
            </a:r>
            <a:r>
              <a:rPr lang="en-US" dirty="0"/>
              <a:t>”</a:t>
            </a:r>
          </a:p>
          <a:p>
            <a:r>
              <a:rPr lang="en-US" sz="1600" dirty="0"/>
              <a:t>TSS (total sum of squares) measures the total variance in the response Y, and can be squares thought of as the amount of inherent variability.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2396395"/>
            <a:ext cx="5715000" cy="938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03" y="4275918"/>
            <a:ext cx="3916030" cy="570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95" y="4358639"/>
            <a:ext cx="1948993" cy="3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correlation </a:t>
            </a:r>
          </a:p>
          <a:p>
            <a:r>
              <a:rPr lang="en-US" dirty="0"/>
              <a:t>(we will need this in multiple regression)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1642579"/>
          </a:xfrm>
        </p:spPr>
        <p:txBody>
          <a:bodyPr/>
          <a:lstStyle/>
          <a:p>
            <a:r>
              <a:rPr lang="en-US" dirty="0"/>
              <a:t>Recall the basic descriptor </a:t>
            </a:r>
            <a:r>
              <a:rPr lang="mr-IN" dirty="0"/>
              <a:t>–</a:t>
            </a:r>
            <a:r>
              <a:rPr lang="en-US" dirty="0"/>
              <a:t> correlation coefficient or simply </a:t>
            </a:r>
            <a:r>
              <a:rPr lang="en-US" b="0" dirty="0"/>
              <a:t>correlation</a:t>
            </a:r>
            <a:r>
              <a:rPr lang="en-US" dirty="0"/>
              <a:t>, which we use to describe trends in our data and relationship between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4" y="3291155"/>
            <a:ext cx="6738730" cy="922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C609B59-94FD-45DC-B5A6-5DD8FC9982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57" y="4418965"/>
                <a:ext cx="8196210" cy="16425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Lucida Grande"/>
                  <a:buChar char="&gt;"/>
                  <a:defRPr sz="24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SzPct val="100000"/>
                  <a:buFont typeface="Lucida Grande"/>
                  <a:buChar char="&gt;"/>
                  <a:defRPr sz="18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Lucida Grande"/>
                  <a:buChar char="&gt;"/>
                  <a:defRPr sz="14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 SLR,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C609B59-94FD-45DC-B5A6-5DD8FC99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4418965"/>
                <a:ext cx="8196210" cy="1642579"/>
              </a:xfrm>
              <a:prstGeom prst="rect">
                <a:avLst/>
              </a:prstGeom>
              <a:blipFill>
                <a:blip r:embed="rId3"/>
                <a:stretch>
                  <a:fillRect l="-1413" t="-5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03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Quick example of SLR and P-value calculation with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Grab the notebook for today and practice some SLR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209" y="1736725"/>
            <a:ext cx="8196210" cy="4015497"/>
          </a:xfrm>
        </p:spPr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Simple linear regression</a:t>
            </a:r>
          </a:p>
          <a:p>
            <a:pPr lvl="1"/>
            <a:r>
              <a:rPr lang="en-US" dirty="0"/>
              <a:t>The model</a:t>
            </a:r>
          </a:p>
          <a:p>
            <a:pPr lvl="1"/>
            <a:r>
              <a:rPr lang="en-US" dirty="0"/>
              <a:t>The training </a:t>
            </a:r>
          </a:p>
          <a:p>
            <a:pPr lvl="1"/>
            <a:r>
              <a:rPr lang="en-US" dirty="0"/>
              <a:t>The error</a:t>
            </a:r>
          </a:p>
          <a:p>
            <a:pPr lvl="2"/>
            <a:r>
              <a:rPr lang="en-US" dirty="0"/>
              <a:t>In the coefficients</a:t>
            </a:r>
          </a:p>
          <a:p>
            <a:pPr lvl="2"/>
            <a:r>
              <a:rPr lang="en-US" dirty="0"/>
              <a:t>In the model </a:t>
            </a:r>
          </a:p>
          <a:p>
            <a:pPr lvl="1"/>
            <a:r>
              <a:rPr lang="en-US" dirty="0"/>
              <a:t>Making predictions with the model </a:t>
            </a:r>
          </a:p>
          <a:p>
            <a:r>
              <a:rPr lang="en-US" dirty="0"/>
              <a:t>Multiple regression  </a:t>
            </a:r>
          </a:p>
        </p:txBody>
      </p:sp>
    </p:spTree>
    <p:extLst>
      <p:ext uri="{BB962C8B-B14F-4D97-AF65-F5344CB8AC3E}">
        <p14:creationId xmlns:p14="http://schemas.microsoft.com/office/powerpoint/2010/main" val="96853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0" y="1650937"/>
            <a:ext cx="8271164" cy="46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2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Regression with KNN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would you do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3020292"/>
            <a:ext cx="5962218" cy="3357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88" y="1250075"/>
            <a:ext cx="3390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linear regression (SLR)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regression framework (</a:t>
            </a:r>
            <a:r>
              <a:rPr lang="en-US" b="0" dirty="0"/>
              <a:t>generic in supervised machine learning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Propose a model </a:t>
            </a:r>
          </a:p>
          <a:p>
            <a:pPr lvl="1"/>
            <a:r>
              <a:rPr lang="en-US" dirty="0"/>
              <a:t>Define the error metric</a:t>
            </a:r>
          </a:p>
          <a:p>
            <a:pPr lvl="1"/>
            <a:r>
              <a:rPr lang="en-US" dirty="0"/>
              <a:t>Estimate the coefficients and assess the estimate </a:t>
            </a:r>
          </a:p>
          <a:p>
            <a:pPr lvl="1"/>
            <a:r>
              <a:rPr lang="en-US" dirty="0"/>
              <a:t>Determine the error in the 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0748" y="456636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humble SLR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0135" y="5309118"/>
            <a:ext cx="2668555" cy="175432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Distinguishing the estimates we make with the training data (hat) from the proposed actual coefficients/responses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8A7D08-E037-4F54-B128-90610BEAB2A9}"/>
                  </a:ext>
                </a:extLst>
              </p:cNvPr>
              <p:cNvSpPr txBox="1"/>
              <p:nvPr/>
            </p:nvSpPr>
            <p:spPr>
              <a:xfrm>
                <a:off x="1506887" y="4612535"/>
                <a:ext cx="1388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8A7D08-E037-4F54-B128-90610BEA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887" y="4612535"/>
                <a:ext cx="1388713" cy="276999"/>
              </a:xfrm>
              <a:prstGeom prst="rect">
                <a:avLst/>
              </a:prstGeom>
              <a:blipFill>
                <a:blip r:embed="rId3"/>
                <a:stretch>
                  <a:fillRect l="-3509" t="-4444" r="-35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BF6A88-5399-4334-B989-7ED39111B0D2}"/>
                  </a:ext>
                </a:extLst>
              </p:cNvPr>
              <p:cNvSpPr txBox="1"/>
              <p:nvPr/>
            </p:nvSpPr>
            <p:spPr>
              <a:xfrm>
                <a:off x="1506887" y="5605931"/>
                <a:ext cx="2109873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BF6A88-5399-4334-B989-7ED39111B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887" y="5605931"/>
                <a:ext cx="2109873" cy="292581"/>
              </a:xfrm>
              <a:prstGeom prst="rect">
                <a:avLst/>
              </a:prstGeom>
              <a:blipFill>
                <a:blip r:embed="rId4"/>
                <a:stretch>
                  <a:fillRect l="-2312" t="-27083" r="-20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linear regression (SLR)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  <a:p>
            <a:pPr lvl="1"/>
            <a:r>
              <a:rPr lang="en-US" b="0" dirty="0"/>
              <a:t>The difference between the observed value of the dependent variable (y) and the predicted value (</a:t>
            </a:r>
            <a:r>
              <a:rPr lang="en-US" b="0" dirty="0" err="1"/>
              <a:t>ŷ</a:t>
            </a:r>
            <a:r>
              <a:rPr lang="en-US" b="0" dirty="0"/>
              <a:t>) is called the </a:t>
            </a:r>
            <a:r>
              <a:rPr lang="en-US" dirty="0"/>
              <a:t>residual</a:t>
            </a:r>
            <a:r>
              <a:rPr lang="en-US" b="0" dirty="0"/>
              <a:t> (e).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334780"/>
            <a:ext cx="1252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Top: Fig 3.1 ISL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56" y="3145876"/>
            <a:ext cx="4572000" cy="28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2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the SLR model is known, what is the error?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4" y="1736725"/>
            <a:ext cx="3950017" cy="4015497"/>
          </a:xfrm>
        </p:spPr>
        <p:txBody>
          <a:bodyPr/>
          <a:lstStyle/>
          <a:p>
            <a:r>
              <a:rPr lang="en-US" sz="2000" dirty="0"/>
              <a:t>RSS: residual sum of squares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34780"/>
            <a:ext cx="5807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Top: Fig 3.1 ISL</a:t>
            </a:r>
          </a:p>
          <a:p>
            <a:r>
              <a:rPr lang="en-US" sz="1400" dirty="0"/>
              <a:t>Right: Figure 17.2 from </a:t>
            </a:r>
            <a:r>
              <a:rPr lang="en-US" sz="1400" dirty="0" err="1"/>
              <a:t>Chapra</a:t>
            </a:r>
            <a:r>
              <a:rPr lang="en-US" sz="1400" dirty="0"/>
              <a:t> and </a:t>
            </a:r>
            <a:r>
              <a:rPr lang="en-US" sz="1400" dirty="0" err="1"/>
              <a:t>Canale</a:t>
            </a:r>
            <a:r>
              <a:rPr lang="en-US" sz="1400" dirty="0"/>
              <a:t> numerical methods for Engineers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" y="3274058"/>
            <a:ext cx="3802304" cy="240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55A8AF-B081-4580-9D22-55D97CDDFFC7}"/>
                  </a:ext>
                </a:extLst>
              </p:cNvPr>
              <p:cNvSpPr txBox="1"/>
              <p:nvPr/>
            </p:nvSpPr>
            <p:spPr>
              <a:xfrm>
                <a:off x="696890" y="2650710"/>
                <a:ext cx="3653233" cy="76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55A8AF-B081-4580-9D22-55D97CDDF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0" y="2650710"/>
                <a:ext cx="3653233" cy="763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1C24E0-9CA7-488B-AAEC-35053E59173D}"/>
                  </a:ext>
                </a:extLst>
              </p:cNvPr>
              <p:cNvSpPr/>
              <p:nvPr/>
            </p:nvSpPr>
            <p:spPr>
              <a:xfrm>
                <a:off x="5382908" y="2682530"/>
                <a:ext cx="1665071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1C24E0-9CA7-488B-AAEC-35053E591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08" y="2682530"/>
                <a:ext cx="1665071" cy="6805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B523A1-1D37-4973-B3D8-D5E68660309E}"/>
                  </a:ext>
                </a:extLst>
              </p:cNvPr>
              <p:cNvSpPr/>
              <p:nvPr/>
            </p:nvSpPr>
            <p:spPr>
              <a:xfrm>
                <a:off x="5394533" y="4409531"/>
                <a:ext cx="1748748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B523A1-1D37-4973-B3D8-D5E686603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33" y="4409531"/>
                <a:ext cx="1748748" cy="680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820F4D-87E4-41FD-87FA-D73F5A630F17}"/>
                  </a:ext>
                </a:extLst>
              </p:cNvPr>
              <p:cNvSpPr/>
              <p:nvPr/>
            </p:nvSpPr>
            <p:spPr>
              <a:xfrm>
                <a:off x="5325745" y="3769590"/>
                <a:ext cx="1863074" cy="389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820F4D-87E4-41FD-87FA-D73F5A63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45" y="3769590"/>
                <a:ext cx="1863074" cy="389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CBF08C5-22A0-45E9-8323-55284BFFD7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931" t="69791"/>
          <a:stretch/>
        </p:blipFill>
        <p:spPr>
          <a:xfrm>
            <a:off x="6386952" y="5310881"/>
            <a:ext cx="3653233" cy="15471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261177-2971-4518-8DC8-D3F095C5A076}"/>
              </a:ext>
            </a:extLst>
          </p:cNvPr>
          <p:cNvSpPr/>
          <p:nvPr/>
        </p:nvSpPr>
        <p:spPr>
          <a:xfrm>
            <a:off x="5394533" y="2115031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What about these?</a:t>
            </a:r>
          </a:p>
        </p:txBody>
      </p:sp>
    </p:spTree>
    <p:extLst>
      <p:ext uri="{BB962C8B-B14F-4D97-AF65-F5344CB8AC3E}">
        <p14:creationId xmlns:p14="http://schemas.microsoft.com/office/powerpoint/2010/main" val="3144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method of “least squares”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Given our model                            and some training </a:t>
                </a:r>
                <a:r>
                  <a:rPr lang="en-US"/>
                  <a:t>data,  </a:t>
                </a:r>
                <a:r>
                  <a:rPr lang="en-US" dirty="0"/>
                  <a:t>we need to determine what values of our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</m:acc>
                    <m:r>
                      <a:rPr lang="en-US" b="1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𝒊</m:t>
                    </m:r>
                  </m:oMath>
                </a14:m>
                <a:r>
                  <a:rPr lang="en-US" dirty="0"/>
                  <a:t> minimize the </a:t>
                </a:r>
                <a:r>
                  <a:rPr lang="en-US"/>
                  <a:t>error.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1413" t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69608"/>
          <a:stretch/>
        </p:blipFill>
        <p:spPr>
          <a:xfrm>
            <a:off x="3605909" y="1520018"/>
            <a:ext cx="1932181" cy="647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967" y="4477493"/>
            <a:ext cx="4927600" cy="191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BEF52DB-69C9-4DC7-80F1-7B99C6FE0A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305" y="2117581"/>
                <a:ext cx="8196210" cy="401549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Lucida Grande"/>
                  <a:buChar char="&gt;"/>
                  <a:defRPr sz="24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SzPct val="100000"/>
                  <a:buFont typeface="Lucida Grande"/>
                  <a:buChar char="&gt;"/>
                  <a:defRPr sz="18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Lucida Grande"/>
                  <a:buChar char="&gt;"/>
                  <a:defRPr sz="1400" b="1" i="0" kern="1200" baseline="0">
                    <a:solidFill>
                      <a:srgbClr val="4B2E83"/>
                    </a:solidFill>
                    <a:latin typeface="Open Sans"/>
                    <a:ea typeface="+mn-ea"/>
                    <a:cs typeface="Open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This </a:t>
                </a:r>
                <a:r>
                  <a:rPr lang="en-US" dirty="0"/>
                  <a:t>is accomplished by determining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𝝏</m:t>
                        </m:r>
                        <m:r>
                          <a:rPr lang="en-US" i="1" smtClean="0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mr-IN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𝝏</m:t>
                        </m:r>
                        <m:r>
                          <a:rPr lang="en-US" i="1">
                            <a:latin typeface="Cambria Math" charset="0"/>
                          </a:rPr>
                          <m:t>𝑹𝑺𝑺</m:t>
                        </m:r>
                      </m:num>
                      <m:den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mr-IN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setting equal to zero and solving: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6BEF52DB-69C9-4DC7-80F1-7B99C6FE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5" y="2117581"/>
                <a:ext cx="8196210" cy="4015497"/>
              </a:xfrm>
              <a:prstGeom prst="rect">
                <a:avLst/>
              </a:prstGeom>
              <a:blipFill>
                <a:blip r:embed="rId6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97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 warning: not all regressions are equivalent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F6D6-3D82-4D5D-AAE9-C77DA8699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70" y="1965940"/>
            <a:ext cx="5486400" cy="3880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D8DE36-D26D-40E3-A7BD-B2FBBEC40543}"/>
              </a:ext>
            </a:extLst>
          </p:cNvPr>
          <p:cNvSpPr txBox="1"/>
          <p:nvPr/>
        </p:nvSpPr>
        <p:spPr>
          <a:xfrm>
            <a:off x="1823633" y="5662047"/>
            <a:ext cx="514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All the summary lines have intercept=3.0, slope=0.5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EA5CC-5B50-4F7C-AE18-C1FD1938C650}"/>
              </a:ext>
            </a:extLst>
          </p:cNvPr>
          <p:cNvSpPr txBox="1"/>
          <p:nvPr/>
        </p:nvSpPr>
        <p:spPr>
          <a:xfrm>
            <a:off x="46495" y="6426631"/>
            <a:ext cx="297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Adapted from K. Rice (2017)</a:t>
            </a:r>
          </a:p>
        </p:txBody>
      </p:sp>
    </p:spTree>
    <p:extLst>
      <p:ext uri="{BB962C8B-B14F-4D97-AF65-F5344CB8AC3E}">
        <p14:creationId xmlns:p14="http://schemas.microsoft.com/office/powerpoint/2010/main" val="15793928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14178</TotalTime>
  <Words>733</Words>
  <Application>Microsoft Office PowerPoint</Application>
  <PresentationFormat>On-screen Show (4:3)</PresentationFormat>
  <Paragraphs>102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Encode Sans Normal Black</vt:lpstr>
      <vt:lpstr>Lucida Grande</vt:lpstr>
      <vt:lpstr>Open Sans</vt:lpstr>
      <vt:lpstr>Open Sans Light</vt:lpstr>
      <vt:lpstr>Symbol Tiger Expert</vt:lpstr>
      <vt:lpstr>Uni Sans Regular</vt:lpstr>
      <vt:lpstr>Arial</vt:lpstr>
      <vt:lpstr>Calibri</vt:lpstr>
      <vt:lpstr>Cambria Math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Ting Cao</cp:lastModifiedBy>
  <cp:revision>419</cp:revision>
  <cp:lastPrinted>2016-02-10T20:19:12Z</cp:lastPrinted>
  <dcterms:created xsi:type="dcterms:W3CDTF">2014-10-14T00:51:43Z</dcterms:created>
  <dcterms:modified xsi:type="dcterms:W3CDTF">2020-02-11T23:51:35Z</dcterms:modified>
</cp:coreProperties>
</file>