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9" r:id="rId4"/>
    <p:sldId id="262" r:id="rId5"/>
    <p:sldId id="263" r:id="rId6"/>
    <p:sldId id="269" r:id="rId7"/>
    <p:sldId id="264" r:id="rId8"/>
    <p:sldId id="265" r:id="rId9"/>
    <p:sldId id="267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73" r:id="rId20"/>
    <p:sldId id="274" r:id="rId21"/>
    <p:sldId id="282" r:id="rId22"/>
    <p:sldId id="266" r:id="rId23"/>
    <p:sldId id="283" r:id="rId24"/>
    <p:sldId id="268" r:id="rId25"/>
    <p:sldId id="275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3"/>
    <p:restoredTop sz="82446"/>
  </p:normalViewPr>
  <p:slideViewPr>
    <p:cSldViewPr snapToGrid="0" snapToObjects="1" showGuides="1">
      <p:cViewPr varScale="1">
        <p:scale>
          <a:sx n="71" d="100"/>
          <a:sy n="71" d="100"/>
        </p:scale>
        <p:origin x="1336" y="40"/>
      </p:cViewPr>
      <p:guideLst>
        <p:guide orient="horz" pos="2160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Pfaendtner" userId="8399920_tp_dropbox" providerId="OAuth2" clId="{EFF1638A-D2AA-504A-AEC8-874CB461718B}"/>
    <pc:docChg chg="custSel modSld">
      <pc:chgData name="Jim Pfaendtner" userId="8399920_tp_dropbox" providerId="OAuth2" clId="{EFF1638A-D2AA-504A-AEC8-874CB461718B}" dt="2020-04-08T22:28:10.161" v="1" actId="478"/>
      <pc:docMkLst>
        <pc:docMk/>
      </pc:docMkLst>
      <pc:sldChg chg="addSp delSp">
        <pc:chgData name="Jim Pfaendtner" userId="8399920_tp_dropbox" providerId="OAuth2" clId="{EFF1638A-D2AA-504A-AEC8-874CB461718B}" dt="2020-04-08T22:28:10.161" v="1" actId="478"/>
        <pc:sldMkLst>
          <pc:docMk/>
          <pc:sldMk cId="1913477580" sldId="259"/>
        </pc:sldMkLst>
        <pc:inkChg chg="add del">
          <ac:chgData name="Jim Pfaendtner" userId="8399920_tp_dropbox" providerId="OAuth2" clId="{EFF1638A-D2AA-504A-AEC8-874CB461718B}" dt="2020-04-08T22:28:10.161" v="1" actId="478"/>
          <ac:inkMkLst>
            <pc:docMk/>
            <pc:sldMk cId="1913477580" sldId="259"/>
            <ac:inkMk id="3" creationId="{1BC9F020-0316-3941-8D2D-17CBEC96E35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22" y="457200"/>
            <a:ext cx="1659178" cy="1117180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2" y="4619075"/>
            <a:ext cx="1828800" cy="12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1837363"/>
            <a:ext cx="92964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 descr="Wordmark_center_Purple_HEX.png">
            <a:extLst>
              <a:ext uri="{FF2B5EF4-FFF2-40B4-BE49-F238E27FC236}">
                <a16:creationId xmlns:a16="http://schemas.microsoft.com/office/drawing/2014/main" id="{2A7E2888-7AAB-7E44-91E2-ED2F6D6FAC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>
            <a:extLst>
              <a:ext uri="{FF2B5EF4-FFF2-40B4-BE49-F238E27FC236}">
                <a16:creationId xmlns:a16="http://schemas.microsoft.com/office/drawing/2014/main" id="{E2CFACBC-34AD-F04A-B161-DE3932B6CF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8" y="381575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6" name="Picture 5" descr="Wordmark_center_Purple_HEX.png">
            <a:extLst>
              <a:ext uri="{FF2B5EF4-FFF2-40B4-BE49-F238E27FC236}">
                <a16:creationId xmlns:a16="http://schemas.microsoft.com/office/drawing/2014/main" id="{5558C33C-390D-B44C-BD80-287B922F1D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288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 descr="Wordmark_center_Purple_HEX.png">
            <a:extLst>
              <a:ext uri="{FF2B5EF4-FFF2-40B4-BE49-F238E27FC236}">
                <a16:creationId xmlns:a16="http://schemas.microsoft.com/office/drawing/2014/main" id="{2A542E06-D358-A347-92DF-804888B03A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71511"/>
            <a:ext cx="1075267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 descr="Wordmark_center_Purple_HEX.png">
            <a:extLst>
              <a:ext uri="{FF2B5EF4-FFF2-40B4-BE49-F238E27FC236}">
                <a16:creationId xmlns:a16="http://schemas.microsoft.com/office/drawing/2014/main" id="{BED33772-29D3-2F40-ACB6-7868DA4166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>
            <a:extLst>
              <a:ext uri="{FF2B5EF4-FFF2-40B4-BE49-F238E27FC236}">
                <a16:creationId xmlns:a16="http://schemas.microsoft.com/office/drawing/2014/main" id="{89A6415B-DBA5-E047-B75D-0CEB9BDFAD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36" y="458106"/>
            <a:ext cx="1655064" cy="1115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52" y="4613080"/>
            <a:ext cx="1854261" cy="12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1842045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004E-2A43-374E-9A91-94AF138910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05AC7-E282-534E-A338-A41E98C7A4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61745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F0A78-CFF2-9940-A113-FE4368332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9A7C8-F832-504F-BE8D-32EF5D749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4" y="4587525"/>
            <a:ext cx="1854261" cy="1214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880382"/>
            <a:ext cx="92964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>
            <a:extLst>
              <a:ext uri="{FF2B5EF4-FFF2-40B4-BE49-F238E27FC236}">
                <a16:creationId xmlns:a16="http://schemas.microsoft.com/office/drawing/2014/main" id="{428E54A5-D2FC-AC4B-A4A2-156BB09FDB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22" y="457200"/>
            <a:ext cx="1659178" cy="1117180"/>
          </a:xfrm>
          <a:prstGeom prst="rect">
            <a:avLst/>
          </a:prstGeom>
        </p:spPr>
      </p:pic>
      <p:pic>
        <p:nvPicPr>
          <p:cNvPr id="10" name="Picture 9" descr="Wordmark_center_Purple_HEX.png">
            <a:extLst>
              <a:ext uri="{FF2B5EF4-FFF2-40B4-BE49-F238E27FC236}">
                <a16:creationId xmlns:a16="http://schemas.microsoft.com/office/drawing/2014/main" id="{E97F531D-1A21-D04D-BF00-0C9A8EECBB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0969563@N03/15311676249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foodista.com/blog/2014/08/17/kitchen-secrets-what-are-mise-en-place-and-bouquet-garni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nry_L._Gantt,_1911.jp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76" y="2549632"/>
            <a:ext cx="9296400" cy="2646441"/>
          </a:xfrm>
        </p:spPr>
        <p:txBody>
          <a:bodyPr/>
          <a:lstStyle/>
          <a:p>
            <a:r>
              <a:rPr lang="en-US" dirty="0"/>
              <a:t>DIRECT Professional Development Seminar: Project and Team Management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D9140C-C890-D944-BF5E-455E66BA2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My approach is to start with your end goal and work backwards </a:t>
            </a:r>
          </a:p>
          <a:p>
            <a:pPr lvl="1"/>
            <a:r>
              <a:rPr lang="en-US" b="0" dirty="0"/>
              <a:t>There are different approaches, </a:t>
            </a:r>
            <a:r>
              <a:rPr lang="en-US" b="0"/>
              <a:t>we will discuss at the end </a:t>
            </a:r>
            <a:endParaRPr lang="en-US" b="0" dirty="0"/>
          </a:p>
          <a:p>
            <a:r>
              <a:rPr lang="en-US" dirty="0"/>
              <a:t>In the beginning it is better to be more detailed – you can always combine tasks </a:t>
            </a:r>
          </a:p>
          <a:p>
            <a:r>
              <a:rPr lang="en-US" dirty="0"/>
              <a:t>I have observed students tend to over-focus on “what is next” without understanding the big picture </a:t>
            </a:r>
          </a:p>
          <a:p>
            <a:r>
              <a:rPr lang="en-US" dirty="0"/>
              <a:t>Next – identify when your project is due and subtract some time so that you plan to finish early </a:t>
            </a:r>
          </a:p>
          <a:p>
            <a:pPr lvl="1"/>
            <a:r>
              <a:rPr lang="en-US" dirty="0"/>
              <a:t>Students never leave margins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0745A-0CFB-DE48-BFB9-450ABDEE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Gannt chart</a:t>
            </a:r>
          </a:p>
        </p:txBody>
      </p:sp>
    </p:spTree>
    <p:extLst>
      <p:ext uri="{BB962C8B-B14F-4D97-AF65-F5344CB8AC3E}">
        <p14:creationId xmlns:p14="http://schemas.microsoft.com/office/powerpoint/2010/main" val="207486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Start at the end and work backwards with your tasks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85D65-2675-7242-A781-45FAC1E9B3D9}"/>
              </a:ext>
            </a:extLst>
          </p:cNvPr>
          <p:cNvSpPr txBox="1"/>
          <p:nvPr/>
        </p:nvSpPr>
        <p:spPr>
          <a:xfrm>
            <a:off x="8385595" y="62141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41344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Start at the end and work backwards with your tasks</a:t>
            </a:r>
          </a:p>
          <a:p>
            <a:r>
              <a:rPr lang="en-US" dirty="0"/>
              <a:t>You may already have a desired project period in mind (start date must be &gt; today </a:t>
            </a:r>
            <a:r>
              <a:rPr lang="en-US" dirty="0">
                <a:sym typeface="Wingdings" pitchFamily="2" charset="2"/>
              </a:rPr>
              <a:t> )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6263710" y="4742217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993529" y="4347168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2F211C-B91C-E24F-B7E8-2B3B9109A5A5}"/>
              </a:ext>
            </a:extLst>
          </p:cNvPr>
          <p:cNvCxnSpPr>
            <a:cxnSpLocks/>
          </p:cNvCxnSpPr>
          <p:nvPr/>
        </p:nvCxnSpPr>
        <p:spPr>
          <a:xfrm>
            <a:off x="2990222" y="3279714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6F61F3-7F91-E04E-AE01-566ABE53113B}"/>
              </a:ext>
            </a:extLst>
          </p:cNvPr>
          <p:cNvSpPr txBox="1"/>
          <p:nvPr/>
        </p:nvSpPr>
        <p:spPr>
          <a:xfrm>
            <a:off x="4521936" y="2990841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Project Period</a:t>
            </a:r>
          </a:p>
        </p:txBody>
      </p:sp>
    </p:spTree>
    <p:extLst>
      <p:ext uri="{BB962C8B-B14F-4D97-AF65-F5344CB8AC3E}">
        <p14:creationId xmlns:p14="http://schemas.microsoft.com/office/powerpoint/2010/main" val="22395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Make connections that identify required inputs/outputs</a:t>
            </a:r>
          </a:p>
          <a:p>
            <a:r>
              <a:rPr lang="en-US" dirty="0"/>
              <a:t>After your first estimate compare the total time estimate to estimated available time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Project Period</a:t>
            </a:r>
          </a:p>
        </p:txBody>
      </p:sp>
    </p:spTree>
    <p:extLst>
      <p:ext uri="{BB962C8B-B14F-4D97-AF65-F5344CB8AC3E}">
        <p14:creationId xmlns:p14="http://schemas.microsoft.com/office/powerpoint/2010/main" val="214657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Make connections that identify required inputs/outputs</a:t>
            </a:r>
          </a:p>
          <a:p>
            <a:r>
              <a:rPr lang="en-US" dirty="0"/>
              <a:t>After your first estimate compare the total time estimate to estimated available time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72140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Addressing time crunches in your planning</a:t>
            </a:r>
          </a:p>
          <a:p>
            <a:r>
              <a:rPr lang="en-US" dirty="0"/>
              <a:t>Decrease task lengths, </a:t>
            </a:r>
            <a:r>
              <a:rPr lang="en-US" strike="sngStrike" dirty="0"/>
              <a:t>start earlier, finish later</a:t>
            </a:r>
            <a:r>
              <a:rPr lang="en-US" dirty="0"/>
              <a:t>, decrease margin</a:t>
            </a:r>
          </a:p>
          <a:p>
            <a:r>
              <a:rPr lang="en-US" dirty="0"/>
              <a:t>Be disciplined: do not spare on margin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66776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5677" y="1638926"/>
            <a:ext cx="10769275" cy="1222605"/>
          </a:xfrm>
        </p:spPr>
        <p:txBody>
          <a:bodyPr/>
          <a:lstStyle/>
          <a:p>
            <a:r>
              <a:rPr lang="en-US" sz="1800" dirty="0"/>
              <a:t>What are the consequences of finishing late? </a:t>
            </a:r>
          </a:p>
          <a:p>
            <a:r>
              <a:rPr lang="en-US" sz="1800" dirty="0"/>
              <a:t>If I finish a grant 1 day late, I can’t submit it again for another year </a:t>
            </a:r>
          </a:p>
          <a:p>
            <a:r>
              <a:rPr lang="en-US" sz="1800" dirty="0"/>
              <a:t>If I finish a publication 1 day late, there may be no consequences</a:t>
            </a:r>
          </a:p>
          <a:p>
            <a:r>
              <a:rPr lang="en-US" sz="1800" dirty="0"/>
              <a:t>If you turn in your capstone late, you could fail CHEM E 547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17378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2266B5-7164-A649-9544-E3EF8F4AD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value of your project plan is not just estimating the correct start date to meet your deadline </a:t>
            </a:r>
          </a:p>
          <a:p>
            <a:r>
              <a:rPr lang="en-US" dirty="0"/>
              <a:t>Check in regularly </a:t>
            </a:r>
          </a:p>
          <a:p>
            <a:r>
              <a:rPr lang="en-US" dirty="0"/>
              <a:t>If/when you fall behind (or get ahead), you need to make adjustments</a:t>
            </a:r>
          </a:p>
          <a:p>
            <a:r>
              <a:rPr lang="en-US" dirty="0"/>
              <a:t>You should keep track of the adjustments you are making and reflect on your planning skills: this is the only way to improve your capacity to accurately plan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822D7-533A-9841-8CAC-0EA0EFD5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Gantt chart </a:t>
            </a:r>
          </a:p>
        </p:txBody>
      </p:sp>
    </p:spTree>
    <p:extLst>
      <p:ext uri="{BB962C8B-B14F-4D97-AF65-F5344CB8AC3E}">
        <p14:creationId xmlns:p14="http://schemas.microsoft.com/office/powerpoint/2010/main" val="209394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ADBC1-3328-3E4A-8782-48AD09BE7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503970"/>
            <a:ext cx="10769275" cy="4414692"/>
          </a:xfrm>
        </p:spPr>
        <p:txBody>
          <a:bodyPr/>
          <a:lstStyle/>
          <a:p>
            <a:r>
              <a:rPr lang="en-US" dirty="0"/>
              <a:t>There is no one way to make a Gantt chart and the name more accurately refers to the project planning style </a:t>
            </a:r>
          </a:p>
          <a:p>
            <a:r>
              <a:rPr lang="en-US" dirty="0"/>
              <a:t>To me, it makes most sense to start at the end and work backwards... But I mostly deal with fixed deadlines. </a:t>
            </a:r>
          </a:p>
          <a:p>
            <a:endParaRPr lang="en-US" dirty="0"/>
          </a:p>
          <a:p>
            <a:pPr lvl="1"/>
            <a:r>
              <a:rPr lang="en-US" dirty="0"/>
              <a:t>Technique: </a:t>
            </a:r>
            <a:r>
              <a:rPr lang="en-US" b="0" dirty="0"/>
              <a:t>reliable project planning to deliver your project materials on time </a:t>
            </a:r>
          </a:p>
          <a:p>
            <a:pPr lvl="1"/>
            <a:r>
              <a:rPr lang="en-US" dirty="0"/>
              <a:t>Style: </a:t>
            </a:r>
            <a:r>
              <a:rPr lang="en-US" b="0" dirty="0"/>
              <a:t>my project plan is a series of boxes in PPT vs Excel and I prefer to plan thinking forward vs. in reverse </a:t>
            </a:r>
          </a:p>
          <a:p>
            <a:pPr lvl="1"/>
            <a:r>
              <a:rPr lang="en-US" dirty="0"/>
              <a:t>Style: </a:t>
            </a:r>
            <a:r>
              <a:rPr lang="en-US" b="0" dirty="0"/>
              <a:t>my project plan is written on a napkin or to do list vs. I use Asana to create professional looking Gantt charts </a:t>
            </a:r>
          </a:p>
          <a:p>
            <a:pPr lvl="1"/>
            <a:r>
              <a:rPr lang="en-US" dirty="0"/>
              <a:t>Do not let your preferences about style cloud your ability to develop and execute technique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11648A-AE6E-8B4F-A285-583641EB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vs. style </a:t>
            </a:r>
          </a:p>
        </p:txBody>
      </p:sp>
    </p:spTree>
    <p:extLst>
      <p:ext uri="{BB962C8B-B14F-4D97-AF65-F5344CB8AC3E}">
        <p14:creationId xmlns:p14="http://schemas.microsoft.com/office/powerpoint/2010/main" val="342038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2266B5-7164-A649-9544-E3EF8F4AD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4223499"/>
          </a:xfrm>
        </p:spPr>
        <p:txBody>
          <a:bodyPr/>
          <a:lstStyle/>
          <a:p>
            <a:r>
              <a:rPr lang="en-US" dirty="0"/>
              <a:t>You don’t get to choose your start or end date </a:t>
            </a:r>
          </a:p>
          <a:p>
            <a:r>
              <a:rPr lang="en-US" dirty="0"/>
              <a:t>This is a great opportunity to practice developing project planning and management skills </a:t>
            </a:r>
          </a:p>
          <a:p>
            <a:r>
              <a:rPr lang="en-US" dirty="0"/>
              <a:t>You might be more interested in this than your teammates and that is OK </a:t>
            </a:r>
          </a:p>
          <a:p>
            <a:r>
              <a:rPr lang="en-US" dirty="0"/>
              <a:t>Work with your project mentors and 547 professors to establish a reasonable project plan for your capstone and build on your 545/6 class project experience to identify the key deliverables and space them out </a:t>
            </a:r>
          </a:p>
          <a:p>
            <a:r>
              <a:rPr lang="en-US" dirty="0"/>
              <a:t>You will be presenting your projects to at the end so you should feel a bit of ‘good’ social pressure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822D7-533A-9841-8CAC-0EA0EFD5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it to your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1536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62286-428C-1240-8C79-74FA7CBB8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Levels of project management and what we are talking about today</a:t>
            </a:r>
          </a:p>
          <a:p>
            <a:r>
              <a:rPr lang="en-US" dirty="0"/>
              <a:t>Basic principles in project management you can apply to your capstone</a:t>
            </a:r>
          </a:p>
          <a:p>
            <a:r>
              <a:rPr lang="en-US" dirty="0"/>
              <a:t>The art of extracting work from others and managing up</a:t>
            </a:r>
          </a:p>
          <a:p>
            <a:r>
              <a:rPr lang="en-US" dirty="0"/>
              <a:t>Three easy ways to mess up a project </a:t>
            </a:r>
          </a:p>
          <a:p>
            <a:r>
              <a:rPr lang="en-US" dirty="0"/>
              <a:t>Managing different working styles with your teammates </a:t>
            </a:r>
          </a:p>
          <a:p>
            <a:r>
              <a:rPr lang="en-US" dirty="0"/>
              <a:t>Additional Q&amp;A and feedback/survey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A5E95-B4AC-744C-9C8A-3069DC9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33828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9A8A-238A-B547-85FA-A814204C4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421251"/>
            <a:ext cx="11132818" cy="4015497"/>
          </a:xfrm>
        </p:spPr>
        <p:txBody>
          <a:bodyPr/>
          <a:lstStyle/>
          <a:p>
            <a:r>
              <a:rPr lang="en-US" dirty="0"/>
              <a:t>Some tasks you have to do, many tasks others can do</a:t>
            </a:r>
          </a:p>
          <a:p>
            <a:r>
              <a:rPr lang="en-US" dirty="0"/>
              <a:t>Delegating work to others, and learning not to micromanage, is the best way to increase your overall capacity for work </a:t>
            </a:r>
          </a:p>
          <a:p>
            <a:pPr lvl="1"/>
            <a:r>
              <a:rPr lang="en-US" dirty="0"/>
              <a:t>Requirements: </a:t>
            </a:r>
            <a:r>
              <a:rPr lang="en-US" b="0" dirty="0"/>
              <a:t>actual authority to assign work (management) or social capital / capacity to convince others to accept the work (teammate, informal leadership)</a:t>
            </a:r>
          </a:p>
          <a:p>
            <a:pPr lvl="1"/>
            <a:r>
              <a:rPr lang="en-US" dirty="0"/>
              <a:t>Rewards: </a:t>
            </a:r>
            <a:r>
              <a:rPr lang="en-US" b="0" dirty="0"/>
              <a:t>other people are helping you achieve your goals, you are spending time on tasks more aligned with your skill set </a:t>
            </a:r>
          </a:p>
          <a:p>
            <a:pPr lvl="1"/>
            <a:r>
              <a:rPr lang="en-US" dirty="0"/>
              <a:t>Risks: </a:t>
            </a:r>
            <a:r>
              <a:rPr lang="en-US" b="0" dirty="0"/>
              <a:t>others do not deliver, your neuroses lead to micromanagement or wasted time </a:t>
            </a:r>
          </a:p>
          <a:p>
            <a:r>
              <a:rPr lang="en-US" dirty="0"/>
              <a:t>Effective delegation cannot be done unless you believe you will accept the work that is returned to you! </a:t>
            </a:r>
          </a:p>
          <a:p>
            <a:pPr lvl="1"/>
            <a:r>
              <a:rPr lang="en-US" dirty="0"/>
              <a:t>This often requires skill at ‘self management’ in order to be content with the different pieces you receive from your teammates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7F4F9-ACD5-C440-B5BB-64ECB9D4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“Extracting work” from others</a:t>
            </a:r>
          </a:p>
        </p:txBody>
      </p:sp>
    </p:spTree>
    <p:extLst>
      <p:ext uri="{BB962C8B-B14F-4D97-AF65-F5344CB8AC3E}">
        <p14:creationId xmlns:p14="http://schemas.microsoft.com/office/powerpoint/2010/main" val="80804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04B01B-E8CA-EA46-90B2-7F5F4E5BF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People mean many different things by this </a:t>
            </a:r>
          </a:p>
          <a:p>
            <a:r>
              <a:rPr lang="en-US" dirty="0"/>
              <a:t>Sometimes we have to deliver information to our bosses at the right moment to help them be successful…</a:t>
            </a:r>
          </a:p>
          <a:p>
            <a:r>
              <a:rPr lang="en-US" dirty="0"/>
              <a:t>Sometimes we have to help the boss understand circumstances on the ground: </a:t>
            </a:r>
          </a:p>
          <a:p>
            <a:pPr lvl="1"/>
            <a:r>
              <a:rPr lang="en-US" dirty="0"/>
              <a:t>What is preventing you from accomplishing your goals? </a:t>
            </a:r>
          </a:p>
          <a:p>
            <a:pPr lvl="1"/>
            <a:r>
              <a:rPr lang="en-US" dirty="0"/>
              <a:t>What are timely/unique opportunities that make us adjust the goals? </a:t>
            </a:r>
          </a:p>
          <a:p>
            <a:r>
              <a:rPr lang="en-US" dirty="0"/>
              <a:t>In general I adopt the viewpoint that if my boss is successful, I am successful </a:t>
            </a:r>
          </a:p>
          <a:p>
            <a:r>
              <a:rPr lang="en-US" dirty="0"/>
              <a:t>Difficult bosses can also be managed, but complexities abound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C1470-07F2-F546-A13F-D2B970B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“Managing up” </a:t>
            </a:r>
          </a:p>
        </p:txBody>
      </p:sp>
    </p:spTree>
    <p:extLst>
      <p:ext uri="{BB962C8B-B14F-4D97-AF65-F5344CB8AC3E}">
        <p14:creationId xmlns:p14="http://schemas.microsoft.com/office/powerpoint/2010/main" val="259890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D517-30B8-9040-8CB3-49B2C02388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My top list of things you can do to ensure trouble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Fail to deliver on time: </a:t>
            </a:r>
            <a:r>
              <a:rPr lang="en-US" b="0" dirty="0"/>
              <a:t>Students struggle most with meeting deadlines (in my experience). Learn now how to set deadlines and meet them – I cannot overstate how important this.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an interpersonal problem that requires management attention: </a:t>
            </a:r>
            <a:r>
              <a:rPr lang="en-US" b="0" dirty="0"/>
              <a:t>Failure to manage conflict in a productive way becomes exponentially more problematic when it rises up a level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 the wrong product: </a:t>
            </a:r>
            <a:r>
              <a:rPr lang="en-US" b="0" dirty="0"/>
              <a:t>For example: if you are working on a prototype and you use the resources to create a final product, don’t be surprised if there are consequences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CAD40-3C86-AB4E-B105-F0B051E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easily screw up your project</a:t>
            </a:r>
          </a:p>
        </p:txBody>
      </p:sp>
    </p:spTree>
    <p:extLst>
      <p:ext uri="{BB962C8B-B14F-4D97-AF65-F5344CB8AC3E}">
        <p14:creationId xmlns:p14="http://schemas.microsoft.com/office/powerpoint/2010/main" val="209872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0B62-DC47-7947-828D-2256F924B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has ever worked on a team project where you felt any of the following: (raise your hand in Zoom) </a:t>
            </a:r>
          </a:p>
          <a:p>
            <a:pPr lvl="1"/>
            <a:r>
              <a:rPr lang="en-US" dirty="0"/>
              <a:t>Work was not distributed equally </a:t>
            </a:r>
          </a:p>
          <a:p>
            <a:pPr lvl="1"/>
            <a:r>
              <a:rPr lang="en-US" dirty="0"/>
              <a:t>Credit was not distributed equally </a:t>
            </a:r>
          </a:p>
          <a:p>
            <a:pPr lvl="1"/>
            <a:r>
              <a:rPr lang="en-US" dirty="0"/>
              <a:t>One or more team members failed to meet expectations about communication</a:t>
            </a:r>
          </a:p>
          <a:p>
            <a:r>
              <a:rPr lang="en-US" dirty="0"/>
              <a:t>Based on how many hands are raised right now, what is our expectation about what could happen this quarter? </a:t>
            </a:r>
          </a:p>
          <a:p>
            <a:r>
              <a:rPr lang="en-US" dirty="0"/>
              <a:t>Let’s explore a few ideas to promote effective work and, if needed, intervene if there is trouble brewing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9DBC5-2E81-3B4B-B4E6-360920BA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management and being a good partner </a:t>
            </a:r>
          </a:p>
        </p:txBody>
      </p:sp>
    </p:spTree>
    <p:extLst>
      <p:ext uri="{BB962C8B-B14F-4D97-AF65-F5344CB8AC3E}">
        <p14:creationId xmlns:p14="http://schemas.microsoft.com/office/powerpoint/2010/main" val="165414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2" y="1736726"/>
            <a:ext cx="11312927" cy="46159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must have a common basis of fact 	</a:t>
            </a:r>
          </a:p>
          <a:p>
            <a:pPr marL="857250" lvl="1" indent="-457200"/>
            <a:r>
              <a:rPr lang="en-US" dirty="0"/>
              <a:t>After team meetings when you agree on deadlines and deliverables. Who is responsible for emailing these out to the team? </a:t>
            </a:r>
          </a:p>
          <a:p>
            <a:pPr marL="1257300" lvl="2" indent="-457200"/>
            <a:r>
              <a:rPr lang="en-US" dirty="0"/>
              <a:t>Compare if you are disputing “what was said” on a Zoom call vs. what is written in an email that all team members agreed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team should mutually share top 1-2 ‘pet peeves’ and ‘likes’	</a:t>
            </a:r>
          </a:p>
          <a:p>
            <a:pPr marL="857250" lvl="1" indent="-457200"/>
            <a:r>
              <a:rPr lang="en-US" dirty="0"/>
              <a:t>What are things based on your past experience that drive you crazy and you want to avoid in this capstone? (</a:t>
            </a:r>
            <a:r>
              <a:rPr lang="en-US" b="0" dirty="0"/>
              <a:t>Gives people a chance to avoid</a:t>
            </a:r>
            <a:r>
              <a:rPr lang="en-US" dirty="0"/>
              <a:t>) </a:t>
            </a:r>
          </a:p>
          <a:p>
            <a:pPr marL="857250" lvl="1" indent="-457200"/>
            <a:r>
              <a:rPr lang="en-US" dirty="0"/>
              <a:t>What helps motivate you, encourage you, etc. (</a:t>
            </a:r>
            <a:r>
              <a:rPr lang="en-US" b="0" dirty="0"/>
              <a:t>Gives people a chance to help</a:t>
            </a:r>
            <a:r>
              <a:rPr lang="en-US" dirty="0"/>
              <a:t>) </a:t>
            </a:r>
          </a:p>
          <a:p>
            <a:pPr marL="857250" lvl="1" indent="-457200"/>
            <a:r>
              <a:rPr lang="en-US" dirty="0"/>
              <a:t>The stakes are low right now since nobody is doing these things</a:t>
            </a:r>
          </a:p>
          <a:p>
            <a:pPr marL="857250" lvl="1" indent="-457200"/>
            <a:r>
              <a:rPr lang="en-US" dirty="0"/>
              <a:t>If you see that one of your behaviors might interfere with someone’s productivity, why not address it proactively?  (</a:t>
            </a:r>
            <a:r>
              <a:rPr lang="en-US" b="0" dirty="0"/>
              <a:t>I noticed you said X, there is a chance I might do that this Q, it is not intentional and please reach out if it happens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everything</a:t>
            </a:r>
          </a:p>
        </p:txBody>
      </p:sp>
    </p:spTree>
    <p:extLst>
      <p:ext uri="{BB962C8B-B14F-4D97-AF65-F5344CB8AC3E}">
        <p14:creationId xmlns:p14="http://schemas.microsoft.com/office/powerpoint/2010/main" val="183128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2" y="1736726"/>
            <a:ext cx="11312927" cy="46159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What is your plan to regularly check in and ask how things are going?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What is your plan if problems arise?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thoughts: </a:t>
            </a:r>
          </a:p>
          <a:p>
            <a:pPr lvl="1"/>
            <a:r>
              <a:rPr lang="en-US" b="0" dirty="0"/>
              <a:t>Do your best to help your teammates be successful </a:t>
            </a:r>
          </a:p>
          <a:p>
            <a:pPr lvl="1"/>
            <a:r>
              <a:rPr lang="en-US" b="0" dirty="0"/>
              <a:t>Be humble, helpful and have fun </a:t>
            </a:r>
          </a:p>
          <a:p>
            <a:pPr lvl="1"/>
            <a:r>
              <a:rPr lang="en-US" b="0" dirty="0"/>
              <a:t>Don’t be surprised if there are some bumps in the road. We all have them – it is normal. You are here in grad school training for your future careers – it would be weird if everything went perfectly.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everything</a:t>
            </a:r>
          </a:p>
        </p:txBody>
      </p:sp>
    </p:spTree>
    <p:extLst>
      <p:ext uri="{BB962C8B-B14F-4D97-AF65-F5344CB8AC3E}">
        <p14:creationId xmlns:p14="http://schemas.microsoft.com/office/powerpoint/2010/main" val="17441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Project management is project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Although it is possible, it is difficult to be too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Delegation only works if you can avoid micromanaging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Learning to be a clear and direct communication is the best capacity you can build to avoid and address conflict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Q&amp;A?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922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42F49-EA4C-024D-8BCC-A88C5990A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about different organizational styles and approaches to project management that will be useful for the capstone project</a:t>
            </a:r>
          </a:p>
          <a:p>
            <a:endParaRPr lang="en-US" dirty="0"/>
          </a:p>
          <a:p>
            <a:r>
              <a:rPr lang="en-US" dirty="0"/>
              <a:t>Learn about strategies for productively resolving conflict that will be useful for the capstone project? </a:t>
            </a:r>
          </a:p>
          <a:p>
            <a:endParaRPr lang="en-US" dirty="0"/>
          </a:p>
          <a:p>
            <a:r>
              <a:rPr lang="en-US" dirty="0"/>
              <a:t>Learn about "managing up" that will be useful for the capstone project?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171C9-A7F6-3140-A8A4-0B11BB6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</p:spTree>
    <p:extLst>
      <p:ext uri="{BB962C8B-B14F-4D97-AF65-F5344CB8AC3E}">
        <p14:creationId xmlns:p14="http://schemas.microsoft.com/office/powerpoint/2010/main" val="38735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18EDA-6F75-C643-8369-73E0458E19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 participate</a:t>
            </a:r>
          </a:p>
          <a:p>
            <a:endParaRPr lang="en-US" dirty="0"/>
          </a:p>
          <a:p>
            <a:r>
              <a:rPr lang="en-US" dirty="0"/>
              <a:t>There will also be plenty of time at the end for Q&amp;A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74D03-E43E-7E40-8DF4-37D89B7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/ format for today</a:t>
            </a:r>
          </a:p>
        </p:txBody>
      </p:sp>
    </p:spTree>
    <p:extLst>
      <p:ext uri="{BB962C8B-B14F-4D97-AF65-F5344CB8AC3E}">
        <p14:creationId xmlns:p14="http://schemas.microsoft.com/office/powerpoint/2010/main" val="41762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66D06-AAB1-EB40-8330-806107138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Career path in professional project management</a:t>
            </a:r>
          </a:p>
          <a:p>
            <a:pPr lvl="1"/>
            <a:r>
              <a:rPr lang="en-US" b="0" dirty="0"/>
              <a:t>Applies to lots of different industries, some jobs require specific technical skills </a:t>
            </a:r>
            <a:r>
              <a:rPr lang="en-US" dirty="0"/>
              <a:t>[</a:t>
            </a:r>
            <a:r>
              <a:rPr lang="en-US" b="0" i="1" dirty="0"/>
              <a:t>Technical Program Management is an entirely different type of job</a:t>
            </a:r>
            <a:r>
              <a:rPr lang="en-US" dirty="0"/>
              <a:t>]</a:t>
            </a:r>
          </a:p>
          <a:p>
            <a:r>
              <a:rPr lang="en-US" dirty="0"/>
              <a:t>Managing a complex project at work with deliverables that involves many stakeholders</a:t>
            </a:r>
          </a:p>
          <a:p>
            <a:pPr lvl="1"/>
            <a:r>
              <a:rPr lang="en-US" b="0" dirty="0"/>
              <a:t>Often can take a &gt; 6 months, regular meetings, consequences for failure </a:t>
            </a:r>
          </a:p>
          <a:p>
            <a:r>
              <a:rPr lang="en-US" dirty="0"/>
              <a:t>Projects with clear deliverables, some consequences and small teams</a:t>
            </a:r>
          </a:p>
          <a:p>
            <a:r>
              <a:rPr lang="en-US" dirty="0"/>
              <a:t>Managing your own degree milestones, a big project at your house, etc.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F2775-2BB6-E348-9730-D23D0DF46D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PM means a huge spectrum of different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B991F-A5BC-B345-B8BD-A711271A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project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C7988-03ED-B943-A64E-8C3E278AD36F}"/>
              </a:ext>
            </a:extLst>
          </p:cNvPr>
          <p:cNvSpPr/>
          <p:nvPr/>
        </p:nvSpPr>
        <p:spPr>
          <a:xfrm>
            <a:off x="812800" y="4634524"/>
            <a:ext cx="10652369" cy="153963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73AF8-1943-7C49-B951-35E15788C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clear goal or set of objectives </a:t>
            </a:r>
          </a:p>
          <a:p>
            <a:r>
              <a:rPr lang="en-US" dirty="0"/>
              <a:t>Deadline or set of milestones </a:t>
            </a:r>
          </a:p>
          <a:p>
            <a:r>
              <a:rPr lang="en-US" dirty="0"/>
              <a:t>Established lines of reporting or authority </a:t>
            </a:r>
          </a:p>
          <a:p>
            <a:r>
              <a:rPr lang="en-US" dirty="0"/>
              <a:t>Defined set of stakeholders, for example: </a:t>
            </a:r>
          </a:p>
          <a:p>
            <a:pPr lvl="1"/>
            <a:r>
              <a:rPr lang="en-US" dirty="0"/>
              <a:t>Team members (doing the work) </a:t>
            </a:r>
          </a:p>
          <a:p>
            <a:pPr lvl="1"/>
            <a:r>
              <a:rPr lang="en-US" dirty="0"/>
              <a:t>Partners (giving input about the work, but not responsible) </a:t>
            </a:r>
          </a:p>
          <a:p>
            <a:pPr lvl="1"/>
            <a:r>
              <a:rPr lang="en-US" dirty="0"/>
              <a:t>Managers (providing resources and evaluation) </a:t>
            </a:r>
          </a:p>
          <a:p>
            <a:pPr lvl="1"/>
            <a:r>
              <a:rPr lang="en-US" b="0" i="1" dirty="0"/>
              <a:t>Lots of names are used, focus on </a:t>
            </a:r>
            <a:r>
              <a:rPr lang="en-US" b="0" i="1" u="sng" dirty="0"/>
              <a:t>function</a:t>
            </a:r>
            <a:r>
              <a:rPr lang="en-US" b="0" i="1" dirty="0"/>
              <a:t> (what they do) vs </a:t>
            </a:r>
            <a:r>
              <a:rPr lang="en-US" b="0" i="1" u="sng" dirty="0"/>
              <a:t>form</a:t>
            </a:r>
            <a:r>
              <a:rPr lang="en-US" b="0" i="1" dirty="0"/>
              <a:t> (what they are called)</a:t>
            </a:r>
          </a:p>
          <a:p>
            <a:r>
              <a:rPr lang="en-US" dirty="0"/>
              <a:t>Reward (if you are successful) / Punishment (if unsuccessful)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327B8B-898B-1D45-8C05-0F6E897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of all types of PM  </a:t>
            </a:r>
          </a:p>
        </p:txBody>
      </p:sp>
    </p:spTree>
    <p:extLst>
      <p:ext uri="{BB962C8B-B14F-4D97-AF65-F5344CB8AC3E}">
        <p14:creationId xmlns:p14="http://schemas.microsoft.com/office/powerpoint/2010/main" val="176181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17456F-3922-404F-A639-6DF55431D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7377687" cy="4406379"/>
          </a:xfrm>
        </p:spPr>
        <p:txBody>
          <a:bodyPr/>
          <a:lstStyle/>
          <a:p>
            <a:r>
              <a:rPr lang="en-US" dirty="0"/>
              <a:t>Would you describe yourself as “organized” ? </a:t>
            </a:r>
          </a:p>
          <a:p>
            <a:r>
              <a:rPr lang="en-US" dirty="0"/>
              <a:t>An essential capacity in the </a:t>
            </a:r>
            <a:r>
              <a:rPr lang="en-US" u="sng" dirty="0"/>
              <a:t>management</a:t>
            </a:r>
            <a:r>
              <a:rPr lang="en-US" dirty="0"/>
              <a:t> of a complex project is the ability to </a:t>
            </a:r>
            <a:r>
              <a:rPr lang="en-US" u="sng" dirty="0"/>
              <a:t>plan</a:t>
            </a:r>
            <a:r>
              <a:rPr lang="en-US" dirty="0"/>
              <a:t> a complex project  </a:t>
            </a:r>
          </a:p>
          <a:p>
            <a:r>
              <a:rPr lang="en-US" dirty="0"/>
              <a:t>When cooking, I spend a lot of time getting all the ingredients ready to execute my dish </a:t>
            </a:r>
          </a:p>
          <a:p>
            <a:r>
              <a:rPr lang="en-US" dirty="0"/>
              <a:t>This is called ”mise </a:t>
            </a:r>
            <a:r>
              <a:rPr lang="en-US" dirty="0" err="1"/>
              <a:t>en</a:t>
            </a:r>
            <a:r>
              <a:rPr lang="en-US" dirty="0"/>
              <a:t> place” </a:t>
            </a:r>
            <a:r>
              <a:rPr lang="en-US" dirty="0">
                <a:sym typeface="Wingdings" pitchFamily="2" charset="2"/>
              </a:rPr>
              <a:t> French for ‘</a:t>
            </a:r>
            <a:r>
              <a:rPr lang="en-US" i="1" dirty="0">
                <a:sym typeface="Wingdings" pitchFamily="2" charset="2"/>
              </a:rPr>
              <a:t>putting in place</a:t>
            </a:r>
            <a:r>
              <a:rPr lang="en-US" dirty="0">
                <a:sym typeface="Wingdings" pitchFamily="2" charset="2"/>
              </a:rPr>
              <a:t>’ </a:t>
            </a:r>
          </a:p>
          <a:p>
            <a:r>
              <a:rPr lang="en-US" dirty="0">
                <a:sym typeface="Wingdings" pitchFamily="2" charset="2"/>
              </a:rPr>
              <a:t>It takes way more time at the beginning, but finishing the product is more fun and better quality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68DDF-732D-6943-B444-1D5F2F8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is project planning</a:t>
            </a:r>
          </a:p>
        </p:txBody>
      </p:sp>
      <p:pic>
        <p:nvPicPr>
          <p:cNvPr id="11" name="Picture 10" descr="A group of people standing on top of a cutting board with a cake&#10;&#10;Description automatically generated">
            <a:extLst>
              <a:ext uri="{FF2B5EF4-FFF2-40B4-BE49-F238E27FC236}">
                <a16:creationId xmlns:a16="http://schemas.microsoft.com/office/drawing/2014/main" id="{DC9D81B4-D540-2248-8B66-5060CA9F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6385" y="1431041"/>
            <a:ext cx="3092824" cy="2313433"/>
          </a:xfrm>
          <a:prstGeom prst="rect">
            <a:avLst/>
          </a:prstGeom>
        </p:spPr>
      </p:pic>
      <p:pic>
        <p:nvPicPr>
          <p:cNvPr id="20" name="Picture 19" descr="A bowl of food on a table&#10;&#10;Description automatically generated">
            <a:extLst>
              <a:ext uri="{FF2B5EF4-FFF2-40B4-BE49-F238E27FC236}">
                <a16:creationId xmlns:a16="http://schemas.microsoft.com/office/drawing/2014/main" id="{B908E07C-3541-6B4B-B5A9-F349E35A2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94703" y="4212710"/>
            <a:ext cx="3396188" cy="22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A15BCD-63A6-2147-BAB9-85598C319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you are cooking, you usually know what you want to make </a:t>
            </a:r>
          </a:p>
          <a:p>
            <a:r>
              <a:rPr lang="en-US" dirty="0"/>
              <a:t>The recipe tells you what you need, when you need it, and what to do with it </a:t>
            </a:r>
          </a:p>
          <a:p>
            <a:r>
              <a:rPr lang="en-US" dirty="0"/>
              <a:t>To successfully execute your project, you need your own recipe and you need to know the ingredients</a:t>
            </a:r>
          </a:p>
          <a:p>
            <a:r>
              <a:rPr lang="en-US" dirty="0"/>
              <a:t>The ability to imagine a final project and work backwards is one of the most important skills in project planning and management </a:t>
            </a:r>
          </a:p>
          <a:p>
            <a:r>
              <a:rPr lang="en-US" dirty="0"/>
              <a:t>Scheduling for projects is frequently done with a Gantt chart    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85B30-C72A-EE40-9973-679F75F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“Mise </a:t>
            </a:r>
            <a:r>
              <a:rPr lang="en-US" dirty="0" err="1"/>
              <a:t>en</a:t>
            </a:r>
            <a:r>
              <a:rPr lang="en-US" dirty="0"/>
              <a:t> place” for your project</a:t>
            </a:r>
          </a:p>
        </p:txBody>
      </p:sp>
    </p:spTree>
    <p:extLst>
      <p:ext uri="{BB962C8B-B14F-4D97-AF65-F5344CB8AC3E}">
        <p14:creationId xmlns:p14="http://schemas.microsoft.com/office/powerpoint/2010/main" val="93904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4628C-0CA8-9946-A51B-FF8222464B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8527477" cy="4015497"/>
          </a:xfrm>
        </p:spPr>
        <p:txBody>
          <a:bodyPr/>
          <a:lstStyle/>
          <a:p>
            <a:r>
              <a:rPr lang="en-US" dirty="0"/>
              <a:t>Henry L. Gantt: </a:t>
            </a:r>
          </a:p>
          <a:p>
            <a:pPr lvl="1"/>
            <a:r>
              <a:rPr lang="en-US" dirty="0"/>
              <a:t>Inventor of project scheduling approach </a:t>
            </a:r>
          </a:p>
          <a:p>
            <a:pPr lvl="1"/>
            <a:r>
              <a:rPr lang="en-US" dirty="0"/>
              <a:t>Owner of incredible mustache</a:t>
            </a:r>
          </a:p>
          <a:p>
            <a:r>
              <a:rPr lang="en-US" dirty="0"/>
              <a:t>Main innovation in the Gantt chart: </a:t>
            </a:r>
          </a:p>
          <a:p>
            <a:pPr lvl="1"/>
            <a:r>
              <a:rPr lang="en-US" dirty="0"/>
              <a:t>Interconnected tasks on y-axis </a:t>
            </a:r>
          </a:p>
          <a:p>
            <a:pPr lvl="1"/>
            <a:r>
              <a:rPr lang="en-US" dirty="0"/>
              <a:t>Time on x-axis </a:t>
            </a:r>
          </a:p>
          <a:p>
            <a:pPr lvl="1"/>
            <a:r>
              <a:rPr lang="en-US" i="1" dirty="0"/>
              <a:t>This seems very obvious now, but was not widely used at the time  </a:t>
            </a:r>
            <a:r>
              <a:rPr lang="en-US" dirty="0"/>
              <a:t> </a:t>
            </a:r>
          </a:p>
          <a:p>
            <a:r>
              <a:rPr lang="en-US" dirty="0"/>
              <a:t>Early uses were in construction projects and manufacturing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3DB19-DC9E-324B-929A-F63728E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concept</a:t>
            </a:r>
          </a:p>
        </p:txBody>
      </p:sp>
      <p:pic>
        <p:nvPicPr>
          <p:cNvPr id="5" name="Picture 4" descr="A vintage photo of a person&#10;&#10;Description automatically generated">
            <a:extLst>
              <a:ext uri="{FF2B5EF4-FFF2-40B4-BE49-F238E27FC236}">
                <a16:creationId xmlns:a16="http://schemas.microsoft.com/office/drawing/2014/main" id="{08E6E553-C950-D74E-9594-A8EC5AB8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19386" y="97451"/>
            <a:ext cx="2497454" cy="37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 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 4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2029</Words>
  <Application>Microsoft Office PowerPoint</Application>
  <PresentationFormat>Widescreen</PresentationFormat>
  <Paragraphs>234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Encode Sans Normal Black</vt:lpstr>
      <vt:lpstr>Lucida Grande</vt:lpstr>
      <vt:lpstr>Uni Sans Regular</vt:lpstr>
      <vt:lpstr>Arial</vt:lpstr>
      <vt:lpstr>Calibri</vt:lpstr>
      <vt:lpstr>Open Sans</vt:lpstr>
      <vt:lpstr>Open Sans Light</vt:lpstr>
      <vt:lpstr>Office Theme</vt:lpstr>
      <vt:lpstr>Custom Design</vt:lpstr>
      <vt:lpstr>1_Custom Design</vt:lpstr>
      <vt:lpstr>DIRECT Professional Development Seminar: Project and Team Management  </vt:lpstr>
      <vt:lpstr>Topics</vt:lpstr>
      <vt:lpstr>Goals </vt:lpstr>
      <vt:lpstr>Plan / format for today</vt:lpstr>
      <vt:lpstr>Types of project management</vt:lpstr>
      <vt:lpstr>Common elements of all types of PM  </vt:lpstr>
      <vt:lpstr>Project management is project planning</vt:lpstr>
      <vt:lpstr>“Mise en place” for your project</vt:lpstr>
      <vt:lpstr>Gantt chart concept</vt:lpstr>
      <vt:lpstr>My first Gannt chart</vt:lpstr>
      <vt:lpstr>My first Gantt chart</vt:lpstr>
      <vt:lpstr>My first Gantt chart</vt:lpstr>
      <vt:lpstr>My first Gantt chart</vt:lpstr>
      <vt:lpstr>My first Gantt chart</vt:lpstr>
      <vt:lpstr>My first Gantt chart</vt:lpstr>
      <vt:lpstr>My first Gantt chart</vt:lpstr>
      <vt:lpstr>Using your Gantt chart </vt:lpstr>
      <vt:lpstr>Technique vs. style </vt:lpstr>
      <vt:lpstr>Applying it to your capstone project</vt:lpstr>
      <vt:lpstr>“Extracting work” from others</vt:lpstr>
      <vt:lpstr>“Managing up” </vt:lpstr>
      <vt:lpstr>Three ways to easily screw up your project</vt:lpstr>
      <vt:lpstr>Conflict management and being a good partner </vt:lpstr>
      <vt:lpstr>Communication is everything</vt:lpstr>
      <vt:lpstr>Communication is everything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David A Beck</cp:lastModifiedBy>
  <cp:revision>48</cp:revision>
  <cp:lastPrinted>2020-04-08T17:49:15Z</cp:lastPrinted>
  <dcterms:created xsi:type="dcterms:W3CDTF">2014-10-14T00:51:43Z</dcterms:created>
  <dcterms:modified xsi:type="dcterms:W3CDTF">2022-04-01T17:49:22Z</dcterms:modified>
</cp:coreProperties>
</file>