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36" r:id="rId2"/>
    <p:sldId id="334" r:id="rId3"/>
    <p:sldId id="384" r:id="rId4"/>
    <p:sldId id="381" r:id="rId5"/>
    <p:sldId id="439" r:id="rId6"/>
    <p:sldId id="376" r:id="rId7"/>
    <p:sldId id="446" r:id="rId8"/>
    <p:sldId id="447" r:id="rId9"/>
    <p:sldId id="409" r:id="rId10"/>
    <p:sldId id="418" r:id="rId11"/>
    <p:sldId id="410" r:id="rId12"/>
    <p:sldId id="444" r:id="rId13"/>
    <p:sldId id="442" r:id="rId14"/>
    <p:sldId id="440" r:id="rId15"/>
    <p:sldId id="448" r:id="rId16"/>
    <p:sldId id="452" r:id="rId1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Objects="1">
      <p:cViewPr varScale="1">
        <p:scale>
          <a:sx n="124" d="100"/>
          <a:sy n="124" d="100"/>
        </p:scale>
        <p:origin x="12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A06D610-183D-4C4A-9CA8-459C1E3C28BB}" type="datetimeFigureOut">
              <a:rPr lang="en-US" altLang="x-none"/>
              <a:pPr>
                <a:defRPr/>
              </a:pPr>
              <a:t>2/11/20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E72A6AF-EEBB-5C40-8B12-D6BA982B219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C928411-347A-074D-BBAE-C86A29D675D0}" type="datetimeFigureOut">
              <a:rPr lang="en-US" altLang="x-none"/>
              <a:pPr>
                <a:defRPr/>
              </a:pPr>
              <a:t>2/11/20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DB0F00B-9060-A340-9685-05FB4228DC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Not executeable statements</a:t>
            </a:r>
          </a:p>
          <a:p>
            <a:r>
              <a:rPr lang="en-US" altLang="en-US">
                <a:ea typeface="ＭＳ Ｐゴシック" charset="-128"/>
              </a:rPr>
              <a:t>Some logic is implied (e.g., initializing list_of_primes)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C9160F1-3FED-4E47-BD08-6824799DFD85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A2D4976-298B-2546-B88B-33FD07E772F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68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479F2-461D-6741-A974-AF98FEAFA71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343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602E1-9F71-F84B-A17D-F3A568C03A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982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38C2-7507-4E47-BCE6-482A39EC4AD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1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325F3-5DBF-E348-B641-2F5C3A4C29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81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9F2C2-8D27-B74A-8FAC-D25B729CE2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321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FB93E-90D7-CD45-9639-7F773D207A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095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24600" y="6324600"/>
            <a:ext cx="175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A94B4-14CB-2C49-8759-2B5709A5E32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527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0C1EB-F393-DB42-8873-694BABB3D5E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81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E8431-E21B-0F4B-A4C0-A0CF24B11DC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682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0793D-0D75-AB4E-AD62-4AD638F539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466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7CB2487-CF85-FD47-9849-6E55AC66B8B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tifact_(software_development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Goa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ebsequencediagram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Software Design</a:t>
            </a:r>
          </a:p>
        </p:txBody>
      </p:sp>
      <p:sp>
        <p:nvSpPr>
          <p:cNvPr id="1945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4582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"...specification of a </a:t>
            </a:r>
            <a:r>
              <a:rPr lang="en-US" altLang="en-US">
                <a:ea typeface="ＭＳ Ｐゴシック" charset="-128"/>
                <a:hlinkClick r:id="rId3" tooltip="Artifact (software development)"/>
              </a:rPr>
              <a:t>software artifact</a:t>
            </a:r>
            <a:r>
              <a:rPr lang="en-US" altLang="en-US">
                <a:ea typeface="ＭＳ Ｐゴシック" charset="-128"/>
              </a:rPr>
              <a:t>, intended to accomplish </a:t>
            </a:r>
            <a:r>
              <a:rPr lang="en-US" altLang="en-US">
                <a:ea typeface="ＭＳ Ｐゴシック" charset="-128"/>
                <a:hlinkClick r:id="rId4" tooltip="Goal"/>
              </a:rPr>
              <a:t>goals</a:t>
            </a:r>
            <a:r>
              <a:rPr lang="en-US" altLang="en-US">
                <a:ea typeface="ＭＳ Ｐゴシック" charset="-128"/>
              </a:rPr>
              <a:t>, using a set of </a:t>
            </a:r>
            <a:r>
              <a:rPr lang="en-US" altLang="en-US" u="sng">
                <a:solidFill>
                  <a:srgbClr val="0000FF"/>
                </a:solidFill>
                <a:ea typeface="ＭＳ Ｐゴシック" charset="-128"/>
              </a:rPr>
              <a:t>primitive components</a:t>
            </a:r>
            <a:r>
              <a:rPr lang="en-US" altLang="en-US">
                <a:ea typeface="ＭＳ Ｐゴシック" charset="-128"/>
              </a:rPr>
              <a:t> ..." [wikipedia]</a:t>
            </a:r>
            <a:endParaRPr lang="en-US" altLang="en-US" b="1">
              <a:ea typeface="ＭＳ Ｐゴシック" charset="-128"/>
            </a:endParaRPr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4"/>
          <p:cNvSpPr>
            <a:spLocks noGrp="1"/>
          </p:cNvSpPr>
          <p:nvPr>
            <p:ph type="title"/>
          </p:nvPr>
        </p:nvSpPr>
        <p:spPr bwMode="auto">
          <a:xfrm>
            <a:off x="228600" y="15240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>
                <a:ea typeface="ＭＳ Ｐゴシック" charset="-128"/>
              </a:rPr>
              <a:t>Component Design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Specification of Components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Describe components with sufficient detail so that someone with modest knowledge of the project can implement the code for the component.</a:t>
            </a:r>
          </a:p>
          <a:p>
            <a:pPr lvl="1"/>
            <a:r>
              <a:rPr lang="en-US" altLang="en-US">
                <a:ea typeface="ＭＳ Ｐゴシック" charset="-128"/>
              </a:rPr>
              <a:t>Name</a:t>
            </a:r>
          </a:p>
          <a:p>
            <a:pPr lvl="1"/>
            <a:r>
              <a:rPr lang="en-US" altLang="en-US">
                <a:ea typeface="ＭＳ Ｐゴシック" charset="-128"/>
              </a:rPr>
              <a:t>What it does</a:t>
            </a:r>
          </a:p>
          <a:p>
            <a:pPr lvl="1"/>
            <a:r>
              <a:rPr lang="en-US" altLang="en-US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>
                <a:ea typeface="ＭＳ Ｐゴシック" charset="-128"/>
              </a:rPr>
              <a:t>How use other components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Developing Component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What are the components in the use cases?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What components are already available?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What are the sub-components needed to implement those components that aren't already available?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Do 1-2 for each such component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Example Component Specification</a:t>
            </a:r>
            <a:br>
              <a:rPr lang="en-US" altLang="en-US">
                <a:ea typeface="ＭＳ Ｐゴシック" charset="-128"/>
              </a:rPr>
            </a:br>
            <a:r>
              <a:rPr lang="en-US" altLang="en-US" i="1">
                <a:ea typeface="ＭＳ Ｐゴシック" charset="-128"/>
              </a:rPr>
              <a:t>Find Primes &lt;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Name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FindPrimes</a:t>
            </a:r>
          </a:p>
          <a:p>
            <a:r>
              <a:rPr lang="en-US" altLang="en-US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>
                <a:ea typeface="ＭＳ Ｐゴシック" charset="-128"/>
              </a:rPr>
              <a:t>Finds the primes that are less than </a:t>
            </a:r>
            <a:r>
              <a:rPr lang="en-US" altLang="en-US" i="1">
                <a:ea typeface="ＭＳ Ｐゴシック" charset="-128"/>
              </a:rPr>
              <a:t>N</a:t>
            </a:r>
          </a:p>
          <a:p>
            <a:r>
              <a:rPr lang="en-US" altLang="en-US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i="1">
                <a:ea typeface="ＭＳ Ｐゴシック" charset="-128"/>
              </a:rPr>
              <a:t>N</a:t>
            </a:r>
            <a:r>
              <a:rPr lang="en-US" altLang="en-US">
                <a:ea typeface="ＭＳ Ｐゴシック" charset="-128"/>
              </a:rPr>
              <a:t>, an integer</a:t>
            </a:r>
          </a:p>
          <a:p>
            <a:r>
              <a:rPr lang="en-US" altLang="en-US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>
                <a:ea typeface="ＭＳ Ｐゴシック" charset="-128"/>
              </a:rPr>
              <a:t>List of integers</a:t>
            </a:r>
          </a:p>
          <a:p>
            <a:endParaRPr lang="en-US" altLang="en-US">
              <a:latin typeface="Arial" charset="0"/>
              <a:ea typeface="ＭＳ Ｐゴシック" charset="-128"/>
            </a:endParaRPr>
          </a:p>
          <a:p>
            <a:endParaRPr lang="en-US" altLang="en-US">
              <a:latin typeface="Courier New" charset="0"/>
              <a:ea typeface="ＭＳ Ｐゴシック" charset="-128"/>
            </a:endParaRP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Pseudo Code: "How Use Other Components"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Pseudo code for finding the primes &lt; </a:t>
            </a:r>
            <a:r>
              <a:rPr lang="en-US" altLang="en-US" i="1">
                <a:ea typeface="ＭＳ Ｐゴシック" charset="-128"/>
              </a:rPr>
              <a:t>N</a:t>
            </a:r>
            <a:r>
              <a:rPr lang="en-US" altLang="en-US">
                <a:ea typeface="ＭＳ Ｐゴシック" charset="-128"/>
              </a:rPr>
              <a:t> if the one component is </a:t>
            </a:r>
            <a:r>
              <a:rPr lang="en-US" altLang="en-US">
                <a:latin typeface="Courier New" charset="0"/>
                <a:ea typeface="ＭＳ Ｐゴシック" charset="-128"/>
              </a:rPr>
              <a:t>divides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For n &lt; N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is_prime = True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For d &lt; n</a:t>
            </a:r>
          </a:p>
          <a:p>
            <a:pPr lvl="3"/>
            <a:r>
              <a:rPr lang="en-US" altLang="en-US">
                <a:latin typeface="Courier New" charset="0"/>
                <a:ea typeface="ＭＳ Ｐゴシック" charset="-128"/>
              </a:rPr>
              <a:t>If divides(n, d)</a:t>
            </a:r>
          </a:p>
          <a:p>
            <a:pPr lvl="3"/>
            <a:r>
              <a:rPr lang="en-US" altLang="en-US">
                <a:latin typeface="Courier New" charset="0"/>
                <a:ea typeface="ＭＳ Ｐゴシック" charset="-128"/>
              </a:rPr>
              <a:t>Then is_prime = False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If is_prime, add n to list_of_primes</a:t>
            </a:r>
          </a:p>
          <a:p>
            <a:r>
              <a:rPr lang="en-US" altLang="en-US">
                <a:ea typeface="ＭＳ Ｐゴシック" charset="-128"/>
              </a:rPr>
              <a:t>"Rules" for pseudo code</a:t>
            </a:r>
          </a:p>
          <a:p>
            <a:pPr lvl="1"/>
            <a:r>
              <a:rPr lang="en-US" altLang="en-US">
                <a:ea typeface="ＭＳ Ｐゴシック" charset="-128"/>
              </a:rPr>
              <a:t>Consistent use of flow control &amp; variable names</a:t>
            </a:r>
          </a:p>
          <a:p>
            <a:pPr lvl="1"/>
            <a:r>
              <a:rPr lang="en-US" altLang="en-US">
                <a:ea typeface="ＭＳ Ｐゴシック" charset="-128"/>
              </a:rPr>
              <a:t>Readable English where details are sparse</a:t>
            </a:r>
          </a:p>
          <a:p>
            <a:pPr lvl="3"/>
            <a:endParaRPr lang="en-US" altLang="en-US">
              <a:ea typeface="ＭＳ Ｐゴシック" charset="-128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 bwMode="auto">
          <a:xfrm>
            <a:off x="685800" y="914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Authenticate user</a:t>
            </a:r>
          </a:p>
          <a:p>
            <a:pPr lvl="1"/>
            <a:r>
              <a:rPr lang="en-US" altLang="en-US">
                <a:ea typeface="ＭＳ Ｐゴシック" charset="-128"/>
              </a:rPr>
              <a:t>Database with user PIN</a:t>
            </a:r>
          </a:p>
          <a:p>
            <a:pPr lvl="1"/>
            <a:r>
              <a:rPr lang="en-US" altLang="en-US">
                <a:ea typeface="ＭＳ Ｐゴシック" charset="-128"/>
              </a:rPr>
              <a:t>User interface that reads ATM card</a:t>
            </a:r>
          </a:p>
          <a:p>
            <a:pPr lvl="1"/>
            <a:r>
              <a:rPr lang="en-US" altLang="en-US">
                <a:ea typeface="ＭＳ Ｐゴシック" charset="-128"/>
              </a:rPr>
              <a:t>User interface that reads user PIN</a:t>
            </a:r>
          </a:p>
          <a:p>
            <a:pPr lvl="1"/>
            <a:r>
              <a:rPr lang="en-US" altLang="en-US">
                <a:ea typeface="ＭＳ Ｐゴシック" charset="-128"/>
              </a:rPr>
              <a:t>Control logic</a:t>
            </a:r>
          </a:p>
          <a:p>
            <a:r>
              <a:rPr lang="en-US" altLang="en-US">
                <a:ea typeface="ＭＳ Ｐゴシック" charset="-128"/>
              </a:rPr>
              <a:t>Get cash</a:t>
            </a:r>
          </a:p>
          <a:p>
            <a:pPr lvl="1"/>
            <a:r>
              <a:rPr lang="en-US" altLang="en-US">
                <a:ea typeface="ＭＳ Ｐゴシック" charset="-128"/>
              </a:rPr>
              <a:t>Database with users cash balance</a:t>
            </a:r>
          </a:p>
          <a:p>
            <a:pPr lvl="1"/>
            <a:r>
              <a:rPr lang="en-US" altLang="en-US">
                <a:ea typeface="ＭＳ Ｐゴシック" charset="-128"/>
              </a:rPr>
              <a:t>User interface that reads user cash requested</a:t>
            </a:r>
          </a:p>
          <a:p>
            <a:pPr lvl="1"/>
            <a:r>
              <a:rPr lang="en-US" altLang="en-US">
                <a:ea typeface="ＭＳ Ｐゴシック" charset="-128"/>
              </a:rPr>
              <a:t>Cash drawer interface that dispenses cash</a:t>
            </a:r>
          </a:p>
          <a:p>
            <a:pPr lvl="1"/>
            <a:r>
              <a:rPr lang="en-US" altLang="en-US">
                <a:ea typeface="ＭＳ Ｐゴシック" charset="-128"/>
              </a:rPr>
              <a:t>Control logic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Interaction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These describe interactions between your components, users, filesystems, etc.</a:t>
            </a:r>
          </a:p>
          <a:p>
            <a:r>
              <a:rPr lang="en-US" altLang="en-US" dirty="0">
                <a:ea typeface="ＭＳ Ｐゴシック" charset="-128"/>
              </a:rPr>
              <a:t>Very useful for describing how things relate without words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Web tools for making these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E.g. </a:t>
            </a:r>
            <a:r>
              <a:rPr lang="en-US" altLang="en-US" dirty="0">
                <a:ea typeface="ＭＳ Ｐゴシック" charset="-128"/>
                <a:hlinkClick r:id="rId2"/>
              </a:rPr>
              <a:t>https://www.websequencediagrams.com</a:t>
            </a:r>
            <a:endParaRPr lang="en-US" altLang="en-US" dirty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0" y="2743200"/>
            <a:ext cx="11684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228600" y="20574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>
                <a:ea typeface="ＭＳ Ｐゴシック" charset="-128"/>
              </a:rPr>
              <a:t>Design: Why &amp; How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Makes A Design Understandable?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 bwMode="auto">
          <a:xfrm>
            <a:off x="609600" y="3352800"/>
            <a:ext cx="8229600" cy="259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>
                <a:ea typeface="ＭＳ Ｐゴシック" charset="-128"/>
              </a:rPr>
              <a:t>Few components</a:t>
            </a:r>
            <a:r>
              <a:rPr lang="en-US" altLang="en-US" sz="2400">
                <a:ea typeface="ＭＳ Ｐゴシック" charset="-128"/>
              </a:rPr>
              <a:t> with clear roles</a:t>
            </a:r>
          </a:p>
          <a:p>
            <a:pPr lvl="1"/>
            <a:r>
              <a:rPr lang="en-US" altLang="en-US" sz="2400">
                <a:ea typeface="ＭＳ Ｐゴシック" charset="-128"/>
              </a:rPr>
              <a:t>Use abstraction hierarchies</a:t>
            </a:r>
          </a:p>
          <a:p>
            <a:r>
              <a:rPr lang="en-US" altLang="en-US" sz="2800">
                <a:ea typeface="ＭＳ Ｐゴシック" charset="-128"/>
              </a:rPr>
              <a:t>Few interactions between components</a:t>
            </a:r>
          </a:p>
          <a:p>
            <a:pPr lvl="1"/>
            <a:r>
              <a:rPr lang="en-US" altLang="en-US" sz="2400">
                <a:ea typeface="ＭＳ Ｐゴシック" charset="-128"/>
              </a:rPr>
              <a:t>Carefully choose the features and interfaces</a:t>
            </a:r>
          </a:p>
          <a:p>
            <a:r>
              <a:rPr lang="en-US" altLang="en-US" sz="2800">
                <a:ea typeface="ＭＳ Ｐゴシック" charset="-128"/>
              </a:rPr>
              <a:t>Similarity with other designs</a:t>
            </a:r>
          </a:p>
          <a:p>
            <a:pPr lvl="1"/>
            <a:r>
              <a:rPr lang="en-US" altLang="en-US" sz="2400">
                <a:ea typeface="ＭＳ Ｐゴシック" charset="-128"/>
              </a:rPr>
              <a:t>Use design patterns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82700"/>
            <a:ext cx="3268663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138238"/>
            <a:ext cx="3194050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Benefits of a Software Design</a:t>
            </a:r>
          </a:p>
        </p:txBody>
      </p:sp>
      <p:sp>
        <p:nvSpPr>
          <p:cNvPr id="2457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Provides a systematic approach to a complex problem</a:t>
            </a:r>
          </a:p>
          <a:p>
            <a:r>
              <a:rPr lang="en-US" altLang="en-US">
                <a:ea typeface="ＭＳ Ｐゴシック" charset="-128"/>
              </a:rPr>
              <a:t>Finds bugs before you code</a:t>
            </a:r>
          </a:p>
          <a:p>
            <a:r>
              <a:rPr lang="en-US" altLang="en-US">
                <a:ea typeface="ＭＳ Ｐゴシック" charset="-128"/>
              </a:rPr>
              <a:t>Enables many people to work in parallel</a:t>
            </a:r>
          </a:p>
          <a:p>
            <a:r>
              <a:rPr lang="en-US" altLang="en-US">
                <a:ea typeface="ＭＳ Ｐゴシック" charset="-128"/>
              </a:rPr>
              <a:t>Promotes testability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 bwMode="auto">
          <a:xfrm>
            <a:off x="76200" y="457200"/>
            <a:ext cx="90678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Steps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en-US" b="1">
                <a:ea typeface="ＭＳ Ｐゴシック" charset="-128"/>
              </a:rPr>
              <a:t>Functional design</a:t>
            </a:r>
            <a:r>
              <a:rPr lang="en-US" altLang="en-US">
                <a:ea typeface="ＭＳ Ｐゴシック" charset="-128"/>
              </a:rPr>
              <a:t>:</a:t>
            </a:r>
          </a:p>
          <a:p>
            <a:pPr marL="914400" lvl="1" indent="-514350"/>
            <a:r>
              <a:rPr lang="en-US" altLang="en-US">
                <a:ea typeface="ＭＳ Ｐゴシック" charset="-128"/>
              </a:rPr>
              <a:t>Describe what the system does (use cases)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 b="1">
                <a:ea typeface="ＭＳ Ｐゴシック" charset="-128"/>
              </a:rPr>
              <a:t>Component design</a:t>
            </a:r>
            <a:r>
              <a:rPr lang="en-US" altLang="en-US">
                <a:ea typeface="ＭＳ Ｐゴシック" charset="-128"/>
              </a:rPr>
              <a:t>: Specify the components</a:t>
            </a:r>
          </a:p>
          <a:p>
            <a:pPr marL="914400" lvl="1" indent="-514350"/>
            <a:r>
              <a:rPr lang="en-US" altLang="en-US">
                <a:ea typeface="ＭＳ Ｐゴシック" charset="-128"/>
              </a:rPr>
              <a:t>Each use case has a "Top level" component.</a:t>
            </a:r>
          </a:p>
          <a:p>
            <a:pPr marL="914400" lvl="1" indent="-514350"/>
            <a:r>
              <a:rPr lang="en-US" altLang="en-US">
                <a:ea typeface="ＭＳ Ｐゴシック" charset="-128"/>
              </a:rPr>
              <a:t>Sub-components implements portions of the use case</a:t>
            </a:r>
          </a:p>
          <a:p>
            <a:pPr marL="1314450" lvl="2" indent="-514350"/>
            <a:r>
              <a:rPr lang="en-US" altLang="en-US">
                <a:ea typeface="ＭＳ Ｐゴシック" charset="-128"/>
              </a:rPr>
              <a:t>Ideally want many components that are common across use cases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22438" y="5816600"/>
            <a:ext cx="4449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b="1"/>
              <a:t>Iterate. Iterate. Iterate.</a:t>
            </a:r>
          </a:p>
        </p:txBody>
      </p:sp>
      <p:sp>
        <p:nvSpPr>
          <p:cNvPr id="25604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4"/>
          <p:cNvSpPr>
            <a:spLocks noGrp="1"/>
          </p:cNvSpPr>
          <p:nvPr>
            <p:ph type="title"/>
          </p:nvPr>
        </p:nvSpPr>
        <p:spPr bwMode="auto">
          <a:xfrm>
            <a:off x="228600" y="18288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>
                <a:ea typeface="ＭＳ Ｐゴシック" charset="-128"/>
              </a:rPr>
              <a:t>Functional Design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Running Example: Design of ATM</a:t>
            </a:r>
          </a:p>
        </p:txBody>
      </p:sp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765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89050"/>
            <a:ext cx="44958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Do We Do With ATMs?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Get cash</a:t>
            </a:r>
          </a:p>
          <a:p>
            <a:r>
              <a:rPr lang="en-US" altLang="en-US">
                <a:ea typeface="ＭＳ Ｐゴシック" charset="-128"/>
              </a:rPr>
              <a:t>Deposit checks</a:t>
            </a:r>
          </a:p>
          <a:p>
            <a:r>
              <a:rPr lang="en-US" altLang="en-US">
                <a:ea typeface="ＭＳ Ｐゴシック" charset="-128"/>
              </a:rPr>
              <a:t>Check balances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These are examples of </a:t>
            </a:r>
            <a:r>
              <a:rPr lang="en-US" altLang="en-US" b="1" i="1">
                <a:ea typeface="ＭＳ Ｐゴシック" charset="-128"/>
              </a:rPr>
              <a:t>Use Cases</a:t>
            </a:r>
            <a:r>
              <a:rPr lang="en-US" altLang="en-US">
                <a:ea typeface="ＭＳ Ｐゴシック" charset="-128"/>
              </a:rPr>
              <a:t>.</a:t>
            </a:r>
          </a:p>
          <a:p>
            <a:r>
              <a:rPr lang="en-US" altLang="en-US">
                <a:ea typeface="ＭＳ Ｐゴシック" charset="-128"/>
              </a:rPr>
              <a:t>Implied use case – User authentication.</a:t>
            </a: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867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73063"/>
            <a:ext cx="863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304800" y="381000"/>
            <a:ext cx="84582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</a:t>
            </a:r>
          </a:p>
        </p:txBody>
      </p:sp>
      <p:sp>
        <p:nvSpPr>
          <p:cNvPr id="29698" name="Content Placeholder 4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144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information the user provides</a:t>
            </a:r>
          </a:p>
          <a:p>
            <a:pPr lvl="1"/>
            <a:r>
              <a:rPr lang="en-US" altLang="en-US">
                <a:ea typeface="ＭＳ Ｐゴシック" charset="-128"/>
              </a:rPr>
              <a:t>E.g., command entered with its options</a:t>
            </a:r>
          </a:p>
          <a:p>
            <a:r>
              <a:rPr lang="en-US" altLang="en-US">
                <a:ea typeface="ＭＳ Ｐゴシック" charset="-128"/>
              </a:rPr>
              <a:t>What responses the system provides</a:t>
            </a:r>
          </a:p>
          <a:p>
            <a:pPr lvl="1"/>
            <a:r>
              <a:rPr lang="en-US" altLang="en-US">
                <a:ea typeface="ＭＳ Ｐゴシック" charset="-128"/>
              </a:rPr>
              <a:t>E.g., prompts, plots, error messages</a:t>
            </a:r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0175" y="4078288"/>
            <a:ext cx="6067425" cy="2246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User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Put ATM card in reader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ATM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Display 'Enter PIN'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User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Enters PIN on keyboard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ATM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[if correct] Show main menu</a:t>
            </a:r>
          </a:p>
          <a:p>
            <a:pPr eaLnBrk="1" hangingPunct="1"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      [if incorrect] Display 'Enter PIN'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3435350"/>
            <a:ext cx="4897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b="1">
                <a:latin typeface="Calibri" charset="0"/>
              </a:rPr>
              <a:t>Authenticate User Use Case</a:t>
            </a:r>
            <a:endParaRPr lang="en-US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33062</TotalTime>
  <Words>585</Words>
  <Application>Microsoft Macintosh PowerPoint</Application>
  <PresentationFormat>On-screen Show (4:3)</PresentationFormat>
  <Paragraphs>99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Courier New</vt:lpstr>
      <vt:lpstr>Office Theme</vt:lpstr>
      <vt:lpstr>Software Design</vt:lpstr>
      <vt:lpstr>Design: Why &amp; How</vt:lpstr>
      <vt:lpstr>What Makes A Design Understandable?</vt:lpstr>
      <vt:lpstr>Benefits of a Software Design</vt:lpstr>
      <vt:lpstr>Steps in Design</vt:lpstr>
      <vt:lpstr>Functional Design</vt:lpstr>
      <vt:lpstr>Running Example: Design of ATM</vt:lpstr>
      <vt:lpstr>What Do We Do With ATMs?</vt:lpstr>
      <vt:lpstr>Describing a Use Case</vt:lpstr>
      <vt:lpstr>Component Design</vt:lpstr>
      <vt:lpstr>Specification of Components</vt:lpstr>
      <vt:lpstr>Developing Component Specifications</vt:lpstr>
      <vt:lpstr>Example Component Specification Find Primes &lt; N</vt:lpstr>
      <vt:lpstr>Pseudo Code: "How Use Other Components"</vt:lpstr>
      <vt:lpstr>ATM Components by Use Case</vt:lpstr>
      <vt:lpstr>Interaction diagrams</vt:lpstr>
    </vt:vector>
  </TitlesOfParts>
  <Company>University of Washington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A. C. Beck</cp:lastModifiedBy>
  <cp:revision>1076</cp:revision>
  <cp:lastPrinted>2017-10-29T20:36:24Z</cp:lastPrinted>
  <dcterms:created xsi:type="dcterms:W3CDTF">2008-11-04T22:35:39Z</dcterms:created>
  <dcterms:modified xsi:type="dcterms:W3CDTF">2020-02-11T22:03:28Z</dcterms:modified>
</cp:coreProperties>
</file>