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444" r:id="rId3"/>
    <p:sldId id="434" r:id="rId4"/>
    <p:sldId id="435" r:id="rId5"/>
    <p:sldId id="433" r:id="rId6"/>
    <p:sldId id="436" r:id="rId7"/>
    <p:sldId id="437" r:id="rId8"/>
    <p:sldId id="438" r:id="rId9"/>
    <p:sldId id="439" r:id="rId10"/>
    <p:sldId id="440" r:id="rId11"/>
    <p:sldId id="445" r:id="rId12"/>
    <p:sldId id="446" r:id="rId13"/>
    <p:sldId id="441" r:id="rId14"/>
    <p:sldId id="44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4"/>
    <p:restoredTop sz="84169"/>
  </p:normalViewPr>
  <p:slideViewPr>
    <p:cSldViewPr snapToGrid="0" snapToObjects="1">
      <p:cViewPr varScale="1">
        <p:scale>
          <a:sx n="92" d="100"/>
          <a:sy n="92" d="100"/>
        </p:scale>
        <p:origin x="7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5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42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63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43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5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5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ylight.com/dayhtml/doc/theory/theory.smiles.html" TargetMode="External"/><Relationship Id="rId4" Type="http://schemas.openxmlformats.org/officeDocument/2006/relationships/hyperlink" Target="http://faculty.washington.edu/dacb/HCEPDB_moldata.zi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ixelbeat.org/cmdlin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wdirect/wiki/wiki" TargetMode="External"/><Relationship Id="rId4" Type="http://schemas.openxmlformats.org/officeDocument/2006/relationships/hyperlink" Target="https://github.com/uwdirect/wiki/issues" TargetMode="External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Software Engineering for </a:t>
            </a:r>
            <a:br>
              <a:rPr lang="en-US" sz="3600" dirty="0" smtClean="0"/>
            </a:br>
            <a:r>
              <a:rPr lang="en-US" sz="3600" dirty="0" smtClean="0"/>
              <a:t>Molecular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94360" y="2812059"/>
            <a:ext cx="777240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2400" dirty="0"/>
              <a:t>(Data Intensive Research Enabling Cutting-edge Tech)</a:t>
            </a:r>
          </a:p>
          <a:p>
            <a:r>
              <a:rPr lang="en-US" sz="3600" dirty="0" smtClean="0">
                <a:hlinkClick r:id="rId6"/>
              </a:rPr>
              <a:t>https</a:t>
            </a:r>
            <a:r>
              <a:rPr lang="en-US" sz="3600" dirty="0">
                <a:hlinkClick r:id="rId6"/>
              </a:rPr>
              <a:t>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Commands for </a:t>
            </a:r>
            <a:r>
              <a:rPr lang="en-US" altLang="x-none" dirty="0" smtClean="0"/>
              <a:t>files </a:t>
            </a:r>
            <a:r>
              <a:rPr lang="en-US" altLang="x-none" dirty="0"/>
              <a:t>&amp; </a:t>
            </a:r>
            <a:r>
              <a:rPr lang="en-US" altLang="x-none" dirty="0" err="1" smtClean="0"/>
              <a:t>dirs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By category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Create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Directory: </a:t>
            </a:r>
            <a:r>
              <a:rPr lang="en-US" altLang="x-none" dirty="0" err="1">
                <a:latin typeface="Courier New" charset="0"/>
              </a:rPr>
              <a:t>mkdir</a:t>
            </a:r>
            <a:endParaRPr lang="en-US" altLang="x-none" dirty="0">
              <a:latin typeface="Courier New" charset="0"/>
            </a:endParaRP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File: various (e.g., </a:t>
            </a:r>
            <a:r>
              <a:rPr lang="en-US" altLang="x-none" dirty="0" err="1" smtClean="0">
                <a:latin typeface="Courier New" charset="0"/>
              </a:rPr>
              <a:t>cp</a:t>
            </a:r>
            <a:r>
              <a:rPr lang="en-US" altLang="x-none" dirty="0" smtClean="0">
                <a:latin typeface="Courier New" charset="0"/>
              </a:rPr>
              <a:t>, touch</a:t>
            </a:r>
            <a:r>
              <a:rPr lang="en-US" altLang="x-none" dirty="0" smtClean="0"/>
              <a:t>)</a:t>
            </a:r>
            <a:endParaRPr lang="en-US" altLang="x-none" dirty="0"/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View contents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Directory: </a:t>
            </a:r>
            <a:r>
              <a:rPr lang="en-US" altLang="x-none" dirty="0">
                <a:latin typeface="Courier New" charset="0"/>
              </a:rPr>
              <a:t>ls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File: </a:t>
            </a:r>
            <a:r>
              <a:rPr lang="en-US" altLang="x-none" dirty="0">
                <a:latin typeface="Courier New" charset="0"/>
              </a:rPr>
              <a:t>cat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Remove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Directory: </a:t>
            </a:r>
            <a:r>
              <a:rPr lang="en-US" altLang="x-none" dirty="0" err="1">
                <a:latin typeface="Courier New" charset="0"/>
              </a:rPr>
              <a:t>rmdir</a:t>
            </a:r>
            <a:endParaRPr lang="en-US" altLang="x-none" dirty="0">
              <a:latin typeface="Courier New" charset="0"/>
            </a:endParaRP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File: </a:t>
            </a:r>
            <a:r>
              <a:rPr lang="en-US" altLang="x-none" dirty="0" err="1">
                <a:latin typeface="Courier New" charset="0"/>
              </a:rPr>
              <a:t>rm</a:t>
            </a:r>
            <a:endParaRPr lang="en-US" altLang="x-none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2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Data!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163872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/ 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Units /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CEPD id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655365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SMILES_str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SMILES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C1C=CC=C1c1cc2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stoich_str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stoichiometry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C18H9N3OSSe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394.3151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conv. </a:t>
                      </a:r>
                      <a:r>
                        <a:rPr lang="en-US" dirty="0" err="1" smtClean="0"/>
                        <a:t>effec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5.16195320211971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circ.</a:t>
                      </a:r>
                      <a:r>
                        <a:rPr lang="en-US" baseline="0" dirty="0" smtClean="0"/>
                        <a:t> 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0.86760078740294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circ. density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91.5675749599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e_homo_alpha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occ.</a:t>
                      </a:r>
                      <a:r>
                        <a:rPr lang="en-US" baseline="0" dirty="0" smtClean="0"/>
                        <a:t> mol. orb.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-5.46760078740294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e_gap_alpha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LUMO-HOMO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2.02294443593306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e_lumo_alpha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 occ. mol.</a:t>
                      </a:r>
                      <a:r>
                        <a:rPr lang="en-US" baseline="0" dirty="0" smtClean="0"/>
                        <a:t> orb.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-3.444656351469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tmp_smiles_str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C1C=CC=C1c1cc2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719384"/>
            <a:ext cx="844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Harvard Clean Energy Project: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faculty.washington.edu/dacb/HCEPDB_moldata.zip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69518" y="2088716"/>
            <a:ext cx="8404964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DO NOT REDISTRIBUTE!</a:t>
            </a:r>
          </a:p>
          <a:p>
            <a:endParaRPr lang="en-US" sz="3600" b="1" dirty="0" smtClean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rgbClr val="FF0000"/>
                </a:solidFill>
              </a:rPr>
              <a:t>DO NOT USE THIS DATA IN YOUR RESEARCH WITHOUT CREDITING 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HARVARD CLEAN ENERGY POJECT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43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schema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“metadata” or schema</a:t>
            </a:r>
          </a:p>
          <a:p>
            <a:pPr lvl="1"/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Units</a:t>
            </a:r>
          </a:p>
          <a:p>
            <a:pPr lvl="1"/>
            <a:r>
              <a:rPr lang="en-US" dirty="0" smtClean="0"/>
              <a:t>“keys” (unique identifiers for molecules)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164" y="3839857"/>
            <a:ext cx="4847833" cy="26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a location</a:t>
            </a:r>
          </a:p>
          <a:p>
            <a:r>
              <a:rPr lang="en-US" dirty="0" smtClean="0"/>
              <a:t>Create a project directory</a:t>
            </a:r>
          </a:p>
          <a:p>
            <a:pPr lvl="1"/>
            <a:r>
              <a:rPr lang="en-US" dirty="0" smtClean="0"/>
              <a:t>Create a README</a:t>
            </a:r>
          </a:p>
          <a:p>
            <a:pPr lvl="1"/>
            <a:r>
              <a:rPr lang="en-US" dirty="0" smtClean="0"/>
              <a:t>Download the HCEP data</a:t>
            </a:r>
          </a:p>
          <a:p>
            <a:pPr lvl="1"/>
            <a:r>
              <a:rPr lang="en-US" dirty="0" smtClean="0"/>
              <a:t>Unpack the data</a:t>
            </a:r>
          </a:p>
          <a:p>
            <a:pPr lvl="1"/>
            <a:r>
              <a:rPr lang="en-US" dirty="0" smtClean="0"/>
              <a:t>Look at the data</a:t>
            </a:r>
          </a:p>
          <a:p>
            <a:r>
              <a:rPr lang="en-US" dirty="0" smtClean="0"/>
              <a:t>Automate the workflow</a:t>
            </a:r>
          </a:p>
        </p:txBody>
      </p:sp>
    </p:spTree>
    <p:extLst>
      <p:ext uri="{BB962C8B-B14F-4D97-AF65-F5344CB8AC3E}">
        <p14:creationId xmlns:p14="http://schemas.microsoft.com/office/powerpoint/2010/main" val="145637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shell commands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22855"/>
              </p:ext>
            </p:extLst>
          </p:nvPr>
        </p:nvGraphicFramePr>
        <p:xfrm>
          <a:off x="457200" y="1600200"/>
          <a:ext cx="8229600" cy="4641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Task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Example usage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List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ls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Copy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cp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original_file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new_file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mv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Move / rename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mv original_file new_file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rm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Remove / delete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rm original_file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Change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cd some_directory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pwd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Print working / current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pwd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mkdir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Create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mkdir some_directory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rmdir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Remove / delete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rmdir some_directory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cat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cat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head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begining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of file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head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tail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end of file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tail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Search file for matching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grep search.text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sort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Sort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sort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uniq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Print unique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uniq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diff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Compare to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diff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original_file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new_file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unzip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Uncompress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 file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unzip 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compressed_file.zip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Download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 file using its 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curl some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2024" y="6374516"/>
            <a:ext cx="8999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x-none" dirty="0">
                <a:solidFill>
                  <a:srgbClr val="000000"/>
                </a:solidFill>
                <a:latin typeface="Calibri" charset="0"/>
              </a:rPr>
              <a:t>Also see </a:t>
            </a:r>
            <a:r>
              <a:rPr lang="en-US" altLang="x-none" dirty="0">
                <a:solidFill>
                  <a:srgbClr val="000000"/>
                </a:solidFill>
                <a:latin typeface="Calibri" charset="0"/>
                <a:hlinkClick r:id="rId2"/>
              </a:rPr>
              <a:t>http://</a:t>
            </a:r>
            <a:r>
              <a:rPr lang="en-US" altLang="x-none" dirty="0" smtClean="0">
                <a:solidFill>
                  <a:srgbClr val="000000"/>
                </a:solidFill>
                <a:latin typeface="Calibri" charset="0"/>
                <a:hlinkClick r:id="rId2"/>
              </a:rPr>
              <a:t>www.pixelbeat.org/cmdline.html</a:t>
            </a:r>
            <a:r>
              <a:rPr lang="en-US" altLang="x-none" dirty="0" smtClean="0">
                <a:solidFill>
                  <a:srgbClr val="000000"/>
                </a:solidFill>
                <a:latin typeface="Calibri" charset="0"/>
              </a:rPr>
              <a:t> or google ‘shell + command name’</a:t>
            </a:r>
            <a:endParaRPr lang="en-US" altLang="x-none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things to note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err="1" smtClean="0"/>
              <a:t>Chintin</a:t>
            </a:r>
            <a:r>
              <a:rPr lang="en-US" dirty="0" smtClean="0"/>
              <a:t> Pathak (your classmate) created a #projects channel on Slack to discuss project ideas</a:t>
            </a:r>
          </a:p>
          <a:p>
            <a:pPr lvl="1"/>
            <a:r>
              <a:rPr lang="en-US" dirty="0" smtClean="0"/>
              <a:t>There is a curated wiki with a place to ask questions in GitHub: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github.com/uwdirect/wiki/wiki</a:t>
            </a:r>
            <a:endParaRPr lang="en-US" dirty="0" smtClean="0"/>
          </a:p>
          <a:p>
            <a:pPr lvl="2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github.com/uwdirect/wiki/issues</a:t>
            </a:r>
            <a:endParaRPr lang="en-US" dirty="0" smtClean="0"/>
          </a:p>
          <a:p>
            <a:pPr lvl="2"/>
            <a:r>
              <a:rPr lang="en-US" dirty="0" smtClean="0"/>
              <a:t>Note, this isn’t CANVAS because we want you to get used to using GitHub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577" y="1704107"/>
            <a:ext cx="964623" cy="96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9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4402138"/>
            <a:ext cx="1397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system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File – container of data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Directory – container of files and directories</a:t>
            </a:r>
          </a:p>
          <a:p>
            <a:pPr marL="457200" indent="-457200"/>
            <a:r>
              <a:rPr lang="en-US" altLang="x-none" dirty="0"/>
              <a:t>Directories are organized into a tree</a:t>
            </a:r>
          </a:p>
          <a:p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40000" y="4795838"/>
            <a:ext cx="835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x-none">
                <a:solidFill>
                  <a:schemeClr val="tx1"/>
                </a:solidFill>
              </a:rPr>
              <a:t>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417219"/>
            <a:ext cx="2133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87850" y="4800600"/>
            <a:ext cx="150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x-none" dirty="0">
                <a:solidFill>
                  <a:schemeClr val="tx1"/>
                </a:solidFill>
              </a:rPr>
              <a:t>README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078" y="3149791"/>
            <a:ext cx="1397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5689600"/>
            <a:ext cx="2133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36617" y="6077668"/>
            <a:ext cx="12968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mtClean="0"/>
              <a:t>HCEPDB.csv</a:t>
            </a:r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649912" y="4786709"/>
            <a:ext cx="2644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038600" y="6019800"/>
            <a:ext cx="968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87357" y="4808016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 smtClean="0"/>
              <a:t>Sub-d</a:t>
            </a:r>
            <a:r>
              <a:rPr lang="en-US" altLang="x-none" smtClean="0">
                <a:solidFill>
                  <a:schemeClr val="tx1"/>
                </a:solidFill>
              </a:rPr>
              <a:t>irectory</a:t>
            </a:r>
            <a:endParaRPr lang="en-US" altLang="x-none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327525" y="3666824"/>
            <a:ext cx="2644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 dirty="0" smtClean="0">
                <a:solidFill>
                  <a:schemeClr val="tx1"/>
                </a:solidFill>
              </a:rPr>
              <a:t>Directory (AKA </a:t>
            </a:r>
            <a:r>
              <a:rPr lang="en-US" altLang="x-none" dirty="0" err="1" smtClean="0">
                <a:solidFill>
                  <a:schemeClr val="tx1"/>
                </a:solidFill>
              </a:rPr>
              <a:t>dir</a:t>
            </a:r>
            <a:r>
              <a:rPr lang="en-US" altLang="x-none" dirty="0" smtClean="0">
                <a:solidFill>
                  <a:schemeClr val="tx1"/>
                </a:solidFill>
              </a:rPr>
              <a:t>)</a:t>
            </a:r>
            <a:endParaRPr lang="en-US" altLang="x-none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176588" y="4313238"/>
            <a:ext cx="436562" cy="2040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13150" y="4313238"/>
            <a:ext cx="425450" cy="213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914650" y="5505228"/>
            <a:ext cx="64428" cy="2763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 vs. Command line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57200" y="1635690"/>
            <a:ext cx="82296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/>
              <a:t>Graphical User Interface (GUI)</a:t>
            </a:r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 smtClean="0"/>
          </a:p>
          <a:p>
            <a:r>
              <a:rPr lang="en-US" altLang="x-none" dirty="0" smtClean="0"/>
              <a:t>Command Line Interface (CLI)</a:t>
            </a:r>
            <a:endParaRPr lang="en-US" altLang="x-none" dirty="0"/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2245290"/>
            <a:ext cx="3463925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45290"/>
            <a:ext cx="366236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5134540"/>
            <a:ext cx="365760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6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pointy </a:t>
            </a:r>
            <a:r>
              <a:rPr lang="en-US" dirty="0" err="1" smtClean="0"/>
              <a:t>clicky</a:t>
            </a:r>
            <a:r>
              <a:rPr lang="en-US" dirty="0" smtClean="0"/>
              <a:t> bad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preserve a record of your actions?</a:t>
            </a:r>
          </a:p>
          <a:p>
            <a:endParaRPr lang="en-US" dirty="0"/>
          </a:p>
          <a:p>
            <a:r>
              <a:rPr lang="en-US" dirty="0" smtClean="0"/>
              <a:t>Using the command line you get history</a:t>
            </a:r>
          </a:p>
          <a:p>
            <a:endParaRPr lang="en-US" dirty="0"/>
          </a:p>
          <a:p>
            <a:r>
              <a:rPr lang="en-US" dirty="0" smtClean="0"/>
              <a:t>You can collect your commands into a ‘script’ that can be reused to exactly duplicate your procedure</a:t>
            </a:r>
          </a:p>
        </p:txBody>
      </p:sp>
    </p:spTree>
    <p:extLst>
      <p:ext uri="{BB962C8B-B14F-4D97-AF65-F5344CB8AC3E}">
        <p14:creationId xmlns:p14="http://schemas.microsoft.com/office/powerpoint/2010/main" val="96569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command line?</a:t>
            </a:r>
          </a:p>
          <a:p>
            <a:pPr lvl="1"/>
            <a:r>
              <a:rPr lang="en-US" dirty="0" smtClean="0"/>
              <a:t>Also known as a ‘shell’</a:t>
            </a:r>
          </a:p>
          <a:p>
            <a:pPr lvl="1"/>
            <a:r>
              <a:rPr lang="en-US" dirty="0" smtClean="0"/>
              <a:t>Most common shell is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bash</a:t>
            </a:r>
            <a:r>
              <a:rPr lang="en-US" dirty="0" smtClean="0"/>
              <a:t> (what we will use)</a:t>
            </a:r>
          </a:p>
          <a:p>
            <a:pPr lvl="2"/>
            <a:r>
              <a:rPr lang="en-US" dirty="0" smtClean="0"/>
              <a:t>Bourne Again Shell</a:t>
            </a:r>
          </a:p>
          <a:p>
            <a:pPr lvl="2"/>
            <a:r>
              <a:rPr lang="en-US" dirty="0" smtClean="0"/>
              <a:t>Reimplementation of a shell from 1977</a:t>
            </a:r>
          </a:p>
          <a:p>
            <a:pPr lvl="2"/>
            <a:r>
              <a:rPr lang="en-US" dirty="0" smtClean="0"/>
              <a:t>Every OS/X Mac</a:t>
            </a:r>
          </a:p>
          <a:p>
            <a:pPr lvl="2"/>
            <a:r>
              <a:rPr lang="en-US" dirty="0" smtClean="0"/>
              <a:t>Every Linux box in the world</a:t>
            </a:r>
          </a:p>
          <a:p>
            <a:pPr lvl="2"/>
            <a:r>
              <a:rPr lang="en-US" dirty="0" smtClean="0"/>
              <a:t>Every supercomputer</a:t>
            </a:r>
          </a:p>
          <a:p>
            <a:pPr lvl="1"/>
            <a:r>
              <a:rPr lang="en-US" dirty="0" smtClean="0"/>
              <a:t>’Programming’ language itself</a:t>
            </a:r>
          </a:p>
          <a:p>
            <a:pPr lvl="2"/>
            <a:r>
              <a:rPr lang="en-US" dirty="0" smtClean="0"/>
              <a:t>‘scripting’ language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3275"/>
          <a:stretch/>
        </p:blipFill>
        <p:spPr>
          <a:xfrm>
            <a:off x="6932809" y="3389750"/>
            <a:ext cx="1584890" cy="181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2265" y="5302950"/>
            <a:ext cx="158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Ken Thompson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Where is the command line?</a:t>
            </a:r>
          </a:p>
          <a:p>
            <a:pPr lvl="1">
              <a:defRPr/>
            </a:pPr>
            <a:r>
              <a:rPr lang="en-US" dirty="0"/>
              <a:t>Mac (pre-installed)</a:t>
            </a:r>
          </a:p>
          <a:p>
            <a:pPr lvl="2">
              <a:defRPr/>
            </a:pPr>
            <a:r>
              <a:rPr lang="en-US" dirty="0"/>
              <a:t>Applications -&gt; Utilities -&gt; Terminal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Windows (after install </a:t>
            </a:r>
            <a:r>
              <a:rPr lang="en-US" dirty="0" err="1"/>
              <a:t>Git</a:t>
            </a:r>
            <a:r>
              <a:rPr lang="en-US" dirty="0"/>
              <a:t> / Bash)</a:t>
            </a:r>
          </a:p>
          <a:p>
            <a:pPr lvl="2">
              <a:defRPr/>
            </a:pPr>
            <a:r>
              <a:rPr lang="en-US" dirty="0"/>
              <a:t>Start -&gt; </a:t>
            </a:r>
            <a:r>
              <a:rPr lang="en-US" dirty="0" err="1"/>
              <a:t>Git</a:t>
            </a:r>
            <a:r>
              <a:rPr lang="en-US" dirty="0"/>
              <a:t> -&gt; </a:t>
            </a:r>
            <a:r>
              <a:rPr lang="en-US" dirty="0" err="1"/>
              <a:t>Git</a:t>
            </a:r>
            <a:r>
              <a:rPr lang="en-US" dirty="0"/>
              <a:t> Bash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Give it a go!  Open a shell window.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take ‘arguments’ </a:t>
            </a:r>
          </a:p>
          <a:p>
            <a:pPr lvl="1"/>
            <a:r>
              <a:rPr lang="en-US" dirty="0" smtClean="0"/>
              <a:t>Stuff after the command name</a:t>
            </a:r>
          </a:p>
          <a:p>
            <a:pPr lvl="1"/>
            <a:r>
              <a:rPr lang="en-US" dirty="0" smtClean="0"/>
              <a:t>Arguments alter the function of the command</a:t>
            </a:r>
          </a:p>
          <a:p>
            <a:pPr lvl="2"/>
            <a:r>
              <a:rPr lang="en-US" dirty="0" smtClean="0"/>
              <a:t>E.g. specify what file to use as input or output</a:t>
            </a:r>
          </a:p>
          <a:p>
            <a:pPr lvl="1"/>
            <a:r>
              <a:rPr lang="en-US" dirty="0" smtClean="0"/>
              <a:t>Many commands accept the special argument to return help, usually one of</a:t>
            </a:r>
          </a:p>
          <a:p>
            <a:pPr lvl="2"/>
            <a:r>
              <a:rPr lang="en-US" dirty="0" smtClean="0"/>
              <a:t>--help</a:t>
            </a:r>
          </a:p>
          <a:p>
            <a:pPr lvl="2"/>
            <a:r>
              <a:rPr lang="en-US" dirty="0" smtClean="0"/>
              <a:t>-help</a:t>
            </a:r>
          </a:p>
          <a:p>
            <a:pPr lvl="2"/>
            <a:r>
              <a:rPr lang="en-US" dirty="0" smtClean="0"/>
              <a:t>-h</a:t>
            </a:r>
          </a:p>
          <a:p>
            <a:pPr lvl="2"/>
            <a:r>
              <a:rPr lang="en-US" strike="sngStrike" dirty="0" smtClean="0"/>
              <a:t>-</a:t>
            </a:r>
            <a:r>
              <a:rPr lang="en-US" strike="sngStrike" dirty="0" err="1" smtClean="0"/>
              <a:t>omghelpmeImlost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4536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 completion is your friend</a:t>
            </a:r>
          </a:p>
          <a:p>
            <a:pPr lvl="1"/>
            <a:r>
              <a:rPr lang="en-US" dirty="0" smtClean="0"/>
              <a:t>When entering a file arguments</a:t>
            </a:r>
          </a:p>
          <a:p>
            <a:pPr lvl="1"/>
            <a:r>
              <a:rPr lang="en-US" dirty="0" smtClean="0"/>
              <a:t>When entering directory </a:t>
            </a:r>
            <a:r>
              <a:rPr lang="en-US" dirty="0" err="1" smtClean="0"/>
              <a:t>pathes</a:t>
            </a:r>
            <a:endParaRPr lang="en-US" dirty="0" smtClean="0"/>
          </a:p>
          <a:p>
            <a:pPr lvl="1"/>
            <a:r>
              <a:rPr lang="en-US" dirty="0" smtClean="0"/>
              <a:t>Hitting tab will autocomplete the filename!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 will pester you about this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720" y="3804634"/>
            <a:ext cx="26797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12122</TotalTime>
  <Words>702</Words>
  <Application>Microsoft Macintosh PowerPoint</Application>
  <PresentationFormat>On-screen Show (4:3)</PresentationFormat>
  <Paragraphs>219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Courier New</vt:lpstr>
      <vt:lpstr>Mangal</vt:lpstr>
      <vt:lpstr>Arial</vt:lpstr>
      <vt:lpstr>Office Theme</vt:lpstr>
      <vt:lpstr>Software Engineering for  Molecular Data Scientists</vt:lpstr>
      <vt:lpstr>Questions?</vt:lpstr>
      <vt:lpstr>File system basics</vt:lpstr>
      <vt:lpstr>GUI vs. Command line</vt:lpstr>
      <vt:lpstr>Why pointy clicky bad</vt:lpstr>
      <vt:lpstr>Command line tools</vt:lpstr>
      <vt:lpstr>Command line tools</vt:lpstr>
      <vt:lpstr>Command line tools</vt:lpstr>
      <vt:lpstr>Command line tips and tricks</vt:lpstr>
      <vt:lpstr>Commands for files &amp; dirs</vt:lpstr>
      <vt:lpstr>Data!</vt:lpstr>
      <vt:lpstr>Data schema</vt:lpstr>
      <vt:lpstr>Demo</vt:lpstr>
      <vt:lpstr>Useful shell commands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C. Beck</cp:lastModifiedBy>
  <cp:revision>492</cp:revision>
  <dcterms:created xsi:type="dcterms:W3CDTF">2015-01-21T04:58:27Z</dcterms:created>
  <dcterms:modified xsi:type="dcterms:W3CDTF">2019-01-10T18:38:08Z</dcterms:modified>
</cp:coreProperties>
</file>