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/>
    <p:restoredTop sz="96654"/>
  </p:normalViewPr>
  <p:slideViewPr>
    <p:cSldViewPr snapToGrid="0">
      <p:cViewPr>
        <p:scale>
          <a:sx n="156" d="100"/>
          <a:sy n="156" d="100"/>
        </p:scale>
        <p:origin x="188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EB90-BBB2-9048-5B54-823826D24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67EC-4C3C-828C-2E16-63AFBB4B0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AE86-6C1E-D9B3-8005-28319836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E1C-DED5-B594-56E3-ADD16814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902C-2F2D-70D4-FF60-61E3C4DE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3F41-C388-4669-573A-6B6EC475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1DEF-4F65-6DFE-B3F1-493E4DF8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FB5F-9618-B4A5-ACD3-E9D71783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9061-8E26-72C4-E9C3-59155C4D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FCDF-72AC-FBC5-5095-2648E226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00527-CA95-13ED-73B8-CD367E07B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0401-D6A1-3DD5-A024-A24C9A4E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A589-FE5B-D48C-73EC-FBC3665B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07EF-67BB-E80D-BB68-9C712F59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3822-FDB4-80F3-AE6E-CA45164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0E54-C50E-C7A9-2D6D-399A642C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DFDA-0229-77BA-67C8-F7A74028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01E3-18B0-71BC-7B2F-8BB28628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1D85-F7F7-19C4-DBF2-1B94BE2C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9498-1C0E-7CFE-7BBA-E67F59D6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2E9E-5E8E-4C72-3C5A-FB177560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1078-7502-04A5-12A7-7DC5801D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0776-AD90-7283-A322-0D8D531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09F6-B42D-E16E-5020-D32FD0D5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11EC-7F08-1CB4-AB44-AEC080CF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A61E-9543-653C-34AC-DB552478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0215-2014-F6CD-A0BA-C9B832295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5292-131C-20EB-B990-C9F9190C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CBD5-6687-1364-00D2-7DD2DCAD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4A8F-FBDE-1732-E73A-DB69A3EE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5C736-FFC9-9A7C-F8A9-8214DAA1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4464-37BC-97E0-5984-3631BEA8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C725-460C-19C3-28AB-7BB43D75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2C8BC-3C98-2757-963F-BA7D18AEF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4E526-ACFD-40ED-7F96-7AD2AC8F7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DE34-C52B-231A-CD7A-7AE5218CC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4E37A-963C-4AB3-B784-AA09B421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BE5F-A1F0-BA86-D323-46B9FBBA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79BF6-3155-0C51-8DAA-41A65E1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0667-D0E0-828F-BD03-15E7AC28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D6ACB-DD99-C0E6-B4F8-D13B1DC7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51532-AFB8-50B7-0418-29482F0D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C483D-4282-10E7-8E10-D8E4381D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2563E-F170-418F-8C9E-6179304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4DAC9-0F16-9845-F63D-18CADE0D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9984B-782E-BC7B-D849-F22B5AD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62CE-A2AF-BEC0-5389-5CF6712F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CC0-48BB-A40D-149C-803FEC62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D293A-A07D-6C6B-75A8-853A5A8C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7919F-8F2E-EC32-596C-BCE5D120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7666-F59C-D277-87B3-7EFA7CEB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0B77-E6C3-A539-750D-2E32AB44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8473-6F7E-20ED-E188-4A3FD256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7110A-FD29-C0A3-58CC-447977D2A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F677-868C-ECB6-CCF2-EDC7A754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4A2E-CCC6-EA5D-A42C-A021C668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AEC2D-74BF-1F13-1BB7-E3E06C64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7E5B-1C40-86B2-CEB8-0A0755D8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A2F0A-FB08-810D-3A5B-88BB3A12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D0286-F06B-26F4-93F6-48ADB69B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2D5C-0879-7035-9339-C40F9C8E9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D8D7-AFDD-9749-90F5-2CC70159DE9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82F5-E4B0-9DDD-4084-BAE91FC1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82C24-7533-4596-B6F1-C49D77BF3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CC3B-B774-8845-ADA1-213BA7AE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7">
            <a:extLst>
              <a:ext uri="{FF2B5EF4-FFF2-40B4-BE49-F238E27FC236}">
                <a16:creationId xmlns:a16="http://schemas.microsoft.com/office/drawing/2014/main" id="{30FCFCB6-CBB9-AFC6-5017-1CEC4C76EE3D}"/>
              </a:ext>
            </a:extLst>
          </p:cNvPr>
          <p:cNvSpPr txBox="1"/>
          <p:nvPr/>
        </p:nvSpPr>
        <p:spPr>
          <a:xfrm>
            <a:off x="493393" y="994865"/>
            <a:ext cx="11061868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Statistical learning:</a:t>
            </a:r>
          </a:p>
          <a:p>
            <a:pPr algn="ctr"/>
            <a:r>
              <a:rPr lang="en-US" sz="2400" spc="-1" dirty="0">
                <a:latin typeface="Arial"/>
              </a:rPr>
              <a:t>Given a vector of inputs X, and an output quantity y, a function exists such that</a:t>
            </a:r>
            <a:endParaRPr lang="en-US" sz="2400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3D4D2-19C2-8667-EEDF-1C9D32AB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27" y="2089122"/>
            <a:ext cx="26162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CFE32-59D0-33D3-4789-7CD96A82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64" y="3743544"/>
            <a:ext cx="2516340" cy="3145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439B3A-F324-0699-386D-919FFB14C6D9}"/>
              </a:ext>
            </a:extLst>
          </p:cNvPr>
          <p:cNvSpPr/>
          <p:nvPr/>
        </p:nvSpPr>
        <p:spPr>
          <a:xfrm>
            <a:off x="5492663" y="2089122"/>
            <a:ext cx="356992" cy="4699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71E500-7E3D-1234-74B9-A24D356557A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40685" y="2559022"/>
            <a:ext cx="1130474" cy="555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30E69-9845-3528-C374-F2ADBD4926C3}"/>
              </a:ext>
            </a:extLst>
          </p:cNvPr>
          <p:cNvSpPr txBox="1"/>
          <p:nvPr/>
        </p:nvSpPr>
        <p:spPr>
          <a:xfrm>
            <a:off x="3231715" y="3131921"/>
            <a:ext cx="20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-1" dirty="0">
                <a:solidFill>
                  <a:schemeClr val="accent1"/>
                </a:solidFill>
                <a:latin typeface="Arial"/>
              </a:rPr>
              <a:t>Unknown function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C94833-C7A5-65EA-2FA9-49AD890A13C5}"/>
              </a:ext>
            </a:extLst>
          </p:cNvPr>
          <p:cNvSpPr/>
          <p:nvPr/>
        </p:nvSpPr>
        <p:spPr>
          <a:xfrm>
            <a:off x="7054241" y="2089122"/>
            <a:ext cx="356992" cy="46990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8281-0B6D-7968-50B7-F4A06C99CD9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32737" y="2559022"/>
            <a:ext cx="790184" cy="47227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5B897A-3E8A-0AE0-A927-74DB9CFBD88C}"/>
              </a:ext>
            </a:extLst>
          </p:cNvPr>
          <p:cNvSpPr txBox="1"/>
          <p:nvPr/>
        </p:nvSpPr>
        <p:spPr>
          <a:xfrm>
            <a:off x="8040946" y="2795160"/>
            <a:ext cx="2919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" dirty="0">
                <a:solidFill>
                  <a:schemeClr val="accent2"/>
                </a:solidFill>
                <a:latin typeface="Arial"/>
              </a:rPr>
              <a:t>Random error (mean 0, effects on y not capture by X)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30D4ED-4748-865E-CEAB-A2423FCA45DE}"/>
              </a:ext>
            </a:extLst>
          </p:cNvPr>
          <p:cNvCxnSpPr>
            <a:cxnSpLocks/>
          </p:cNvCxnSpPr>
          <p:nvPr/>
        </p:nvCxnSpPr>
        <p:spPr>
          <a:xfrm>
            <a:off x="6244225" y="2609633"/>
            <a:ext cx="235143" cy="1050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0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D74E1-67BF-9C93-28DC-0C2CD04B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93" y="1669473"/>
            <a:ext cx="3314700" cy="32004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D6A01E4-7C34-7939-6BA0-FB75028D7895}"/>
              </a:ext>
            </a:extLst>
          </p:cNvPr>
          <p:cNvSpPr/>
          <p:nvPr/>
        </p:nvSpPr>
        <p:spPr>
          <a:xfrm>
            <a:off x="5361709" y="2860964"/>
            <a:ext cx="595745" cy="97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3AA083-1672-CB90-ABA9-E290B1E0C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4403"/>
              </p:ext>
            </p:extLst>
          </p:nvPr>
        </p:nvGraphicFramePr>
        <p:xfrm>
          <a:off x="6322870" y="1669473"/>
          <a:ext cx="438438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461">
                  <a:extLst>
                    <a:ext uri="{9D8B030D-6E8A-4147-A177-3AD203B41FA5}">
                      <a16:colId xmlns:a16="http://schemas.microsoft.com/office/drawing/2014/main" val="500708565"/>
                    </a:ext>
                  </a:extLst>
                </a:gridCol>
                <a:gridCol w="1461461">
                  <a:extLst>
                    <a:ext uri="{9D8B030D-6E8A-4147-A177-3AD203B41FA5}">
                      <a16:colId xmlns:a16="http://schemas.microsoft.com/office/drawing/2014/main" val="877012018"/>
                    </a:ext>
                  </a:extLst>
                </a:gridCol>
                <a:gridCol w="1461461">
                  <a:extLst>
                    <a:ext uri="{9D8B030D-6E8A-4147-A177-3AD203B41FA5}">
                      <a16:colId xmlns:a16="http://schemas.microsoft.com/office/drawing/2014/main" val="3470274467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Ethylene Glycol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Glycerol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Acetamide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693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64457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6152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11431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612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81AA5D-8661-9B77-6FBF-FFC51CB71955}"/>
              </a:ext>
            </a:extLst>
          </p:cNvPr>
          <p:cNvSpPr txBox="1"/>
          <p:nvPr/>
        </p:nvSpPr>
        <p:spPr>
          <a:xfrm>
            <a:off x="2914278" y="5001491"/>
            <a:ext cx="549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For each example: One “1” and the rest are “0”</a:t>
            </a:r>
          </a:p>
        </p:txBody>
      </p:sp>
    </p:spTree>
    <p:extLst>
      <p:ext uri="{BB962C8B-B14F-4D97-AF65-F5344CB8AC3E}">
        <p14:creationId xmlns:p14="http://schemas.microsoft.com/office/powerpoint/2010/main" val="28744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7C12AEC-32A9-1A9C-EC35-B63FB72BC60F}"/>
              </a:ext>
            </a:extLst>
          </p:cNvPr>
          <p:cNvGrpSpPr/>
          <p:nvPr/>
        </p:nvGrpSpPr>
        <p:grpSpPr>
          <a:xfrm>
            <a:off x="4325961" y="1044109"/>
            <a:ext cx="3540078" cy="2012646"/>
            <a:chOff x="792886" y="1097893"/>
            <a:chExt cx="3540078" cy="20126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02AA27-65F7-E3EE-DB69-CEDECF8EC7A6}"/>
                </a:ext>
              </a:extLst>
            </p:cNvPr>
            <p:cNvSpPr txBox="1"/>
            <p:nvPr/>
          </p:nvSpPr>
          <p:spPr>
            <a:xfrm>
              <a:off x="1018807" y="274120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68694D-DBD7-C090-10F2-24270DE322CD}"/>
                </a:ext>
              </a:extLst>
            </p:cNvPr>
            <p:cNvSpPr txBox="1"/>
            <p:nvPr/>
          </p:nvSpPr>
          <p:spPr>
            <a:xfrm>
              <a:off x="4023264" y="274120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38569D-9EA3-24D8-9521-D07C39573CC8}"/>
                </a:ext>
              </a:extLst>
            </p:cNvPr>
            <p:cNvSpPr/>
            <p:nvPr/>
          </p:nvSpPr>
          <p:spPr>
            <a:xfrm>
              <a:off x="1250087" y="1097893"/>
              <a:ext cx="2701636" cy="1600201"/>
            </a:xfrm>
            <a:custGeom>
              <a:avLst/>
              <a:gdLst>
                <a:gd name="connsiteX0" fmla="*/ 0 w 1627909"/>
                <a:gd name="connsiteY0" fmla="*/ 1600201 h 1607129"/>
                <a:gd name="connsiteX1" fmla="*/ 568037 w 1627909"/>
                <a:gd name="connsiteY1" fmla="*/ 1 h 1607129"/>
                <a:gd name="connsiteX2" fmla="*/ 1627909 w 1627909"/>
                <a:gd name="connsiteY2" fmla="*/ 1607129 h 1607129"/>
                <a:gd name="connsiteX0" fmla="*/ 0 w 1627909"/>
                <a:gd name="connsiteY0" fmla="*/ 1600201 h 1600201"/>
                <a:gd name="connsiteX1" fmla="*/ 568037 w 1627909"/>
                <a:gd name="connsiteY1" fmla="*/ 1 h 1600201"/>
                <a:gd name="connsiteX2" fmla="*/ 1627909 w 1627909"/>
                <a:gd name="connsiteY2" fmla="*/ 1579420 h 1600201"/>
                <a:gd name="connsiteX0" fmla="*/ 0 w 1627909"/>
                <a:gd name="connsiteY0" fmla="*/ 1600201 h 1600201"/>
                <a:gd name="connsiteX1" fmla="*/ 568037 w 1627909"/>
                <a:gd name="connsiteY1" fmla="*/ 1 h 1600201"/>
                <a:gd name="connsiteX2" fmla="*/ 1627909 w 1627909"/>
                <a:gd name="connsiteY2" fmla="*/ 1579420 h 1600201"/>
                <a:gd name="connsiteX0" fmla="*/ 0 w 2008909"/>
                <a:gd name="connsiteY0" fmla="*/ 1600201 h 1607129"/>
                <a:gd name="connsiteX1" fmla="*/ 568037 w 2008909"/>
                <a:gd name="connsiteY1" fmla="*/ 1 h 1607129"/>
                <a:gd name="connsiteX2" fmla="*/ 2008909 w 2008909"/>
                <a:gd name="connsiteY2" fmla="*/ 1607129 h 1607129"/>
                <a:gd name="connsiteX0" fmla="*/ 0 w 2008909"/>
                <a:gd name="connsiteY0" fmla="*/ 1600201 h 1607129"/>
                <a:gd name="connsiteX1" fmla="*/ 568037 w 2008909"/>
                <a:gd name="connsiteY1" fmla="*/ 1 h 1607129"/>
                <a:gd name="connsiteX2" fmla="*/ 2008909 w 2008909"/>
                <a:gd name="connsiteY2" fmla="*/ 1607129 h 1607129"/>
                <a:gd name="connsiteX0" fmla="*/ 0 w 2701636"/>
                <a:gd name="connsiteY0" fmla="*/ 1600201 h 1600201"/>
                <a:gd name="connsiteX1" fmla="*/ 568037 w 2701636"/>
                <a:gd name="connsiteY1" fmla="*/ 1 h 1600201"/>
                <a:gd name="connsiteX2" fmla="*/ 2701636 w 2701636"/>
                <a:gd name="connsiteY2" fmla="*/ 1593275 h 160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1636" h="1600201">
                  <a:moveTo>
                    <a:pt x="0" y="1600201"/>
                  </a:moveTo>
                  <a:cubicBezTo>
                    <a:pt x="148359" y="799523"/>
                    <a:pt x="296719" y="-1154"/>
                    <a:pt x="568037" y="1"/>
                  </a:cubicBezTo>
                  <a:cubicBezTo>
                    <a:pt x="839355" y="1156"/>
                    <a:pt x="1451263" y="1587502"/>
                    <a:pt x="2701636" y="1593275"/>
                  </a:cubicBezTo>
                </a:path>
              </a:pathLst>
            </a:cu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368DD9-6C16-493B-0E43-E2C99EB70B6C}"/>
                </a:ext>
              </a:extLst>
            </p:cNvPr>
            <p:cNvCxnSpPr>
              <a:cxnSpLocks/>
            </p:cNvCxnSpPr>
            <p:nvPr/>
          </p:nvCxnSpPr>
          <p:spPr>
            <a:xfrm>
              <a:off x="792886" y="2698094"/>
              <a:ext cx="354007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FB07E1-D585-AD13-9A1E-30C1E9EC95FB}"/>
              </a:ext>
            </a:extLst>
          </p:cNvPr>
          <p:cNvGrpSpPr/>
          <p:nvPr/>
        </p:nvGrpSpPr>
        <p:grpSpPr>
          <a:xfrm>
            <a:off x="6672118" y="3307899"/>
            <a:ext cx="3540078" cy="2703277"/>
            <a:chOff x="7271428" y="3179109"/>
            <a:chExt cx="3540078" cy="270327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52CC36-B617-5397-18EE-047740F81D35}"/>
                </a:ext>
              </a:extLst>
            </p:cNvPr>
            <p:cNvGrpSpPr/>
            <p:nvPr/>
          </p:nvGrpSpPr>
          <p:grpSpPr>
            <a:xfrm>
              <a:off x="7271428" y="3869740"/>
              <a:ext cx="3540078" cy="2012646"/>
              <a:chOff x="792886" y="1097893"/>
              <a:chExt cx="3540078" cy="201264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ACDF62-2A3D-79B8-8B02-0A4CFA09E831}"/>
                  </a:ext>
                </a:extLst>
              </p:cNvPr>
              <p:cNvSpPr txBox="1"/>
              <p:nvPr/>
            </p:nvSpPr>
            <p:spPr>
              <a:xfrm>
                <a:off x="1780984" y="27412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5CE7116-D6D1-5D75-2437-324F76BD204C}"/>
                  </a:ext>
                </a:extLst>
              </p:cNvPr>
              <p:cNvSpPr/>
              <p:nvPr/>
            </p:nvSpPr>
            <p:spPr>
              <a:xfrm>
                <a:off x="1250087" y="1097893"/>
                <a:ext cx="2701636" cy="1600201"/>
              </a:xfrm>
              <a:custGeom>
                <a:avLst/>
                <a:gdLst>
                  <a:gd name="connsiteX0" fmla="*/ 0 w 1627909"/>
                  <a:gd name="connsiteY0" fmla="*/ 1600201 h 1607129"/>
                  <a:gd name="connsiteX1" fmla="*/ 568037 w 1627909"/>
                  <a:gd name="connsiteY1" fmla="*/ 1 h 1607129"/>
                  <a:gd name="connsiteX2" fmla="*/ 1627909 w 1627909"/>
                  <a:gd name="connsiteY2" fmla="*/ 1607129 h 1607129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701636"/>
                  <a:gd name="connsiteY0" fmla="*/ 1600201 h 1600201"/>
                  <a:gd name="connsiteX1" fmla="*/ 568037 w 2701636"/>
                  <a:gd name="connsiteY1" fmla="*/ 1 h 1600201"/>
                  <a:gd name="connsiteX2" fmla="*/ 2701636 w 2701636"/>
                  <a:gd name="connsiteY2" fmla="*/ 1593275 h 160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1636" h="1600201">
                    <a:moveTo>
                      <a:pt x="0" y="1600201"/>
                    </a:moveTo>
                    <a:cubicBezTo>
                      <a:pt x="148359" y="799523"/>
                      <a:pt x="296719" y="-1154"/>
                      <a:pt x="568037" y="1"/>
                    </a:cubicBezTo>
                    <a:cubicBezTo>
                      <a:pt x="839355" y="1156"/>
                      <a:pt x="1451263" y="1587502"/>
                      <a:pt x="2701636" y="1593275"/>
                    </a:cubicBezTo>
                  </a:path>
                </a:pathLst>
              </a:cu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A466607-0FC7-4E4F-CA96-B75418453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86" y="2698094"/>
                <a:ext cx="3540078" cy="0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97F2D5-8D4F-A32F-9B78-19728BC090EC}"/>
                </a:ext>
              </a:extLst>
            </p:cNvPr>
            <p:cNvCxnSpPr/>
            <p:nvPr/>
          </p:nvCxnSpPr>
          <p:spPr>
            <a:xfrm>
              <a:off x="8497732" y="3657600"/>
              <a:ext cx="0" cy="1812341"/>
            </a:xfrm>
            <a:prstGeom prst="line">
              <a:avLst/>
            </a:prstGeom>
            <a:ln w="1905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17803A-0518-E6B6-B75D-641DE4E74413}"/>
                </a:ext>
              </a:extLst>
            </p:cNvPr>
            <p:cNvSpPr txBox="1"/>
            <p:nvPr/>
          </p:nvSpPr>
          <p:spPr>
            <a:xfrm>
              <a:off x="9021248" y="390607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4F73358-8634-1260-C016-0544F23D1AD6}"/>
                </a:ext>
              </a:extLst>
            </p:cNvPr>
            <p:cNvCxnSpPr/>
            <p:nvPr/>
          </p:nvCxnSpPr>
          <p:spPr>
            <a:xfrm>
              <a:off x="8497732" y="4090737"/>
              <a:ext cx="543735" cy="0"/>
            </a:xfrm>
            <a:prstGeom prst="straightConnector1">
              <a:avLst/>
            </a:prstGeom>
            <a:ln w="952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26FF0B-C4A7-EBE9-7253-7FE2A99BAD44}"/>
                </a:ext>
              </a:extLst>
            </p:cNvPr>
            <p:cNvSpPr txBox="1"/>
            <p:nvPr/>
          </p:nvSpPr>
          <p:spPr>
            <a:xfrm>
              <a:off x="7607331" y="3179109"/>
              <a:ext cx="2000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Standardized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B365196-9570-7D56-0A7E-33D68469AB76}"/>
              </a:ext>
            </a:extLst>
          </p:cNvPr>
          <p:cNvSpPr txBox="1"/>
          <p:nvPr/>
        </p:nvSpPr>
        <p:spPr>
          <a:xfrm>
            <a:off x="5259395" y="402175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A30DC2-A02B-2B6D-2A99-000056F8D63F}"/>
              </a:ext>
            </a:extLst>
          </p:cNvPr>
          <p:cNvGrpSpPr/>
          <p:nvPr/>
        </p:nvGrpSpPr>
        <p:grpSpPr>
          <a:xfrm>
            <a:off x="2152470" y="3283313"/>
            <a:ext cx="3706790" cy="2726699"/>
            <a:chOff x="730901" y="3155687"/>
            <a:chExt cx="3706790" cy="27266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011C4A-F7D9-BF85-DBE7-0B8C84657A68}"/>
                </a:ext>
              </a:extLst>
            </p:cNvPr>
            <p:cNvGrpSpPr/>
            <p:nvPr/>
          </p:nvGrpSpPr>
          <p:grpSpPr>
            <a:xfrm>
              <a:off x="730901" y="3869740"/>
              <a:ext cx="3706790" cy="2012646"/>
              <a:chOff x="792886" y="1097893"/>
              <a:chExt cx="3706790" cy="201264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7FF42B-558F-F9D9-EE72-C8D6C1CEB223}"/>
                  </a:ext>
                </a:extLst>
              </p:cNvPr>
              <p:cNvSpPr txBox="1"/>
              <p:nvPr/>
            </p:nvSpPr>
            <p:spPr>
              <a:xfrm>
                <a:off x="1018807" y="27412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0.0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87EE3F-9FC3-76E7-6D0D-BEF3E92692CE}"/>
                  </a:ext>
                </a:extLst>
              </p:cNvPr>
              <p:cNvSpPr txBox="1"/>
              <p:nvPr/>
            </p:nvSpPr>
            <p:spPr>
              <a:xfrm>
                <a:off x="4023264" y="2741207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1.0</a:t>
                </a: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B062A0B-1BAF-D3CB-44B0-0898FC31D1FC}"/>
                  </a:ext>
                </a:extLst>
              </p:cNvPr>
              <p:cNvSpPr/>
              <p:nvPr/>
            </p:nvSpPr>
            <p:spPr>
              <a:xfrm>
                <a:off x="1250087" y="1097893"/>
                <a:ext cx="2701636" cy="1600201"/>
              </a:xfrm>
              <a:custGeom>
                <a:avLst/>
                <a:gdLst>
                  <a:gd name="connsiteX0" fmla="*/ 0 w 1627909"/>
                  <a:gd name="connsiteY0" fmla="*/ 1600201 h 1607129"/>
                  <a:gd name="connsiteX1" fmla="*/ 568037 w 1627909"/>
                  <a:gd name="connsiteY1" fmla="*/ 1 h 1607129"/>
                  <a:gd name="connsiteX2" fmla="*/ 1627909 w 1627909"/>
                  <a:gd name="connsiteY2" fmla="*/ 1607129 h 1607129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1627909"/>
                  <a:gd name="connsiteY0" fmla="*/ 1600201 h 1600201"/>
                  <a:gd name="connsiteX1" fmla="*/ 568037 w 1627909"/>
                  <a:gd name="connsiteY1" fmla="*/ 1 h 1600201"/>
                  <a:gd name="connsiteX2" fmla="*/ 1627909 w 1627909"/>
                  <a:gd name="connsiteY2" fmla="*/ 1579420 h 1600201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008909"/>
                  <a:gd name="connsiteY0" fmla="*/ 1600201 h 1607129"/>
                  <a:gd name="connsiteX1" fmla="*/ 568037 w 2008909"/>
                  <a:gd name="connsiteY1" fmla="*/ 1 h 1607129"/>
                  <a:gd name="connsiteX2" fmla="*/ 2008909 w 2008909"/>
                  <a:gd name="connsiteY2" fmla="*/ 1607129 h 1607129"/>
                  <a:gd name="connsiteX0" fmla="*/ 0 w 2701636"/>
                  <a:gd name="connsiteY0" fmla="*/ 1600201 h 1600201"/>
                  <a:gd name="connsiteX1" fmla="*/ 568037 w 2701636"/>
                  <a:gd name="connsiteY1" fmla="*/ 1 h 1600201"/>
                  <a:gd name="connsiteX2" fmla="*/ 2701636 w 2701636"/>
                  <a:gd name="connsiteY2" fmla="*/ 1593275 h 1600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1636" h="1600201">
                    <a:moveTo>
                      <a:pt x="0" y="1600201"/>
                    </a:moveTo>
                    <a:cubicBezTo>
                      <a:pt x="148359" y="799523"/>
                      <a:pt x="296719" y="-1154"/>
                      <a:pt x="568037" y="1"/>
                    </a:cubicBezTo>
                    <a:cubicBezTo>
                      <a:pt x="839355" y="1156"/>
                      <a:pt x="1451263" y="1587502"/>
                      <a:pt x="2701636" y="1593275"/>
                    </a:cubicBezTo>
                  </a:path>
                </a:pathLst>
              </a:cu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7D04893-5A85-D4F2-A6A3-F028A22D9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86" y="2698094"/>
                <a:ext cx="3540078" cy="0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B31EC19-5075-D30C-9C7F-D2ABFF98E73D}"/>
                </a:ext>
              </a:extLst>
            </p:cNvPr>
            <p:cNvSpPr txBox="1"/>
            <p:nvPr/>
          </p:nvSpPr>
          <p:spPr>
            <a:xfrm>
              <a:off x="956822" y="3155687"/>
              <a:ext cx="2291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Minmax Scaled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3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11C3B-7523-BA4F-97A3-75067721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812" y="2060870"/>
            <a:ext cx="11536419" cy="27362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355336-D1BC-81D2-8482-D97591D537AD}"/>
              </a:ext>
            </a:extLst>
          </p:cNvPr>
          <p:cNvCxnSpPr/>
          <p:nvPr/>
        </p:nvCxnSpPr>
        <p:spPr>
          <a:xfrm flipH="1">
            <a:off x="5630989" y="2316479"/>
            <a:ext cx="1389888" cy="24384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6BE64A-248C-1D3A-A12F-3106AC73727A}"/>
              </a:ext>
            </a:extLst>
          </p:cNvPr>
          <p:cNvSpPr txBox="1"/>
          <p:nvPr/>
        </p:nvSpPr>
        <p:spPr>
          <a:xfrm>
            <a:off x="7020877" y="206087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CC2D6-2C20-7E7E-7860-B5393F552ED6}"/>
              </a:ext>
            </a:extLst>
          </p:cNvPr>
          <p:cNvCxnSpPr>
            <a:cxnSpLocks/>
          </p:cNvCxnSpPr>
          <p:nvPr/>
        </p:nvCxnSpPr>
        <p:spPr>
          <a:xfrm flipH="1" flipV="1">
            <a:off x="5754814" y="3428998"/>
            <a:ext cx="1560386" cy="385764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D93877-6DC1-93F7-6BAF-A69728F8F9CD}"/>
              </a:ext>
            </a:extLst>
          </p:cNvPr>
          <p:cNvSpPr txBox="1"/>
          <p:nvPr/>
        </p:nvSpPr>
        <p:spPr>
          <a:xfrm>
            <a:off x="7438619" y="3621880"/>
            <a:ext cx="3910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QAS ratio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HBD (OneHot encoded)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QAS (OneHot encoded)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4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D8038-4CE5-A164-57BB-E096AE82647B}"/>
              </a:ext>
            </a:extLst>
          </p:cNvPr>
          <p:cNvSpPr/>
          <p:nvPr/>
        </p:nvSpPr>
        <p:spPr>
          <a:xfrm>
            <a:off x="2672508" y="3051313"/>
            <a:ext cx="3291840" cy="75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4E040-DF4C-3072-615B-0E0453CB2CF4}"/>
              </a:ext>
            </a:extLst>
          </p:cNvPr>
          <p:cNvSpPr/>
          <p:nvPr/>
        </p:nvSpPr>
        <p:spPr>
          <a:xfrm>
            <a:off x="6275774" y="3051313"/>
            <a:ext cx="3291840" cy="755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B7F5A-3194-7828-C7FB-30CC8CF70FB2}"/>
              </a:ext>
            </a:extLst>
          </p:cNvPr>
          <p:cNvSpPr txBox="1"/>
          <p:nvPr/>
        </p:nvSpPr>
        <p:spPr>
          <a:xfrm>
            <a:off x="2672508" y="3806687"/>
            <a:ext cx="3302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or estimate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nominal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reference for feature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50EBB-5484-1255-C7FC-C4E69CBC5D69}"/>
              </a:ext>
            </a:extLst>
          </p:cNvPr>
          <p:cNvSpPr txBox="1"/>
          <p:nvPr/>
        </p:nvSpPr>
        <p:spPr>
          <a:xfrm>
            <a:off x="6264850" y="3806687"/>
            <a:ext cx="3094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redundant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inconvenient feats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interpretability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07AD408-CC10-30A4-4246-A486532E0E25}"/>
              </a:ext>
            </a:extLst>
          </p:cNvPr>
          <p:cNvSpPr/>
          <p:nvPr/>
        </p:nvSpPr>
        <p:spPr>
          <a:xfrm rot="5400000">
            <a:off x="5976274" y="-753385"/>
            <a:ext cx="278296" cy="7092563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083A8-C473-C29D-9895-217666340E57}"/>
              </a:ext>
            </a:extLst>
          </p:cNvPr>
          <p:cNvSpPr txBox="1"/>
          <p:nvPr/>
        </p:nvSpPr>
        <p:spPr>
          <a:xfrm>
            <a:off x="4552385" y="2070894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2896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zoyl chloride - Wikipedia">
            <a:extLst>
              <a:ext uri="{FF2B5EF4-FFF2-40B4-BE49-F238E27FC236}">
                <a16:creationId xmlns:a16="http://schemas.microsoft.com/office/drawing/2014/main" id="{FB526F1B-8C2F-69CD-1A84-67617FF12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73" y="422483"/>
            <a:ext cx="3150054" cy="271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E7DA2C-FEB6-CEAB-9215-8FE706C0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775" y="4263697"/>
            <a:ext cx="3568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F70845-FCAE-C155-2C08-0BCF0428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38" y="1860331"/>
            <a:ext cx="5887392" cy="34399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7775F4-A4D4-7953-30D7-4A4D12743804}"/>
              </a:ext>
            </a:extLst>
          </p:cNvPr>
          <p:cNvSpPr/>
          <p:nvPr/>
        </p:nvSpPr>
        <p:spPr>
          <a:xfrm>
            <a:off x="4372303" y="4918841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FCBCA-D74F-C955-ABAB-10F249843B71}"/>
              </a:ext>
            </a:extLst>
          </p:cNvPr>
          <p:cNvSpPr/>
          <p:nvPr/>
        </p:nvSpPr>
        <p:spPr>
          <a:xfrm>
            <a:off x="6647793" y="4377558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72A5D-2C23-5671-3128-81AB8C87AF87}"/>
              </a:ext>
            </a:extLst>
          </p:cNvPr>
          <p:cNvSpPr/>
          <p:nvPr/>
        </p:nvSpPr>
        <p:spPr>
          <a:xfrm>
            <a:off x="6127531" y="2180896"/>
            <a:ext cx="2049518" cy="21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8B277-52BE-CD6F-7CD6-4D767D3B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31" y="2137059"/>
            <a:ext cx="1902372" cy="297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4985F-AA23-2E77-3033-EAD076D24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92" y="4971392"/>
            <a:ext cx="310742" cy="2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9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D35BB-D54E-7990-2C5A-2320E6E4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09267" y="2648864"/>
            <a:ext cx="7262727" cy="467193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CEE5D908-3F31-EFB2-558A-BACE5CB8BE36}"/>
              </a:ext>
            </a:extLst>
          </p:cNvPr>
          <p:cNvSpPr/>
          <p:nvPr/>
        </p:nvSpPr>
        <p:spPr>
          <a:xfrm rot="16200000">
            <a:off x="6657779" y="1975159"/>
            <a:ext cx="357352" cy="2639151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0B14E-F2F3-2D5F-FCA2-A940EF7D4226}"/>
                  </a:ext>
                </a:extLst>
              </p:cNvPr>
              <p:cNvSpPr txBox="1"/>
              <p:nvPr/>
            </p:nvSpPr>
            <p:spPr>
              <a:xfrm>
                <a:off x="5018690" y="3473411"/>
                <a:ext cx="313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Reducible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e.g., “our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could be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0B14E-F2F3-2D5F-FCA2-A940EF7D4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90" y="3473411"/>
                <a:ext cx="3137341" cy="661912"/>
              </a:xfrm>
              <a:prstGeom prst="rect">
                <a:avLst/>
              </a:prstGeom>
              <a:blipFill>
                <a:blip r:embed="rId3"/>
                <a:stretch>
                  <a:fillRect l="-1613" t="-1887" r="-40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8DE4FC-0419-0F32-66BE-C7275808659E}"/>
              </a:ext>
            </a:extLst>
          </p:cNvPr>
          <p:cNvSpPr txBox="1"/>
          <p:nvPr/>
        </p:nvSpPr>
        <p:spPr>
          <a:xfrm>
            <a:off x="7830207" y="3583251"/>
            <a:ext cx="313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E0A80CE-4515-3E4F-4C9B-97F070C4B798}"/>
              </a:ext>
            </a:extLst>
          </p:cNvPr>
          <p:cNvSpPr/>
          <p:nvPr/>
        </p:nvSpPr>
        <p:spPr>
          <a:xfrm rot="16200000">
            <a:off x="9053349" y="2809685"/>
            <a:ext cx="357352" cy="1079937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0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✓ Line of Best Fit Formula">
            <a:extLst>
              <a:ext uri="{FF2B5EF4-FFF2-40B4-BE49-F238E27FC236}">
                <a16:creationId xmlns:a16="http://schemas.microsoft.com/office/drawing/2014/main" id="{EC1F393B-8188-45FD-AE47-849C9C2E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2335720"/>
            <a:ext cx="5496560" cy="195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A1687-9277-4545-30DD-A4C55D58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0" y="3210559"/>
            <a:ext cx="222390" cy="1512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7146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3388D1-F32F-D585-57D0-A7D2BD50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60" y="142240"/>
            <a:ext cx="5087200" cy="3206164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196DBDA3-7B20-D358-5ABC-3C277C320361}"/>
              </a:ext>
            </a:extLst>
          </p:cNvPr>
          <p:cNvSpPr/>
          <p:nvPr/>
        </p:nvSpPr>
        <p:spPr>
          <a:xfrm>
            <a:off x="4673600" y="599440"/>
            <a:ext cx="2753360" cy="1889760"/>
          </a:xfrm>
          <a:custGeom>
            <a:avLst/>
            <a:gdLst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3360" h="1889760">
                <a:moveTo>
                  <a:pt x="0" y="0"/>
                </a:moveTo>
                <a:cubicBezTo>
                  <a:pt x="676487" y="1206500"/>
                  <a:pt x="1495214" y="1651000"/>
                  <a:pt x="2753360" y="1889760"/>
                </a:cubicBez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627DC-F661-B58D-83CF-AED34E9D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2" y="3587855"/>
            <a:ext cx="5087200" cy="3206164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796E697-5ADC-1946-00FF-7E90AEB786C3}"/>
              </a:ext>
            </a:extLst>
          </p:cNvPr>
          <p:cNvSpPr/>
          <p:nvPr/>
        </p:nvSpPr>
        <p:spPr>
          <a:xfrm>
            <a:off x="1622162" y="4045055"/>
            <a:ext cx="2753360" cy="1889760"/>
          </a:xfrm>
          <a:custGeom>
            <a:avLst/>
            <a:gdLst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  <a:gd name="connsiteX0" fmla="*/ 0 w 2753360"/>
              <a:gd name="connsiteY0" fmla="*/ 0 h 1889760"/>
              <a:gd name="connsiteX1" fmla="*/ 2753360 w 2753360"/>
              <a:gd name="connsiteY1" fmla="*/ 188976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3360" h="1889760">
                <a:moveTo>
                  <a:pt x="0" y="0"/>
                </a:moveTo>
                <a:cubicBezTo>
                  <a:pt x="676487" y="1206500"/>
                  <a:pt x="1495214" y="1651000"/>
                  <a:pt x="2753360" y="1889760"/>
                </a:cubicBez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CC878-AF3A-A3E0-0EFE-1FEFB6B6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246" y="3509596"/>
            <a:ext cx="5087200" cy="3206164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66328178-1B61-3CE9-16BD-687945DC2001}"/>
              </a:ext>
            </a:extLst>
          </p:cNvPr>
          <p:cNvSpPr/>
          <p:nvPr/>
        </p:nvSpPr>
        <p:spPr>
          <a:xfrm>
            <a:off x="7750175" y="4038600"/>
            <a:ext cx="215900" cy="1111250"/>
          </a:xfrm>
          <a:custGeom>
            <a:avLst/>
            <a:gdLst>
              <a:gd name="connsiteX0" fmla="*/ 0 w 215900"/>
              <a:gd name="connsiteY0" fmla="*/ 1111250 h 1111250"/>
              <a:gd name="connsiteX1" fmla="*/ 25400 w 215900"/>
              <a:gd name="connsiteY1" fmla="*/ 660400 h 1111250"/>
              <a:gd name="connsiteX2" fmla="*/ 31750 w 215900"/>
              <a:gd name="connsiteY2" fmla="*/ 457200 h 1111250"/>
              <a:gd name="connsiteX3" fmla="*/ 60325 w 215900"/>
              <a:gd name="connsiteY3" fmla="*/ 733425 h 1111250"/>
              <a:gd name="connsiteX4" fmla="*/ 66675 w 215900"/>
              <a:gd name="connsiteY4" fmla="*/ 511175 h 1111250"/>
              <a:gd name="connsiteX5" fmla="*/ 85725 w 215900"/>
              <a:gd name="connsiteY5" fmla="*/ 657225 h 1111250"/>
              <a:gd name="connsiteX6" fmla="*/ 92075 w 215900"/>
              <a:gd name="connsiteY6" fmla="*/ 422275 h 1111250"/>
              <a:gd name="connsiteX7" fmla="*/ 111125 w 215900"/>
              <a:gd name="connsiteY7" fmla="*/ 225425 h 1111250"/>
              <a:gd name="connsiteX8" fmla="*/ 136525 w 215900"/>
              <a:gd name="connsiteY8" fmla="*/ 603250 h 1111250"/>
              <a:gd name="connsiteX9" fmla="*/ 152400 w 215900"/>
              <a:gd name="connsiteY9" fmla="*/ 0 h 1111250"/>
              <a:gd name="connsiteX10" fmla="*/ 168275 w 215900"/>
              <a:gd name="connsiteY10" fmla="*/ 219075 h 1111250"/>
              <a:gd name="connsiteX11" fmla="*/ 168275 w 215900"/>
              <a:gd name="connsiteY11" fmla="*/ 733425 h 1111250"/>
              <a:gd name="connsiteX12" fmla="*/ 180975 w 215900"/>
              <a:gd name="connsiteY12" fmla="*/ 171450 h 1111250"/>
              <a:gd name="connsiteX13" fmla="*/ 184150 w 215900"/>
              <a:gd name="connsiteY13" fmla="*/ 244475 h 1111250"/>
              <a:gd name="connsiteX14" fmla="*/ 206375 w 215900"/>
              <a:gd name="connsiteY14" fmla="*/ 660400 h 1111250"/>
              <a:gd name="connsiteX15" fmla="*/ 215900 w 215900"/>
              <a:gd name="connsiteY15" fmla="*/ 400050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5900" h="1111250">
                <a:moveTo>
                  <a:pt x="0" y="1111250"/>
                </a:moveTo>
                <a:lnTo>
                  <a:pt x="25400" y="660400"/>
                </a:lnTo>
                <a:lnTo>
                  <a:pt x="31750" y="457200"/>
                </a:lnTo>
                <a:lnTo>
                  <a:pt x="60325" y="733425"/>
                </a:lnTo>
                <a:lnTo>
                  <a:pt x="66675" y="511175"/>
                </a:lnTo>
                <a:lnTo>
                  <a:pt x="85725" y="657225"/>
                </a:lnTo>
                <a:lnTo>
                  <a:pt x="92075" y="422275"/>
                </a:lnTo>
                <a:lnTo>
                  <a:pt x="111125" y="225425"/>
                </a:lnTo>
                <a:lnTo>
                  <a:pt x="136525" y="603250"/>
                </a:lnTo>
                <a:lnTo>
                  <a:pt x="152400" y="0"/>
                </a:lnTo>
                <a:lnTo>
                  <a:pt x="168275" y="219075"/>
                </a:lnTo>
                <a:lnTo>
                  <a:pt x="168275" y="733425"/>
                </a:lnTo>
                <a:lnTo>
                  <a:pt x="180975" y="171450"/>
                </a:lnTo>
                <a:lnTo>
                  <a:pt x="184150" y="244475"/>
                </a:lnTo>
                <a:lnTo>
                  <a:pt x="206375" y="660400"/>
                </a:lnTo>
                <a:lnTo>
                  <a:pt x="215900" y="400050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850FB-1305-33AE-992C-F03C5683FE90}"/>
              </a:ext>
            </a:extLst>
          </p:cNvPr>
          <p:cNvSpPr txBox="1"/>
          <p:nvPr/>
        </p:nvSpPr>
        <p:spPr>
          <a:xfrm>
            <a:off x="8695745" y="416774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99717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CEDE25-9046-BAF7-5816-633BDD7FE330}"/>
              </a:ext>
            </a:extLst>
          </p:cNvPr>
          <p:cNvCxnSpPr/>
          <p:nvPr/>
        </p:nvCxnSpPr>
        <p:spPr>
          <a:xfrm>
            <a:off x="1290320" y="2235200"/>
            <a:ext cx="2560320" cy="1193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781E53-B5DF-2E40-C3FA-82AA56F76440}"/>
              </a:ext>
            </a:extLst>
          </p:cNvPr>
          <p:cNvSpPr/>
          <p:nvPr/>
        </p:nvSpPr>
        <p:spPr>
          <a:xfrm>
            <a:off x="1290320" y="1676400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AA3BEE-9553-F367-AEF0-DBA4CF6B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30" y="4245610"/>
            <a:ext cx="2413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C5E8C-E550-63DC-035B-4D10E779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560" y="4114799"/>
            <a:ext cx="774700" cy="469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B75913-7C27-6754-259D-DA38515A6483}"/>
              </a:ext>
            </a:extLst>
          </p:cNvPr>
          <p:cNvCxnSpPr>
            <a:cxnSpLocks/>
          </p:cNvCxnSpPr>
          <p:nvPr/>
        </p:nvCxnSpPr>
        <p:spPr>
          <a:xfrm>
            <a:off x="4196080" y="2740660"/>
            <a:ext cx="2560320" cy="0"/>
          </a:xfrm>
          <a:prstGeom prst="line">
            <a:avLst/>
          </a:prstGeom>
          <a:ln w="3492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4E5A0B-B50D-CD18-DC8C-FCD833627866}"/>
              </a:ext>
            </a:extLst>
          </p:cNvPr>
          <p:cNvCxnSpPr/>
          <p:nvPr/>
        </p:nvCxnSpPr>
        <p:spPr>
          <a:xfrm>
            <a:off x="4196080" y="2231389"/>
            <a:ext cx="2560320" cy="11938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C9FD-E459-F395-BDC5-3916CD7501A3}"/>
              </a:ext>
            </a:extLst>
          </p:cNvPr>
          <p:cNvSpPr/>
          <p:nvPr/>
        </p:nvSpPr>
        <p:spPr>
          <a:xfrm>
            <a:off x="4196080" y="1672589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15391F-4829-19C7-4492-9754DA65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90" y="4241799"/>
            <a:ext cx="241300" cy="21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620BF6-4B6A-6411-6C51-058DB5C41CB0}"/>
              </a:ext>
            </a:extLst>
          </p:cNvPr>
          <p:cNvSpPr txBox="1"/>
          <p:nvPr/>
        </p:nvSpPr>
        <p:spPr>
          <a:xfrm>
            <a:off x="4612862" y="1210924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Threshold?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BCF81-C51E-A6CC-FAFA-06514E31A061}"/>
              </a:ext>
            </a:extLst>
          </p:cNvPr>
          <p:cNvSpPr txBox="1"/>
          <p:nvPr/>
        </p:nvSpPr>
        <p:spPr>
          <a:xfrm>
            <a:off x="5833110" y="235735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2E6D1A-35CF-B79D-2B4C-DE58319AB91B}"/>
              </a:ext>
            </a:extLst>
          </p:cNvPr>
          <p:cNvSpPr txBox="1"/>
          <p:nvPr/>
        </p:nvSpPr>
        <p:spPr>
          <a:xfrm>
            <a:off x="5833110" y="274066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624729-1854-7AB7-3535-08C0C769D16A}"/>
              </a:ext>
            </a:extLst>
          </p:cNvPr>
          <p:cNvCxnSpPr>
            <a:cxnSpLocks/>
          </p:cNvCxnSpPr>
          <p:nvPr/>
        </p:nvCxnSpPr>
        <p:spPr>
          <a:xfrm>
            <a:off x="8570914" y="2876549"/>
            <a:ext cx="2560320" cy="0"/>
          </a:xfrm>
          <a:prstGeom prst="line">
            <a:avLst/>
          </a:prstGeom>
          <a:ln w="3492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6E57788-419B-5C9F-E72B-7B195B1BD8A7}"/>
              </a:ext>
            </a:extLst>
          </p:cNvPr>
          <p:cNvSpPr/>
          <p:nvPr/>
        </p:nvSpPr>
        <p:spPr>
          <a:xfrm>
            <a:off x="8570914" y="1672589"/>
            <a:ext cx="2560320" cy="2407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E6E80-B55D-282C-5B7F-DC62C5C3AD79}"/>
              </a:ext>
            </a:extLst>
          </p:cNvPr>
          <p:cNvSpPr txBox="1"/>
          <p:nvPr/>
        </p:nvSpPr>
        <p:spPr>
          <a:xfrm>
            <a:off x="10207944" y="239061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A6414-A99C-40F4-ECFB-CF24F42FF0A9}"/>
              </a:ext>
            </a:extLst>
          </p:cNvPr>
          <p:cNvSpPr txBox="1"/>
          <p:nvPr/>
        </p:nvSpPr>
        <p:spPr>
          <a:xfrm>
            <a:off x="10207944" y="298323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7D0AF8E-4716-7D5F-E41E-A6EF89C2F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840" y="2505710"/>
            <a:ext cx="1371600" cy="469900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AFFAAC15-1165-0FFF-F504-4A2906405115}"/>
              </a:ext>
            </a:extLst>
          </p:cNvPr>
          <p:cNvSpPr/>
          <p:nvPr/>
        </p:nvSpPr>
        <p:spPr>
          <a:xfrm>
            <a:off x="8564880" y="1757660"/>
            <a:ext cx="2550160" cy="2255540"/>
          </a:xfrm>
          <a:custGeom>
            <a:avLst/>
            <a:gdLst>
              <a:gd name="connsiteX0" fmla="*/ 0 w 2550160"/>
              <a:gd name="connsiteY0" fmla="*/ 2255520 h 2255520"/>
              <a:gd name="connsiteX1" fmla="*/ 1310640 w 2550160"/>
              <a:gd name="connsiteY1" fmla="*/ 1137920 h 2255520"/>
              <a:gd name="connsiteX2" fmla="*/ 2550160 w 2550160"/>
              <a:gd name="connsiteY2" fmla="*/ 0 h 2255520"/>
              <a:gd name="connsiteX0" fmla="*/ 0 w 2550160"/>
              <a:gd name="connsiteY0" fmla="*/ 2255520 h 2255520"/>
              <a:gd name="connsiteX1" fmla="*/ 1310640 w 2550160"/>
              <a:gd name="connsiteY1" fmla="*/ 1137920 h 2255520"/>
              <a:gd name="connsiteX2" fmla="*/ 2550160 w 2550160"/>
              <a:gd name="connsiteY2" fmla="*/ 0 h 2255520"/>
              <a:gd name="connsiteX0" fmla="*/ 0 w 2550160"/>
              <a:gd name="connsiteY0" fmla="*/ 2255545 h 2255545"/>
              <a:gd name="connsiteX1" fmla="*/ 1310640 w 2550160"/>
              <a:gd name="connsiteY1" fmla="*/ 1137945 h 2255545"/>
              <a:gd name="connsiteX2" fmla="*/ 2550160 w 2550160"/>
              <a:gd name="connsiteY2" fmla="*/ 25 h 2255545"/>
              <a:gd name="connsiteX0" fmla="*/ 0 w 2550160"/>
              <a:gd name="connsiteY0" fmla="*/ 2255549 h 2255549"/>
              <a:gd name="connsiteX1" fmla="*/ 1310640 w 2550160"/>
              <a:gd name="connsiteY1" fmla="*/ 1137949 h 2255549"/>
              <a:gd name="connsiteX2" fmla="*/ 2550160 w 2550160"/>
              <a:gd name="connsiteY2" fmla="*/ 29 h 2255549"/>
              <a:gd name="connsiteX0" fmla="*/ 0 w 2550160"/>
              <a:gd name="connsiteY0" fmla="*/ 2255549 h 2255549"/>
              <a:gd name="connsiteX1" fmla="*/ 1310640 w 2550160"/>
              <a:gd name="connsiteY1" fmla="*/ 1137949 h 2255549"/>
              <a:gd name="connsiteX2" fmla="*/ 2550160 w 2550160"/>
              <a:gd name="connsiteY2" fmla="*/ 29 h 2255549"/>
              <a:gd name="connsiteX0" fmla="*/ 0 w 2550160"/>
              <a:gd name="connsiteY0" fmla="*/ 2255540 h 2255540"/>
              <a:gd name="connsiteX1" fmla="*/ 1310640 w 2550160"/>
              <a:gd name="connsiteY1" fmla="*/ 1137940 h 2255540"/>
              <a:gd name="connsiteX2" fmla="*/ 2550160 w 2550160"/>
              <a:gd name="connsiteY2" fmla="*/ 20 h 225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160" h="2255540">
                <a:moveTo>
                  <a:pt x="0" y="2255540"/>
                </a:moveTo>
                <a:cubicBezTo>
                  <a:pt x="1093046" y="2250460"/>
                  <a:pt x="1251373" y="1270020"/>
                  <a:pt x="1310640" y="1137940"/>
                </a:cubicBezTo>
                <a:cubicBezTo>
                  <a:pt x="1369907" y="1005860"/>
                  <a:pt x="1482513" y="-5060"/>
                  <a:pt x="2550160" y="2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2D09C3-0B60-8D8F-9459-4E72CEE7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697996"/>
            <a:ext cx="7747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A76453-F99B-F48D-4BEE-2E2939A49CD3}"/>
              </a:ext>
            </a:extLst>
          </p:cNvPr>
          <p:cNvSpPr txBox="1"/>
          <p:nvPr/>
        </p:nvSpPr>
        <p:spPr>
          <a:xfrm>
            <a:off x="8490765" y="1168388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Logistic probability</a:t>
            </a:r>
          </a:p>
        </p:txBody>
      </p:sp>
    </p:spTree>
    <p:extLst>
      <p:ext uri="{BB962C8B-B14F-4D97-AF65-F5344CB8AC3E}">
        <p14:creationId xmlns:p14="http://schemas.microsoft.com/office/powerpoint/2010/main" val="212492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E455EBCC-ED34-F186-7D28-FF3B97E95BC2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70C87E58-73A7-6AF3-BC38-D803E4127104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4CEBDBE4-29DE-824C-AE0B-DAB76D98A96E}"/>
              </a:ext>
            </a:extLst>
          </p:cNvPr>
          <p:cNvSpPr/>
          <p:nvPr/>
        </p:nvSpPr>
        <p:spPr>
          <a:xfrm>
            <a:off x="2966556" y="364844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Shape 7">
            <a:extLst>
              <a:ext uri="{FF2B5EF4-FFF2-40B4-BE49-F238E27FC236}">
                <a16:creationId xmlns:a16="http://schemas.microsoft.com/office/drawing/2014/main" id="{268610B3-AF3E-7165-EA42-97839AB3D30C}"/>
              </a:ext>
            </a:extLst>
          </p:cNvPr>
          <p:cNvSpPr txBox="1"/>
          <p:nvPr/>
        </p:nvSpPr>
        <p:spPr>
          <a:xfrm>
            <a:off x="3057996" y="3099800"/>
            <a:ext cx="731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...</a:t>
            </a: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9375C640-2A30-3EAA-0CB9-83A0876B40AD}"/>
              </a:ext>
            </a:extLst>
          </p:cNvPr>
          <p:cNvSpPr/>
          <p:nvPr/>
        </p:nvSpPr>
        <p:spPr>
          <a:xfrm>
            <a:off x="8404716" y="2450360"/>
            <a:ext cx="548640" cy="54864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1" name="Line 12">
            <a:extLst>
              <a:ext uri="{FF2B5EF4-FFF2-40B4-BE49-F238E27FC236}">
                <a16:creationId xmlns:a16="http://schemas.microsoft.com/office/drawing/2014/main" id="{8E0F53DC-8888-E096-E769-E310A6CFA36F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3">
            <a:extLst>
              <a:ext uri="{FF2B5EF4-FFF2-40B4-BE49-F238E27FC236}">
                <a16:creationId xmlns:a16="http://schemas.microsoft.com/office/drawing/2014/main" id="{1A869F04-CFB9-566F-FBDD-6F9B17314049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3" name="Line 14">
            <a:extLst>
              <a:ext uri="{FF2B5EF4-FFF2-40B4-BE49-F238E27FC236}">
                <a16:creationId xmlns:a16="http://schemas.microsoft.com/office/drawing/2014/main" id="{10F4C985-2AA0-A409-15F8-3DB1C8C59B95}"/>
              </a:ext>
            </a:extLst>
          </p:cNvPr>
          <p:cNvCxnSpPr>
            <a:stCxn id="6" idx="6"/>
          </p:cNvCxnSpPr>
          <p:nvPr/>
        </p:nvCxnSpPr>
        <p:spPr>
          <a:xfrm flipV="1">
            <a:off x="3515196" y="2825480"/>
            <a:ext cx="914760" cy="10976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4" name="Line 15">
            <a:extLst>
              <a:ext uri="{FF2B5EF4-FFF2-40B4-BE49-F238E27FC236}">
                <a16:creationId xmlns:a16="http://schemas.microsoft.com/office/drawing/2014/main" id="{1473FC79-D81A-631B-686A-395BCC2047E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27116" y="2724680"/>
            <a:ext cx="777600" cy="100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1B082-B181-2569-A0B5-09025D8B7FA5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9C8AD1-F633-9DD8-930C-0BEBA1C95F2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TextShape 3">
              <a:extLst>
                <a:ext uri="{FF2B5EF4-FFF2-40B4-BE49-F238E27FC236}">
                  <a16:creationId xmlns:a16="http://schemas.microsoft.com/office/drawing/2014/main" id="{74BDA68F-4D13-FBCC-AFF7-2E3AF94A8E11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9" name="TextShape 17">
            <a:extLst>
              <a:ext uri="{FF2B5EF4-FFF2-40B4-BE49-F238E27FC236}">
                <a16:creationId xmlns:a16="http://schemas.microsoft.com/office/drawing/2014/main" id="{3745FD12-2A2F-DE8F-4EB9-EF2C41FA3D0E}"/>
              </a:ext>
            </a:extLst>
          </p:cNvPr>
          <p:cNvSpPr txBox="1"/>
          <p:nvPr/>
        </p:nvSpPr>
        <p:spPr>
          <a:xfrm>
            <a:off x="9366996" y="2267013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y</a:t>
            </a:r>
          </a:p>
          <a:p>
            <a:pPr algn="ctr"/>
            <a:r>
              <a:rPr lang="en-US" sz="2400" spc="-1" dirty="0">
                <a:solidFill>
                  <a:schemeClr val="accent2"/>
                </a:solidFill>
                <a:latin typeface="Arial"/>
              </a:rPr>
              <a:t>$$$</a:t>
            </a:r>
            <a:endParaRPr lang="en-US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21" name="TextShape 17">
            <a:extLst>
              <a:ext uri="{FF2B5EF4-FFF2-40B4-BE49-F238E27FC236}">
                <a16:creationId xmlns:a16="http://schemas.microsoft.com/office/drawing/2014/main" id="{B442AB3C-1BA9-4C23-9AE3-EFE12F8B77F2}"/>
              </a:ext>
            </a:extLst>
          </p:cNvPr>
          <p:cNvSpPr txBox="1"/>
          <p:nvPr/>
        </p:nvSpPr>
        <p:spPr>
          <a:xfrm>
            <a:off x="512885" y="233515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X</a:t>
            </a:r>
          </a:p>
          <a:p>
            <a:pPr algn="ctr"/>
            <a:r>
              <a:rPr lang="en-US" sz="2400" spc="-1" dirty="0">
                <a:solidFill>
                  <a:schemeClr val="accent6"/>
                </a:solidFill>
                <a:latin typeface="Arial"/>
              </a:rPr>
              <a:t>$</a:t>
            </a:r>
            <a:endParaRPr lang="en-US" sz="2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6AB114-B851-35B5-4C07-E6BAB099FE55}"/>
              </a:ext>
            </a:extLst>
          </p:cNvPr>
          <p:cNvGrpSpPr/>
          <p:nvPr/>
        </p:nvGrpSpPr>
        <p:grpSpPr>
          <a:xfrm>
            <a:off x="1383941" y="4355366"/>
            <a:ext cx="10363507" cy="2392427"/>
            <a:chOff x="1383941" y="4355366"/>
            <a:chExt cx="10363507" cy="2392427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ECA2CD02-2248-234C-3106-24E3EA6F23B3}"/>
                </a:ext>
              </a:extLst>
            </p:cNvPr>
            <p:cNvSpPr/>
            <p:nvPr/>
          </p:nvSpPr>
          <p:spPr>
            <a:xfrm rot="16200000">
              <a:off x="5999393" y="1053774"/>
              <a:ext cx="405984" cy="7009168"/>
            </a:xfrm>
            <a:prstGeom prst="rightBrace">
              <a:avLst>
                <a:gd name="adj1" fmla="val 78487"/>
                <a:gd name="adj2" fmla="val 50000"/>
              </a:avLst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B2581-35BE-BF6D-D307-5BA355BF72B4}"/>
                </a:ext>
              </a:extLst>
            </p:cNvPr>
            <p:cNvSpPr txBox="1"/>
            <p:nvPr/>
          </p:nvSpPr>
          <p:spPr>
            <a:xfrm>
              <a:off x="1383941" y="4904005"/>
              <a:ext cx="2448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Parameters: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Are the model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Do the math</a:t>
              </a:r>
            </a:p>
            <a:p>
              <a:endParaRPr lang="en-US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D4BA80-E2B3-6C09-F37C-643054364605}"/>
                </a:ext>
              </a:extLst>
            </p:cNvPr>
            <p:cNvSpPr txBox="1"/>
            <p:nvPr/>
          </p:nvSpPr>
          <p:spPr>
            <a:xfrm>
              <a:off x="8452956" y="4901134"/>
              <a:ext cx="3294492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Hyperparameters: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Format of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Dictate the final parameters</a:t>
              </a:r>
            </a:p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FF9D2E-0DE4-F1D3-3962-14DF4FB1391F}"/>
              </a:ext>
            </a:extLst>
          </p:cNvPr>
          <p:cNvGrpSpPr/>
          <p:nvPr/>
        </p:nvGrpSpPr>
        <p:grpSpPr>
          <a:xfrm>
            <a:off x="923033" y="5306518"/>
            <a:ext cx="10185690" cy="1167147"/>
            <a:chOff x="923033" y="5306518"/>
            <a:chExt cx="10185690" cy="116714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89DD6A-7FE6-48D8-5260-FDF74DDE0DC7}"/>
                </a:ext>
              </a:extLst>
            </p:cNvPr>
            <p:cNvSpPr/>
            <p:nvPr/>
          </p:nvSpPr>
          <p:spPr>
            <a:xfrm>
              <a:off x="1383941" y="5306518"/>
              <a:ext cx="9724782" cy="1167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5600669-2FA4-9EC0-7348-EE9A4F6B5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033" y="5559309"/>
              <a:ext cx="2908300" cy="3048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E9B94A-D614-11D0-2B97-47CCE1249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2892" y="5472935"/>
              <a:ext cx="1905000" cy="4318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0EEC98B4-34F1-8312-6CC0-E312A65D9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35" y="940385"/>
            <a:ext cx="1841500" cy="558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D83EB36-A44C-39B7-86E1-D6F87F098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269" y="4865408"/>
            <a:ext cx="3962400" cy="1104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E49495-B4D5-7992-F09F-9F60DAE992EC}"/>
              </a:ext>
            </a:extLst>
          </p:cNvPr>
          <p:cNvSpPr txBox="1"/>
          <p:nvPr/>
        </p:nvSpPr>
        <p:spPr>
          <a:xfrm>
            <a:off x="5713789" y="4558357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881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66344C-EF66-BA4E-204B-B3E595075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42" y="2296313"/>
            <a:ext cx="6795367" cy="20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5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200F6-325D-DC63-3A51-8FBCDDCC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788865"/>
            <a:ext cx="5309507" cy="356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4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149DF-1BF5-7377-CDA6-6E2B4F94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83" y="2080893"/>
            <a:ext cx="990600" cy="55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D3B94F-5861-2519-DF6A-EF83D3712D85}"/>
              </a:ext>
            </a:extLst>
          </p:cNvPr>
          <p:cNvSpPr/>
          <p:nvPr/>
        </p:nvSpPr>
        <p:spPr>
          <a:xfrm>
            <a:off x="2728946" y="2080893"/>
            <a:ext cx="407096" cy="55880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ABA7E-2597-ADB0-E87E-B153FD4DF6F5}"/>
              </a:ext>
            </a:extLst>
          </p:cNvPr>
          <p:cNvSpPr/>
          <p:nvPr/>
        </p:nvSpPr>
        <p:spPr>
          <a:xfrm>
            <a:off x="3278264" y="2080893"/>
            <a:ext cx="407096" cy="558800"/>
          </a:xfrm>
          <a:prstGeom prst="rect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59D05-9301-2D4B-141E-867D3F26B557}"/>
              </a:ext>
            </a:extLst>
          </p:cNvPr>
          <p:cNvSpPr/>
          <p:nvPr/>
        </p:nvSpPr>
        <p:spPr>
          <a:xfrm>
            <a:off x="3969805" y="1724944"/>
            <a:ext cx="2885162" cy="635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CE0B9-F9EF-4400-350B-6333440FC7C6}"/>
              </a:ext>
            </a:extLst>
          </p:cNvPr>
          <p:cNvSpPr/>
          <p:nvPr/>
        </p:nvSpPr>
        <p:spPr>
          <a:xfrm>
            <a:off x="3969805" y="2534612"/>
            <a:ext cx="2885162" cy="6353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FA1A1CD-EF1F-9859-3348-FE021D7A8642}"/>
              </a:ext>
            </a:extLst>
          </p:cNvPr>
          <p:cNvSpPr/>
          <p:nvPr/>
        </p:nvSpPr>
        <p:spPr>
          <a:xfrm flipV="1">
            <a:off x="3279077" y="2536521"/>
            <a:ext cx="683623" cy="622285"/>
          </a:xfrm>
          <a:custGeom>
            <a:avLst/>
            <a:gdLst>
              <a:gd name="connsiteX0" fmla="*/ 0 w 687977"/>
              <a:gd name="connsiteY0" fmla="*/ 361405 h 644434"/>
              <a:gd name="connsiteX1" fmla="*/ 687977 w 687977"/>
              <a:gd name="connsiteY1" fmla="*/ 0 h 644434"/>
              <a:gd name="connsiteX2" fmla="*/ 683623 w 687977"/>
              <a:gd name="connsiteY2" fmla="*/ 644434 h 644434"/>
              <a:gd name="connsiteX3" fmla="*/ 400594 w 687977"/>
              <a:gd name="connsiteY3" fmla="*/ 361405 h 644434"/>
              <a:gd name="connsiteX4" fmla="*/ 0 w 687977"/>
              <a:gd name="connsiteY4" fmla="*/ 361405 h 644434"/>
              <a:gd name="connsiteX0" fmla="*/ 0 w 684041"/>
              <a:gd name="connsiteY0" fmla="*/ 524817 h 807846"/>
              <a:gd name="connsiteX1" fmla="*/ 683623 w 684041"/>
              <a:gd name="connsiteY1" fmla="*/ 0 h 807846"/>
              <a:gd name="connsiteX2" fmla="*/ 683623 w 684041"/>
              <a:gd name="connsiteY2" fmla="*/ 807846 h 807846"/>
              <a:gd name="connsiteX3" fmla="*/ 400594 w 684041"/>
              <a:gd name="connsiteY3" fmla="*/ 524817 h 807846"/>
              <a:gd name="connsiteX4" fmla="*/ 0 w 684041"/>
              <a:gd name="connsiteY4" fmla="*/ 524817 h 807846"/>
              <a:gd name="connsiteX0" fmla="*/ 0 w 684041"/>
              <a:gd name="connsiteY0" fmla="*/ 524817 h 807846"/>
              <a:gd name="connsiteX1" fmla="*/ 683623 w 684041"/>
              <a:gd name="connsiteY1" fmla="*/ 0 h 807846"/>
              <a:gd name="connsiteX2" fmla="*/ 683623 w 684041"/>
              <a:gd name="connsiteY2" fmla="*/ 807846 h 807846"/>
              <a:gd name="connsiteX3" fmla="*/ 400594 w 684041"/>
              <a:gd name="connsiteY3" fmla="*/ 524817 h 807846"/>
              <a:gd name="connsiteX4" fmla="*/ 0 w 684041"/>
              <a:gd name="connsiteY4" fmla="*/ 524817 h 807846"/>
              <a:gd name="connsiteX0" fmla="*/ 0 w 683623"/>
              <a:gd name="connsiteY0" fmla="*/ 524817 h 631183"/>
              <a:gd name="connsiteX1" fmla="*/ 683623 w 683623"/>
              <a:gd name="connsiteY1" fmla="*/ 0 h 631183"/>
              <a:gd name="connsiteX2" fmla="*/ 679269 w 683623"/>
              <a:gd name="connsiteY2" fmla="*/ 631183 h 631183"/>
              <a:gd name="connsiteX3" fmla="*/ 400594 w 683623"/>
              <a:gd name="connsiteY3" fmla="*/ 524817 h 631183"/>
              <a:gd name="connsiteX4" fmla="*/ 0 w 683623"/>
              <a:gd name="connsiteY4" fmla="*/ 524817 h 631183"/>
              <a:gd name="connsiteX0" fmla="*/ 0 w 683623"/>
              <a:gd name="connsiteY0" fmla="*/ 524817 h 631183"/>
              <a:gd name="connsiteX1" fmla="*/ 683623 w 683623"/>
              <a:gd name="connsiteY1" fmla="*/ 0 h 631183"/>
              <a:gd name="connsiteX2" fmla="*/ 679269 w 683623"/>
              <a:gd name="connsiteY2" fmla="*/ 631183 h 631183"/>
              <a:gd name="connsiteX3" fmla="*/ 400594 w 683623"/>
              <a:gd name="connsiteY3" fmla="*/ 524817 h 631183"/>
              <a:gd name="connsiteX4" fmla="*/ 0 w 683623"/>
              <a:gd name="connsiteY4" fmla="*/ 524817 h 6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623" h="631183">
                <a:moveTo>
                  <a:pt x="0" y="524817"/>
                </a:moveTo>
                <a:cubicBezTo>
                  <a:pt x="682171" y="-6389"/>
                  <a:pt x="10160" y="526791"/>
                  <a:pt x="683623" y="0"/>
                </a:cubicBezTo>
                <a:cubicBezTo>
                  <a:pt x="682172" y="214811"/>
                  <a:pt x="680720" y="416372"/>
                  <a:pt x="679269" y="631183"/>
                </a:cubicBezTo>
                <a:lnTo>
                  <a:pt x="400594" y="524817"/>
                </a:lnTo>
                <a:lnTo>
                  <a:pt x="0" y="524817"/>
                </a:lnTo>
                <a:close/>
              </a:path>
            </a:pathLst>
          </a:cu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E85AB98-A54E-51B6-FBAF-F9C7DCDB3E62}"/>
              </a:ext>
            </a:extLst>
          </p:cNvPr>
          <p:cNvSpPr/>
          <p:nvPr/>
        </p:nvSpPr>
        <p:spPr>
          <a:xfrm>
            <a:off x="2730437" y="1730979"/>
            <a:ext cx="1240971" cy="618308"/>
          </a:xfrm>
          <a:custGeom>
            <a:avLst/>
            <a:gdLst>
              <a:gd name="connsiteX0" fmla="*/ 0 w 1240971"/>
              <a:gd name="connsiteY0" fmla="*/ 348342 h 618308"/>
              <a:gd name="connsiteX1" fmla="*/ 1240971 w 1240971"/>
              <a:gd name="connsiteY1" fmla="*/ 0 h 618308"/>
              <a:gd name="connsiteX2" fmla="*/ 1240971 w 1240971"/>
              <a:gd name="connsiteY2" fmla="*/ 618308 h 618308"/>
              <a:gd name="connsiteX3" fmla="*/ 953588 w 1240971"/>
              <a:gd name="connsiteY3" fmla="*/ 230777 h 618308"/>
              <a:gd name="connsiteX4" fmla="*/ 404948 w 1240971"/>
              <a:gd name="connsiteY4" fmla="*/ 348342 h 618308"/>
              <a:gd name="connsiteX5" fmla="*/ 0 w 1240971"/>
              <a:gd name="connsiteY5" fmla="*/ 348342 h 61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40971" h="618308">
                <a:moveTo>
                  <a:pt x="0" y="348342"/>
                </a:moveTo>
                <a:lnTo>
                  <a:pt x="1240971" y="0"/>
                </a:lnTo>
                <a:lnTo>
                  <a:pt x="1240971" y="618308"/>
                </a:lnTo>
                <a:lnTo>
                  <a:pt x="953588" y="230777"/>
                </a:lnTo>
                <a:lnTo>
                  <a:pt x="404948" y="348342"/>
                </a:lnTo>
                <a:lnTo>
                  <a:pt x="0" y="348342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BA2CDF6-5039-F43E-A27B-176608501742}"/>
              </a:ext>
            </a:extLst>
          </p:cNvPr>
          <p:cNvSpPr/>
          <p:nvPr/>
        </p:nvSpPr>
        <p:spPr>
          <a:xfrm flipH="1">
            <a:off x="6952178" y="1692178"/>
            <a:ext cx="187234" cy="147778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A8398-9FB7-0A2B-8478-3069ED317445}"/>
              </a:ext>
            </a:extLst>
          </p:cNvPr>
          <p:cNvSpPr txBox="1"/>
          <p:nvPr/>
        </p:nvSpPr>
        <p:spPr>
          <a:xfrm>
            <a:off x="7087295" y="2246403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choices we make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48C9B15B-E44E-7B73-C616-3E9697DA4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8841" y="2617076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3F88C3-3E7E-9BA1-69D7-683A0AB5F57A}"/>
              </a:ext>
            </a:extLst>
          </p:cNvPr>
          <p:cNvSpPr/>
          <p:nvPr/>
        </p:nvSpPr>
        <p:spPr>
          <a:xfrm>
            <a:off x="3481811" y="3488200"/>
            <a:ext cx="3373155" cy="635349"/>
          </a:xfrm>
          <a:prstGeom prst="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learned through training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286796-87A7-C6EB-67E9-32EFAED02A82}"/>
              </a:ext>
            </a:extLst>
          </p:cNvPr>
          <p:cNvSpPr/>
          <p:nvPr/>
        </p:nvSpPr>
        <p:spPr>
          <a:xfrm>
            <a:off x="2978631" y="2562647"/>
            <a:ext cx="505097" cy="1567543"/>
          </a:xfrm>
          <a:custGeom>
            <a:avLst/>
            <a:gdLst>
              <a:gd name="connsiteX0" fmla="*/ 0 w 505097"/>
              <a:gd name="connsiteY0" fmla="*/ 0 h 1567543"/>
              <a:gd name="connsiteX1" fmla="*/ 505097 w 505097"/>
              <a:gd name="connsiteY1" fmla="*/ 940526 h 1567543"/>
              <a:gd name="connsiteX2" fmla="*/ 496389 w 505097"/>
              <a:gd name="connsiteY2" fmla="*/ 1567543 h 1567543"/>
              <a:gd name="connsiteX3" fmla="*/ 0 w 505097"/>
              <a:gd name="connsiteY3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097" h="1567543">
                <a:moveTo>
                  <a:pt x="0" y="0"/>
                </a:moveTo>
                <a:lnTo>
                  <a:pt x="505097" y="940526"/>
                </a:lnTo>
                <a:lnTo>
                  <a:pt x="496389" y="156754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94E39130-6379-BCBA-4E75-11A20166F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1694" y="3338015"/>
            <a:ext cx="914400" cy="914400"/>
          </a:xfrm>
          <a:prstGeom prst="rect">
            <a:avLst/>
          </a:prstGeom>
        </p:spPr>
      </p:pic>
      <p:pic>
        <p:nvPicPr>
          <p:cNvPr id="21" name="Graphic 20" descr="Scientist female with solid fill">
            <a:extLst>
              <a:ext uri="{FF2B5EF4-FFF2-40B4-BE49-F238E27FC236}">
                <a16:creationId xmlns:a16="http://schemas.microsoft.com/office/drawing/2014/main" id="{D8E1DBEB-9848-5ADA-758D-9FA3606AA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3637" y="21054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3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21610-3E4C-1062-5ED9-1DBB2071DC2B}"/>
              </a:ext>
            </a:extLst>
          </p:cNvPr>
          <p:cNvSpPr txBox="1"/>
          <p:nvPr/>
        </p:nvSpPr>
        <p:spPr>
          <a:xfrm>
            <a:off x="2260275" y="1221459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Labels: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4DDE8-431D-8B13-D0A0-95B576A069A2}"/>
              </a:ext>
            </a:extLst>
          </p:cNvPr>
          <p:cNvSpPr txBox="1"/>
          <p:nvPr/>
        </p:nvSpPr>
        <p:spPr>
          <a:xfrm>
            <a:off x="7252689" y="1229526"/>
            <a:ext cx="2477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Labels: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4C19F54-B4D4-34A2-57BC-E26AB42F0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684805"/>
                  </p:ext>
                </p:extLst>
              </p:nvPr>
            </p:nvGraphicFramePr>
            <p:xfrm>
              <a:off x="1117601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4C19F54-B4D4-34A2-57BC-E26AB42F0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684805"/>
                  </p:ext>
                </p:extLst>
              </p:nvPr>
            </p:nvGraphicFramePr>
            <p:xfrm>
              <a:off x="1117601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448" r="-100826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67" t="-3448" r="-1667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small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C3401E-4380-9313-4002-87B8BFB2175D}"/>
              </a:ext>
            </a:extLst>
          </p:cNvPr>
          <p:cNvSpPr txBox="1"/>
          <p:nvPr/>
        </p:nvSpPr>
        <p:spPr>
          <a:xfrm>
            <a:off x="1721783" y="3498782"/>
            <a:ext cx="3365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Accuracy on this data: 66%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A84A743-B18A-DD36-9E8D-E7ED005A9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352352"/>
                  </p:ext>
                </p:extLst>
              </p:nvPr>
            </p:nvGraphicFramePr>
            <p:xfrm>
              <a:off x="6204608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A84A743-B18A-DD36-9E8D-E7ED005A91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352352"/>
                  </p:ext>
                </p:extLst>
              </p:nvPr>
            </p:nvGraphicFramePr>
            <p:xfrm>
              <a:off x="6204608" y="1945640"/>
              <a:ext cx="4573752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4584">
                      <a:extLst>
                        <a:ext uri="{9D8B030D-6E8A-4147-A177-3AD203B41FA5}">
                          <a16:colId xmlns:a16="http://schemas.microsoft.com/office/drawing/2014/main" val="21277471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1538441994"/>
                        </a:ext>
                      </a:extLst>
                    </a:gridCol>
                    <a:gridCol w="1524584">
                      <a:extLst>
                        <a:ext uri="{9D8B030D-6E8A-4147-A177-3AD203B41FA5}">
                          <a16:colId xmlns:a16="http://schemas.microsoft.com/office/drawing/2014/main" val="2738080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448" r="-101653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67" t="-3448" r="-2500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200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77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6124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Example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346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AE8BD38-6196-C57B-DA02-709F391C043F}"/>
              </a:ext>
            </a:extLst>
          </p:cNvPr>
          <p:cNvSpPr txBox="1"/>
          <p:nvPr/>
        </p:nvSpPr>
        <p:spPr>
          <a:xfrm>
            <a:off x="6298323" y="3498782"/>
            <a:ext cx="4227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Mean Absolute Error on this data: 0.2 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1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966AAF42-7600-DE54-AF7A-AEA57856B00D}"/>
              </a:ext>
            </a:extLst>
          </p:cNvPr>
          <p:cNvSpPr/>
          <p:nvPr/>
        </p:nvSpPr>
        <p:spPr>
          <a:xfrm>
            <a:off x="2966556" y="163676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C7AA328E-2AD9-9D17-3477-9878F38DC6A5}"/>
              </a:ext>
            </a:extLst>
          </p:cNvPr>
          <p:cNvSpPr/>
          <p:nvPr/>
        </p:nvSpPr>
        <p:spPr>
          <a:xfrm>
            <a:off x="2966556" y="2368280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DACFB76-8C3C-4D0F-E155-F0EF2317E247}"/>
              </a:ext>
            </a:extLst>
          </p:cNvPr>
          <p:cNvSpPr/>
          <p:nvPr/>
        </p:nvSpPr>
        <p:spPr>
          <a:xfrm>
            <a:off x="2966556" y="3242572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36D317D4-6509-0A17-DFAB-73BC43D04B51}"/>
              </a:ext>
            </a:extLst>
          </p:cNvPr>
          <p:cNvSpPr/>
          <p:nvPr/>
        </p:nvSpPr>
        <p:spPr>
          <a:xfrm>
            <a:off x="8404716" y="2450360"/>
            <a:ext cx="548640" cy="548640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9" name="Line 12">
            <a:extLst>
              <a:ext uri="{FF2B5EF4-FFF2-40B4-BE49-F238E27FC236}">
                <a16:creationId xmlns:a16="http://schemas.microsoft.com/office/drawing/2014/main" id="{758586D0-FDED-F1CE-18BD-6180D3635A19}"/>
              </a:ext>
            </a:extLst>
          </p:cNvPr>
          <p:cNvCxnSpPr>
            <a:stCxn id="4" idx="6"/>
          </p:cNvCxnSpPr>
          <p:nvPr/>
        </p:nvCxnSpPr>
        <p:spPr>
          <a:xfrm>
            <a:off x="3515196" y="1911080"/>
            <a:ext cx="914760" cy="91476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0" name="Line 13">
            <a:extLst>
              <a:ext uri="{FF2B5EF4-FFF2-40B4-BE49-F238E27FC236}">
                <a16:creationId xmlns:a16="http://schemas.microsoft.com/office/drawing/2014/main" id="{5FB75041-731B-4BCF-BEA4-F3838586EA3D}"/>
              </a:ext>
            </a:extLst>
          </p:cNvPr>
          <p:cNvCxnSpPr>
            <a:stCxn id="5" idx="6"/>
          </p:cNvCxnSpPr>
          <p:nvPr/>
        </p:nvCxnSpPr>
        <p:spPr>
          <a:xfrm>
            <a:off x="3515196" y="2642600"/>
            <a:ext cx="914760" cy="18324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1" name="Line 14">
            <a:extLst>
              <a:ext uri="{FF2B5EF4-FFF2-40B4-BE49-F238E27FC236}">
                <a16:creationId xmlns:a16="http://schemas.microsoft.com/office/drawing/2014/main" id="{5D03E928-6332-A970-8B8E-BC7E033FA34C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3515196" y="2825480"/>
            <a:ext cx="914400" cy="691412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12" name="Line 15">
            <a:extLst>
              <a:ext uri="{FF2B5EF4-FFF2-40B4-BE49-F238E27FC236}">
                <a16:creationId xmlns:a16="http://schemas.microsoft.com/office/drawing/2014/main" id="{589567B0-9834-3F1C-4B66-3C89BA2B2DA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27116" y="2724680"/>
            <a:ext cx="777600" cy="100800"/>
          </a:xfrm>
          <a:prstGeom prst="curvedConnector3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46196-6929-CE16-6BF6-F09D29C1ED39}"/>
              </a:ext>
            </a:extLst>
          </p:cNvPr>
          <p:cNvGrpSpPr/>
          <p:nvPr/>
        </p:nvGrpSpPr>
        <p:grpSpPr>
          <a:xfrm>
            <a:off x="4429596" y="1362440"/>
            <a:ext cx="3335040" cy="2926080"/>
            <a:chOff x="5943600" y="1302480"/>
            <a:chExt cx="3335040" cy="29260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035E73-0D66-DD9C-C28F-E2D839A1F35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5943600" y="1302480"/>
              <a:ext cx="3335040" cy="2926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Shape 3">
              <a:extLst>
                <a:ext uri="{FF2B5EF4-FFF2-40B4-BE49-F238E27FC236}">
                  <a16:creationId xmlns:a16="http://schemas.microsoft.com/office/drawing/2014/main" id="{FA18D8D9-038A-8E5B-DE20-3B70148BB44C}"/>
                </a:ext>
              </a:extLst>
            </p:cNvPr>
            <p:cNvSpPr txBox="1"/>
            <p:nvPr/>
          </p:nvSpPr>
          <p:spPr>
            <a:xfrm rot="699401">
              <a:off x="6239050" y="2507690"/>
              <a:ext cx="1612440" cy="1440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pPr algn="ctr"/>
              <a:r>
                <a:rPr lang="en-US" sz="2200" b="1" strike="noStrike" spc="-1" dirty="0">
                  <a:solidFill>
                    <a:srgbClr val="FFFFFF"/>
                  </a:solidFill>
                  <a:latin typeface="Arial"/>
                </a:rPr>
                <a:t>Some ML Model</a:t>
              </a:r>
            </a:p>
          </p:txBody>
        </p:sp>
      </p:grpSp>
      <p:sp>
        <p:nvSpPr>
          <p:cNvPr id="16" name="TextShape 17">
            <a:extLst>
              <a:ext uri="{FF2B5EF4-FFF2-40B4-BE49-F238E27FC236}">
                <a16:creationId xmlns:a16="http://schemas.microsoft.com/office/drawing/2014/main" id="{F2AC331F-0312-B810-308B-0ACDD7D92740}"/>
              </a:ext>
            </a:extLst>
          </p:cNvPr>
          <p:cNvSpPr txBox="1"/>
          <p:nvPr/>
        </p:nvSpPr>
        <p:spPr>
          <a:xfrm>
            <a:off x="9366996" y="2267013"/>
            <a:ext cx="2243113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Labels</a:t>
            </a:r>
            <a:r>
              <a:rPr lang="en-US" sz="2400" b="0" strike="noStrike" spc="-1" dirty="0">
                <a:latin typeface="Arial"/>
              </a:rPr>
              <a:t>: </a:t>
            </a:r>
            <a:r>
              <a:rPr lang="en-US" sz="2400" spc="-1" dirty="0">
                <a:latin typeface="Arial"/>
              </a:rPr>
              <a:t>is the sample solid?</a:t>
            </a:r>
            <a:endParaRPr lang="en-US" sz="2400" b="0" strike="noStrike" spc="-1" dirty="0">
              <a:latin typeface="Arial"/>
            </a:endParaRPr>
          </a:p>
          <a:p>
            <a:pPr algn="ctr"/>
            <a:r>
              <a:rPr lang="en-US" sz="2400" spc="-1" dirty="0">
                <a:solidFill>
                  <a:schemeClr val="accent2"/>
                </a:solidFill>
                <a:latin typeface="Arial"/>
              </a:rPr>
              <a:t>$$$</a:t>
            </a:r>
            <a:endParaRPr lang="en-US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17" name="TextShape 17">
            <a:extLst>
              <a:ext uri="{FF2B5EF4-FFF2-40B4-BE49-F238E27FC236}">
                <a16:creationId xmlns:a16="http://schemas.microsoft.com/office/drawing/2014/main" id="{9E9CB17E-2438-E82E-B75B-2EF9C2654C0C}"/>
              </a:ext>
            </a:extLst>
          </p:cNvPr>
          <p:cNvSpPr txBox="1"/>
          <p:nvPr/>
        </p:nvSpPr>
        <p:spPr>
          <a:xfrm>
            <a:off x="600604" y="1911080"/>
            <a:ext cx="1985935" cy="7511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1" strike="noStrike" spc="-1" dirty="0">
                <a:latin typeface="Arial"/>
              </a:rPr>
              <a:t>Features</a:t>
            </a:r>
            <a:r>
              <a:rPr lang="en-US" sz="2400" b="0" strike="noStrike" spc="-1" dirty="0">
                <a:latin typeface="Arial"/>
              </a:rPr>
              <a:t>: </a:t>
            </a:r>
            <a:endParaRPr lang="en-US" sz="2400" spc="-1" dirty="0">
              <a:latin typeface="Arial"/>
            </a:endParaRPr>
          </a:p>
          <a:p>
            <a:pPr marL="342900" indent="-342900" algn="ctr">
              <a:buFontTx/>
              <a:buChar char="-"/>
            </a:pPr>
            <a:r>
              <a:rPr lang="en-US" sz="2400" b="0" strike="noStrike" spc="-1" dirty="0">
                <a:latin typeface="Arial"/>
              </a:rPr>
              <a:t>QAF used</a:t>
            </a:r>
          </a:p>
          <a:p>
            <a:pPr marL="342900" indent="-342900" algn="ctr">
              <a:buFontTx/>
              <a:buChar char="-"/>
            </a:pPr>
            <a:r>
              <a:rPr lang="en-US" sz="2400" spc="-1" dirty="0">
                <a:latin typeface="Arial"/>
              </a:rPr>
              <a:t>HBD used</a:t>
            </a:r>
          </a:p>
          <a:p>
            <a:pPr marL="342900" indent="-342900" algn="ctr">
              <a:buFontTx/>
              <a:buChar char="-"/>
            </a:pPr>
            <a:r>
              <a:rPr lang="en-US" sz="2400" b="0" strike="noStrike" spc="-1" dirty="0">
                <a:latin typeface="Arial"/>
              </a:rPr>
              <a:t>Molar ratio</a:t>
            </a:r>
          </a:p>
          <a:p>
            <a:pPr algn="ctr"/>
            <a:r>
              <a:rPr lang="en-US" sz="2400" spc="-1" dirty="0">
                <a:solidFill>
                  <a:schemeClr val="accent6"/>
                </a:solidFill>
                <a:latin typeface="Arial"/>
              </a:rPr>
              <a:t>$</a:t>
            </a:r>
            <a:endParaRPr lang="en-US" sz="2400" b="0" strike="noStrike" spc="-1" dirty="0">
              <a:solidFill>
                <a:schemeClr val="accent6"/>
              </a:solidFill>
              <a:latin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F6A520-FF90-886A-7FB2-6FB3BF13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35" y="940385"/>
            <a:ext cx="1841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E07DE9-240A-67E2-AA77-EAE59EE17D4C}"/>
              </a:ext>
            </a:extLst>
          </p:cNvPr>
          <p:cNvSpPr/>
          <p:nvPr/>
        </p:nvSpPr>
        <p:spPr>
          <a:xfrm>
            <a:off x="1904999" y="3269673"/>
            <a:ext cx="6068291" cy="588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4F5FC-4316-D4F7-D140-EA215268EBA9}"/>
              </a:ext>
            </a:extLst>
          </p:cNvPr>
          <p:cNvSpPr/>
          <p:nvPr/>
        </p:nvSpPr>
        <p:spPr>
          <a:xfrm>
            <a:off x="7973291" y="3269673"/>
            <a:ext cx="1821873" cy="588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959F-0122-92FA-B491-BFA0636E704E}"/>
              </a:ext>
            </a:extLst>
          </p:cNvPr>
          <p:cNvSpPr txBox="1"/>
          <p:nvPr/>
        </p:nvSpPr>
        <p:spPr>
          <a:xfrm>
            <a:off x="2785754" y="2623342"/>
            <a:ext cx="4183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(dev)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 training and optimizing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B8E14-E405-5CB1-D546-1D9D4E925CE4}"/>
              </a:ext>
            </a:extLst>
          </p:cNvPr>
          <p:cNvSpPr txBox="1"/>
          <p:nvPr/>
        </p:nvSpPr>
        <p:spPr>
          <a:xfrm>
            <a:off x="7656615" y="2069344"/>
            <a:ext cx="2455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to evaluate and communicate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151812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9F4744-2E6A-9DB4-2EA7-A26CDE7F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71826"/>
            <a:ext cx="914400" cy="27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2A29D-9357-13ED-41B8-3CB0A80A8063}"/>
              </a:ext>
            </a:extLst>
          </p:cNvPr>
          <p:cNvSpPr txBox="1"/>
          <p:nvPr/>
        </p:nvSpPr>
        <p:spPr>
          <a:xfrm>
            <a:off x="3962400" y="4381894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Mol fraction QAS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234E0-F947-658E-9DA0-59CC5DEDCD24}"/>
              </a:ext>
            </a:extLst>
          </p:cNvPr>
          <p:cNvSpPr txBox="1"/>
          <p:nvPr/>
        </p:nvSpPr>
        <p:spPr>
          <a:xfrm>
            <a:off x="2352594" y="41024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D2AF8-1189-846E-DB95-76D753E5B0A7}"/>
              </a:ext>
            </a:extLst>
          </p:cNvPr>
          <p:cNvSpPr txBox="1"/>
          <p:nvPr/>
        </p:nvSpPr>
        <p:spPr>
          <a:xfrm>
            <a:off x="6010194" y="4108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8C77076-4BCF-85C8-4106-2F40E029FAA2}"/>
              </a:ext>
            </a:extLst>
          </p:cNvPr>
          <p:cNvSpPr/>
          <p:nvPr/>
        </p:nvSpPr>
        <p:spPr>
          <a:xfrm>
            <a:off x="2583874" y="2459180"/>
            <a:ext cx="2701636" cy="1600201"/>
          </a:xfrm>
          <a:custGeom>
            <a:avLst/>
            <a:gdLst>
              <a:gd name="connsiteX0" fmla="*/ 0 w 1627909"/>
              <a:gd name="connsiteY0" fmla="*/ 1600201 h 1607129"/>
              <a:gd name="connsiteX1" fmla="*/ 568037 w 1627909"/>
              <a:gd name="connsiteY1" fmla="*/ 1 h 1607129"/>
              <a:gd name="connsiteX2" fmla="*/ 1627909 w 1627909"/>
              <a:gd name="connsiteY2" fmla="*/ 1607129 h 1607129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2008909"/>
              <a:gd name="connsiteY0" fmla="*/ 1600201 h 1607129"/>
              <a:gd name="connsiteX1" fmla="*/ 568037 w 2008909"/>
              <a:gd name="connsiteY1" fmla="*/ 1 h 1607129"/>
              <a:gd name="connsiteX2" fmla="*/ 2008909 w 2008909"/>
              <a:gd name="connsiteY2" fmla="*/ 1607129 h 1607129"/>
              <a:gd name="connsiteX0" fmla="*/ 0 w 2008909"/>
              <a:gd name="connsiteY0" fmla="*/ 1600201 h 1607129"/>
              <a:gd name="connsiteX1" fmla="*/ 568037 w 2008909"/>
              <a:gd name="connsiteY1" fmla="*/ 1 h 1607129"/>
              <a:gd name="connsiteX2" fmla="*/ 2008909 w 2008909"/>
              <a:gd name="connsiteY2" fmla="*/ 1607129 h 1607129"/>
              <a:gd name="connsiteX0" fmla="*/ 0 w 2701636"/>
              <a:gd name="connsiteY0" fmla="*/ 1600201 h 1600201"/>
              <a:gd name="connsiteX1" fmla="*/ 568037 w 2701636"/>
              <a:gd name="connsiteY1" fmla="*/ 1 h 1600201"/>
              <a:gd name="connsiteX2" fmla="*/ 2701636 w 2701636"/>
              <a:gd name="connsiteY2" fmla="*/ 1593275 h 160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1636" h="1600201">
                <a:moveTo>
                  <a:pt x="0" y="1600201"/>
                </a:moveTo>
                <a:cubicBezTo>
                  <a:pt x="148359" y="799523"/>
                  <a:pt x="296719" y="-1154"/>
                  <a:pt x="568037" y="1"/>
                </a:cubicBezTo>
                <a:cubicBezTo>
                  <a:pt x="839355" y="1156"/>
                  <a:pt x="1451263" y="1587502"/>
                  <a:pt x="2701636" y="1593275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A61B7C7-F612-FA9F-4DAF-7F3604718CD6}"/>
              </a:ext>
            </a:extLst>
          </p:cNvPr>
          <p:cNvSpPr/>
          <p:nvPr/>
        </p:nvSpPr>
        <p:spPr>
          <a:xfrm>
            <a:off x="3927764" y="2324461"/>
            <a:ext cx="2265217" cy="1738750"/>
          </a:xfrm>
          <a:custGeom>
            <a:avLst/>
            <a:gdLst>
              <a:gd name="connsiteX0" fmla="*/ 0 w 1627909"/>
              <a:gd name="connsiteY0" fmla="*/ 1600201 h 1607129"/>
              <a:gd name="connsiteX1" fmla="*/ 568037 w 1627909"/>
              <a:gd name="connsiteY1" fmla="*/ 1 h 1607129"/>
              <a:gd name="connsiteX2" fmla="*/ 1627909 w 1627909"/>
              <a:gd name="connsiteY2" fmla="*/ 1607129 h 1607129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27909"/>
              <a:gd name="connsiteY0" fmla="*/ 1600201 h 1600201"/>
              <a:gd name="connsiteX1" fmla="*/ 568037 w 1627909"/>
              <a:gd name="connsiteY1" fmla="*/ 1 h 1600201"/>
              <a:gd name="connsiteX2" fmla="*/ 1627909 w 1627909"/>
              <a:gd name="connsiteY2" fmla="*/ 1579420 h 1600201"/>
              <a:gd name="connsiteX0" fmla="*/ 0 w 1634836"/>
              <a:gd name="connsiteY0" fmla="*/ 1600201 h 1600201"/>
              <a:gd name="connsiteX1" fmla="*/ 574964 w 1634836"/>
              <a:gd name="connsiteY1" fmla="*/ 1 h 1600201"/>
              <a:gd name="connsiteX2" fmla="*/ 1634836 w 1634836"/>
              <a:gd name="connsiteY2" fmla="*/ 1579420 h 1600201"/>
              <a:gd name="connsiteX0" fmla="*/ 0 w 1634836"/>
              <a:gd name="connsiteY0" fmla="*/ 1600370 h 1600370"/>
              <a:gd name="connsiteX1" fmla="*/ 574964 w 1634836"/>
              <a:gd name="connsiteY1" fmla="*/ 170 h 1600370"/>
              <a:gd name="connsiteX2" fmla="*/ 1634836 w 1634836"/>
              <a:gd name="connsiteY2" fmla="*/ 1579589 h 1600370"/>
              <a:gd name="connsiteX0" fmla="*/ 0 w 1634836"/>
              <a:gd name="connsiteY0" fmla="*/ 1600370 h 1600370"/>
              <a:gd name="connsiteX1" fmla="*/ 574964 w 1634836"/>
              <a:gd name="connsiteY1" fmla="*/ 170 h 1600370"/>
              <a:gd name="connsiteX2" fmla="*/ 1634836 w 1634836"/>
              <a:gd name="connsiteY2" fmla="*/ 1579589 h 1600370"/>
              <a:gd name="connsiteX0" fmla="*/ 0 w 1634836"/>
              <a:gd name="connsiteY0" fmla="*/ 1600201 h 1600201"/>
              <a:gd name="connsiteX1" fmla="*/ 574964 w 1634836"/>
              <a:gd name="connsiteY1" fmla="*/ 1 h 1600201"/>
              <a:gd name="connsiteX2" fmla="*/ 1634836 w 1634836"/>
              <a:gd name="connsiteY2" fmla="*/ 1579420 h 1600201"/>
              <a:gd name="connsiteX0" fmla="*/ 0 w 2244436"/>
              <a:gd name="connsiteY0" fmla="*/ 1607149 h 1607149"/>
              <a:gd name="connsiteX1" fmla="*/ 1184564 w 2244436"/>
              <a:gd name="connsiteY1" fmla="*/ 22 h 1607149"/>
              <a:gd name="connsiteX2" fmla="*/ 2244436 w 2244436"/>
              <a:gd name="connsiteY2" fmla="*/ 1579441 h 1607149"/>
              <a:gd name="connsiteX0" fmla="*/ 0 w 2244436"/>
              <a:gd name="connsiteY0" fmla="*/ 1607149 h 1607149"/>
              <a:gd name="connsiteX1" fmla="*/ 1184564 w 2244436"/>
              <a:gd name="connsiteY1" fmla="*/ 22 h 1607149"/>
              <a:gd name="connsiteX2" fmla="*/ 2244436 w 2244436"/>
              <a:gd name="connsiteY2" fmla="*/ 1579441 h 1607149"/>
              <a:gd name="connsiteX0" fmla="*/ 0 w 2244436"/>
              <a:gd name="connsiteY0" fmla="*/ 1766473 h 1766473"/>
              <a:gd name="connsiteX1" fmla="*/ 1219200 w 2244436"/>
              <a:gd name="connsiteY1" fmla="*/ 18 h 1766473"/>
              <a:gd name="connsiteX2" fmla="*/ 2244436 w 2244436"/>
              <a:gd name="connsiteY2" fmla="*/ 1738765 h 1766473"/>
              <a:gd name="connsiteX0" fmla="*/ 0 w 2265217"/>
              <a:gd name="connsiteY0" fmla="*/ 1724894 h 1738750"/>
              <a:gd name="connsiteX1" fmla="*/ 1239981 w 2265217"/>
              <a:gd name="connsiteY1" fmla="*/ 3 h 1738750"/>
              <a:gd name="connsiteX2" fmla="*/ 2265217 w 2265217"/>
              <a:gd name="connsiteY2" fmla="*/ 1738750 h 17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5217" h="1738750">
                <a:moveTo>
                  <a:pt x="0" y="1724894"/>
                </a:moveTo>
                <a:cubicBezTo>
                  <a:pt x="882651" y="1713925"/>
                  <a:pt x="862445" y="-2306"/>
                  <a:pt x="1239981" y="3"/>
                </a:cubicBezTo>
                <a:cubicBezTo>
                  <a:pt x="1617517" y="2312"/>
                  <a:pt x="1977734" y="846286"/>
                  <a:pt x="2265217" y="1738750"/>
                </a:cubicBezTo>
              </a:path>
            </a:pathLst>
          </a:cu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DA42C3-0D9C-6170-A51C-58889060F409}"/>
              </a:ext>
            </a:extLst>
          </p:cNvPr>
          <p:cNvCxnSpPr/>
          <p:nvPr/>
        </p:nvCxnSpPr>
        <p:spPr>
          <a:xfrm>
            <a:off x="2126673" y="4059381"/>
            <a:ext cx="4419600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C7AB2-1603-38E3-2557-425A8D26A116}"/>
              </a:ext>
            </a:extLst>
          </p:cNvPr>
          <p:cNvSpPr txBox="1"/>
          <p:nvPr/>
        </p:nvSpPr>
        <p:spPr>
          <a:xfrm>
            <a:off x="1785166" y="1971596"/>
            <a:ext cx="1800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distro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6607E-6040-6643-B693-97ABF38C5B5C}"/>
              </a:ext>
            </a:extLst>
          </p:cNvPr>
          <p:cNvSpPr txBox="1"/>
          <p:nvPr/>
        </p:nvSpPr>
        <p:spPr>
          <a:xfrm>
            <a:off x="5134505" y="1899729"/>
            <a:ext cx="135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distro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CF9E7A-D193-B4B8-9014-363061698E82}"/>
              </a:ext>
            </a:extLst>
          </p:cNvPr>
          <p:cNvCxnSpPr>
            <a:cxnSpLocks/>
          </p:cNvCxnSpPr>
          <p:nvPr/>
        </p:nvCxnSpPr>
        <p:spPr>
          <a:xfrm flipH="1">
            <a:off x="5986732" y="3193836"/>
            <a:ext cx="1550139" cy="789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E9EEC4-10B0-C6DF-02BB-68C124B9D54C}"/>
              </a:ext>
            </a:extLst>
          </p:cNvPr>
          <p:cNvSpPr txBox="1"/>
          <p:nvPr/>
        </p:nvSpPr>
        <p:spPr>
          <a:xfrm>
            <a:off x="7474527" y="2399414"/>
            <a:ext cx="3061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is unfamiliar with mixtures with high mol fraction. Not a fair test.</a:t>
            </a:r>
          </a:p>
        </p:txBody>
      </p:sp>
    </p:spTree>
    <p:extLst>
      <p:ext uri="{BB962C8B-B14F-4D97-AF65-F5344CB8AC3E}">
        <p14:creationId xmlns:p14="http://schemas.microsoft.com/office/powerpoint/2010/main" val="229369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EBADD-CC5C-7E00-20AB-6DFF85424A52}"/>
              </a:ext>
            </a:extLst>
          </p:cNvPr>
          <p:cNvCxnSpPr/>
          <p:nvPr/>
        </p:nvCxnSpPr>
        <p:spPr>
          <a:xfrm>
            <a:off x="3131128" y="4530436"/>
            <a:ext cx="4419600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FB1870-585C-3D07-EF3D-266079B37B65}"/>
              </a:ext>
            </a:extLst>
          </p:cNvPr>
          <p:cNvCxnSpPr>
            <a:cxnSpLocks/>
          </p:cNvCxnSpPr>
          <p:nvPr/>
        </p:nvCxnSpPr>
        <p:spPr>
          <a:xfrm flipV="1">
            <a:off x="3262745" y="1392382"/>
            <a:ext cx="0" cy="3290454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5A23C97-F153-56EA-BBCF-DAAC83A2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28" y="4793095"/>
            <a:ext cx="431800" cy="29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3B0A6-EE0B-9652-E4A7-5EA9452D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04" y="2820555"/>
            <a:ext cx="419100" cy="27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FE1658-DA25-8C9A-AFA0-9E4FEEA03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504" y="1641764"/>
            <a:ext cx="215900" cy="304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1694C5-1517-0FDB-BC5B-C9BE62706A50}"/>
              </a:ext>
            </a:extLst>
          </p:cNvPr>
          <p:cNvSpPr/>
          <p:nvPr/>
        </p:nvSpPr>
        <p:spPr>
          <a:xfrm>
            <a:off x="8174182" y="217516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0E80-C730-AE27-310A-260267C8242B}"/>
              </a:ext>
            </a:extLst>
          </p:cNvPr>
          <p:cNvSpPr/>
          <p:nvPr/>
        </p:nvSpPr>
        <p:spPr>
          <a:xfrm>
            <a:off x="4343400" y="3277755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56E6D-BD25-28D0-6BE5-4AC98EFD7434}"/>
              </a:ext>
            </a:extLst>
          </p:cNvPr>
          <p:cNvSpPr txBox="1"/>
          <p:nvPr/>
        </p:nvSpPr>
        <p:spPr>
          <a:xfrm>
            <a:off x="8539406" y="20378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BDAB8-FD6D-3950-2927-DAE30AAA9FB7}"/>
              </a:ext>
            </a:extLst>
          </p:cNvPr>
          <p:cNvSpPr txBox="1"/>
          <p:nvPr/>
        </p:nvSpPr>
        <p:spPr>
          <a:xfrm>
            <a:off x="8539406" y="248589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3042BA-787B-9F1D-9337-A1FA03BEB347}"/>
              </a:ext>
            </a:extLst>
          </p:cNvPr>
          <p:cNvSpPr/>
          <p:nvPr/>
        </p:nvSpPr>
        <p:spPr>
          <a:xfrm>
            <a:off x="4003964" y="360449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C144C-39C3-CFBF-CEC5-ED95F25FB004}"/>
              </a:ext>
            </a:extLst>
          </p:cNvPr>
          <p:cNvSpPr/>
          <p:nvPr/>
        </p:nvSpPr>
        <p:spPr>
          <a:xfrm>
            <a:off x="4433454" y="3988956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ED123D-B2C6-7636-959A-A156698CA927}"/>
              </a:ext>
            </a:extLst>
          </p:cNvPr>
          <p:cNvSpPr/>
          <p:nvPr/>
        </p:nvSpPr>
        <p:spPr>
          <a:xfrm>
            <a:off x="6071754" y="318193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17BB5-CEE1-4DE1-0629-A58386DE3D0C}"/>
              </a:ext>
            </a:extLst>
          </p:cNvPr>
          <p:cNvSpPr/>
          <p:nvPr/>
        </p:nvSpPr>
        <p:spPr>
          <a:xfrm>
            <a:off x="5376719" y="324196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9202B3-733C-DB1D-CD7D-6A0E69B15F38}"/>
              </a:ext>
            </a:extLst>
          </p:cNvPr>
          <p:cNvSpPr/>
          <p:nvPr/>
        </p:nvSpPr>
        <p:spPr>
          <a:xfrm>
            <a:off x="4860059" y="3454401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F5351D-917E-F042-F606-7970056422EE}"/>
              </a:ext>
            </a:extLst>
          </p:cNvPr>
          <p:cNvSpPr/>
          <p:nvPr/>
        </p:nvSpPr>
        <p:spPr>
          <a:xfrm>
            <a:off x="4679950" y="3059547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060AAA-964F-ED50-AA31-97209ED84946}"/>
              </a:ext>
            </a:extLst>
          </p:cNvPr>
          <p:cNvSpPr/>
          <p:nvPr/>
        </p:nvSpPr>
        <p:spPr>
          <a:xfrm>
            <a:off x="5335156" y="3801920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D1CC3-637B-7D93-1EDE-0B994C43AFA8}"/>
              </a:ext>
            </a:extLst>
          </p:cNvPr>
          <p:cNvSpPr/>
          <p:nvPr/>
        </p:nvSpPr>
        <p:spPr>
          <a:xfrm>
            <a:off x="3771900" y="40062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A8E7A8-9CF7-82D9-0ACF-8F69612DC6C3}"/>
              </a:ext>
            </a:extLst>
          </p:cNvPr>
          <p:cNvSpPr/>
          <p:nvPr/>
        </p:nvSpPr>
        <p:spPr>
          <a:xfrm>
            <a:off x="4686877" y="2342574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430E9-3B63-AF79-F719-BDCA7811AEDC}"/>
              </a:ext>
            </a:extLst>
          </p:cNvPr>
          <p:cNvSpPr/>
          <p:nvPr/>
        </p:nvSpPr>
        <p:spPr>
          <a:xfrm>
            <a:off x="3698009" y="310053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32CB43-0243-F066-2FA3-0B0D0D1C3867}"/>
              </a:ext>
            </a:extLst>
          </p:cNvPr>
          <p:cNvSpPr/>
          <p:nvPr/>
        </p:nvSpPr>
        <p:spPr>
          <a:xfrm>
            <a:off x="8174181" y="2647663"/>
            <a:ext cx="180109" cy="187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7281F5-3422-AF33-1FDC-CBEC8C288C35}"/>
              </a:ext>
            </a:extLst>
          </p:cNvPr>
          <p:cNvSpPr/>
          <p:nvPr/>
        </p:nvSpPr>
        <p:spPr>
          <a:xfrm>
            <a:off x="6259847" y="160712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9BD23B-E151-37FF-405E-AABD0AF11D0E}"/>
              </a:ext>
            </a:extLst>
          </p:cNvPr>
          <p:cNvSpPr/>
          <p:nvPr/>
        </p:nvSpPr>
        <p:spPr>
          <a:xfrm>
            <a:off x="5538354" y="1989213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EDD1FB-0AD0-C616-350E-344943840B5E}"/>
              </a:ext>
            </a:extLst>
          </p:cNvPr>
          <p:cNvSpPr/>
          <p:nvPr/>
        </p:nvSpPr>
        <p:spPr>
          <a:xfrm>
            <a:off x="5118774" y="350245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D6F0E2-E16D-0166-BBB5-F9DA44E911A5}"/>
              </a:ext>
            </a:extLst>
          </p:cNvPr>
          <p:cNvSpPr/>
          <p:nvPr/>
        </p:nvSpPr>
        <p:spPr>
          <a:xfrm>
            <a:off x="5196610" y="261959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242B66-5A39-B364-D272-00BA1C292052}"/>
              </a:ext>
            </a:extLst>
          </p:cNvPr>
          <p:cNvSpPr/>
          <p:nvPr/>
        </p:nvSpPr>
        <p:spPr>
          <a:xfrm>
            <a:off x="5791682" y="289011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FB16C4-0FDE-DB48-EFE1-7370E8282D24}"/>
              </a:ext>
            </a:extLst>
          </p:cNvPr>
          <p:cNvSpPr/>
          <p:nvPr/>
        </p:nvSpPr>
        <p:spPr>
          <a:xfrm>
            <a:off x="5801690" y="2409034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39E68E-B794-BF27-605D-32D5B5EE7F7B}"/>
              </a:ext>
            </a:extLst>
          </p:cNvPr>
          <p:cNvSpPr/>
          <p:nvPr/>
        </p:nvSpPr>
        <p:spPr>
          <a:xfrm>
            <a:off x="6621512" y="3310808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32F385-4995-947E-372B-AE22DAB6DC03}"/>
              </a:ext>
            </a:extLst>
          </p:cNvPr>
          <p:cNvSpPr/>
          <p:nvPr/>
        </p:nvSpPr>
        <p:spPr>
          <a:xfrm>
            <a:off x="7030221" y="2673497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0CA6F-8CED-A7ED-9015-F869C9585070}"/>
              </a:ext>
            </a:extLst>
          </p:cNvPr>
          <p:cNvSpPr/>
          <p:nvPr/>
        </p:nvSpPr>
        <p:spPr>
          <a:xfrm>
            <a:off x="6391325" y="2448069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F78FB4-6EA7-0D81-F447-9245B68DC4A2}"/>
              </a:ext>
            </a:extLst>
          </p:cNvPr>
          <p:cNvSpPr/>
          <p:nvPr/>
        </p:nvSpPr>
        <p:spPr>
          <a:xfrm>
            <a:off x="4773469" y="2667725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7577D4-3E1E-C3A5-C481-7CB0CAC2EC0F}"/>
              </a:ext>
            </a:extLst>
          </p:cNvPr>
          <p:cNvSpPr/>
          <p:nvPr/>
        </p:nvSpPr>
        <p:spPr>
          <a:xfrm>
            <a:off x="5915891" y="1934696"/>
            <a:ext cx="180109" cy="1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24836-E8F7-03BA-164C-77C80ABC001A}"/>
              </a:ext>
            </a:extLst>
          </p:cNvPr>
          <p:cNvSpPr/>
          <p:nvPr/>
        </p:nvSpPr>
        <p:spPr>
          <a:xfrm>
            <a:off x="8169757" y="3153065"/>
            <a:ext cx="180109" cy="187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DCB483-2690-6C84-81CF-0211864CBB75}"/>
              </a:ext>
            </a:extLst>
          </p:cNvPr>
          <p:cNvSpPr txBox="1"/>
          <p:nvPr/>
        </p:nvSpPr>
        <p:spPr>
          <a:xfrm>
            <a:off x="8537479" y="30111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23AD1F-796E-04F4-340D-1133B2970E65}"/>
              </a:ext>
            </a:extLst>
          </p:cNvPr>
          <p:cNvSpPr/>
          <p:nvPr/>
        </p:nvSpPr>
        <p:spPr>
          <a:xfrm>
            <a:off x="6349901" y="2041313"/>
            <a:ext cx="180109" cy="18703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6C95DF-B460-80C4-A7E4-609863632C1E}"/>
              </a:ext>
            </a:extLst>
          </p:cNvPr>
          <p:cNvSpPr/>
          <p:nvPr/>
        </p:nvSpPr>
        <p:spPr>
          <a:xfrm>
            <a:off x="7765473" y="1558636"/>
            <a:ext cx="1530927" cy="1989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6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8236DD-ED83-66DA-0454-726BA9B5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771920"/>
            <a:ext cx="14097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7B0E9-D068-9BD4-627F-DA331B0E2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86" y="1697761"/>
            <a:ext cx="1409700" cy="53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F38BCE-FFE3-324D-173E-90913C0038A2}"/>
              </a:ext>
            </a:extLst>
          </p:cNvPr>
          <p:cNvSpPr/>
          <p:nvPr/>
        </p:nvSpPr>
        <p:spPr>
          <a:xfrm>
            <a:off x="3352800" y="3505200"/>
            <a:ext cx="304800" cy="29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0FA48-6E85-2F17-DE7C-AF716BBA87C1}"/>
              </a:ext>
            </a:extLst>
          </p:cNvPr>
          <p:cNvSpPr/>
          <p:nvPr/>
        </p:nvSpPr>
        <p:spPr>
          <a:xfrm>
            <a:off x="6284768" y="2424546"/>
            <a:ext cx="304800" cy="29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970FA-0717-3B3F-42E9-3B82207894F0}"/>
              </a:ext>
            </a:extLst>
          </p:cNvPr>
          <p:cNvCxnSpPr/>
          <p:nvPr/>
        </p:nvCxnSpPr>
        <p:spPr>
          <a:xfrm flipV="1">
            <a:off x="3505200" y="2572040"/>
            <a:ext cx="2931968" cy="108065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3FC67A0-AF74-6098-9B36-76D1BE32A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18" y="3239944"/>
            <a:ext cx="5943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</TotalTime>
  <Words>320</Words>
  <Application>Microsoft Macintosh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Komp</dc:creator>
  <cp:lastModifiedBy>Evan A Komp</cp:lastModifiedBy>
  <cp:revision>4</cp:revision>
  <dcterms:created xsi:type="dcterms:W3CDTF">2022-12-19T18:27:51Z</dcterms:created>
  <dcterms:modified xsi:type="dcterms:W3CDTF">2022-12-23T00:32:08Z</dcterms:modified>
</cp:coreProperties>
</file>