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f8cae8b6c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f8cae8b6c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f8cae8b6c_3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f8cae8b6c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f8cae8b6c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f8cae8b6c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f8cae8b6c_3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f8cae8b6c_3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f8cae8b6c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f8cae8b6c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f8cae8b6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f8cae8b6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f8cae8b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f8cae8b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f8cae8b6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f8cae8b6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f8cae8b6c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f8cae8b6c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f8cae8b6c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f8cae8b6c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f8cae8b6c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f8cae8b6c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f8cae8b6c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f8cae8b6c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211200" y="1068450"/>
            <a:ext cx="8401500" cy="1684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Grover on Cipher</a:t>
            </a:r>
            <a:endParaRPr/>
          </a:p>
          <a:p>
            <a:pPr indent="0" lvl="0" marL="0" rtl="0" algn="ctr">
              <a:spcBef>
                <a:spcPts val="0"/>
              </a:spcBef>
              <a:spcAft>
                <a:spcPts val="0"/>
              </a:spcAft>
              <a:buNone/>
            </a:pPr>
            <a:r>
              <a:rPr lang="en"/>
              <a:t>(Case study: </a:t>
            </a:r>
            <a:r>
              <a:rPr lang="en"/>
              <a:t>Sudoku Game</a:t>
            </a:r>
            <a:r>
              <a:rPr lang="en"/>
              <a:t>)</a:t>
            </a:r>
            <a:endParaRPr/>
          </a:p>
        </p:txBody>
      </p:sp>
      <p:sp>
        <p:nvSpPr>
          <p:cNvPr id="68" name="Google Shape;68;p13"/>
          <p:cNvSpPr txBox="1"/>
          <p:nvPr>
            <p:ph idx="1" type="subTitle"/>
          </p:nvPr>
        </p:nvSpPr>
        <p:spPr>
          <a:xfrm>
            <a:off x="390525" y="2789104"/>
            <a:ext cx="8222100" cy="217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Game Demonstration on Grover search, Quantum Noise Reduction</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solidFill>
                  <a:schemeClr val="dk2"/>
                </a:solidFill>
              </a:rPr>
              <a:t>Authors:</a:t>
            </a:r>
            <a:endParaRPr>
              <a:solidFill>
                <a:schemeClr val="dk2"/>
              </a:solidFill>
            </a:endParaRPr>
          </a:p>
          <a:p>
            <a:pPr indent="0" lvl="0" marL="0" rtl="0" algn="ctr">
              <a:spcBef>
                <a:spcPts val="0"/>
              </a:spcBef>
              <a:spcAft>
                <a:spcPts val="0"/>
              </a:spcAft>
              <a:buNone/>
            </a:pPr>
            <a:r>
              <a:t/>
            </a:r>
            <a:endParaRPr>
              <a:solidFill>
                <a:schemeClr val="dk2"/>
              </a:solidFill>
            </a:endParaRPr>
          </a:p>
          <a:p>
            <a:pPr indent="0" lvl="0" marL="0" rtl="0" algn="ctr">
              <a:spcBef>
                <a:spcPts val="0"/>
              </a:spcBef>
              <a:spcAft>
                <a:spcPts val="0"/>
              </a:spcAft>
              <a:buNone/>
            </a:pPr>
            <a:r>
              <a:rPr lang="en"/>
              <a:t>Sumanta Chakraborty</a:t>
            </a:r>
            <a:endParaRPr/>
          </a:p>
          <a:p>
            <a:pPr indent="0" lvl="0" marL="0" rtl="0" algn="ctr">
              <a:spcBef>
                <a:spcPts val="0"/>
              </a:spcBef>
              <a:spcAft>
                <a:spcPts val="0"/>
              </a:spcAft>
              <a:buNone/>
            </a:pPr>
            <a:r>
              <a:rPr lang="en"/>
              <a:t>Shahrokh Rezaei</a:t>
            </a:r>
            <a:endParaRPr/>
          </a:p>
          <a:p>
            <a:pPr indent="0" lvl="0" marL="0" rtl="0" algn="ctr">
              <a:spcBef>
                <a:spcPts val="0"/>
              </a:spcBef>
              <a:spcAft>
                <a:spcPts val="0"/>
              </a:spcAft>
              <a:buNone/>
            </a:pPr>
            <a:r>
              <a:rPr lang="en"/>
              <a:t>Gael-Pacome Nguimeya Tematio</a:t>
            </a:r>
            <a:endParaRPr/>
          </a:p>
          <a:p>
            <a:pPr indent="0" lvl="0" marL="0" rtl="0" algn="ctr">
              <a:spcBef>
                <a:spcPts val="0"/>
              </a:spcBef>
              <a:spcAft>
                <a:spcPts val="0"/>
              </a:spcAft>
              <a:buNone/>
            </a:pPr>
            <a:r>
              <a:rPr lang="en"/>
              <a:t>Owais Ishtiaq Siddiqui</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9700" y="86975"/>
            <a:ext cx="9094200" cy="1652400"/>
          </a:xfrm>
          <a:prstGeom prst="rect">
            <a:avLst/>
          </a:prstGeom>
        </p:spPr>
        <p:txBody>
          <a:bodyPr anchorCtr="0" anchor="b" bIns="91425" lIns="91425" spcFirstLastPara="1" rIns="91425" wrap="square" tIns="91425">
            <a:normAutofit/>
          </a:bodyPr>
          <a:lstStyle/>
          <a:p>
            <a:pPr indent="0" lvl="0" marL="0" rtl="0" algn="ctr">
              <a:lnSpc>
                <a:spcPct val="110000"/>
              </a:lnSpc>
              <a:spcBef>
                <a:spcPts val="0"/>
              </a:spcBef>
              <a:spcAft>
                <a:spcPts val="0"/>
              </a:spcAft>
              <a:buNone/>
            </a:pPr>
            <a:r>
              <a:rPr b="1" lang="en" sz="3633">
                <a:solidFill>
                  <a:srgbClr val="000000"/>
                </a:solidFill>
                <a:latin typeface="Georgia"/>
                <a:ea typeface="Georgia"/>
                <a:cs typeface="Georgia"/>
                <a:sym typeface="Georgia"/>
              </a:rPr>
              <a:t>Running on simulator</a:t>
            </a:r>
            <a:endParaRPr b="1" sz="3633">
              <a:solidFill>
                <a:srgbClr val="000000"/>
              </a:solidFill>
              <a:latin typeface="Georgia"/>
              <a:ea typeface="Georgia"/>
              <a:cs typeface="Georgia"/>
              <a:sym typeface="Georgia"/>
            </a:endParaRPr>
          </a:p>
          <a:p>
            <a:pPr indent="0" lvl="0" marL="0" rtl="0" algn="l">
              <a:spcBef>
                <a:spcPts val="400"/>
              </a:spcBef>
              <a:spcAft>
                <a:spcPts val="0"/>
              </a:spcAft>
              <a:buNone/>
            </a:pPr>
            <a:r>
              <a:t/>
            </a:r>
            <a:endParaRPr/>
          </a:p>
        </p:txBody>
      </p:sp>
      <p:sp>
        <p:nvSpPr>
          <p:cNvPr id="124" name="Google Shape;124;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free quantum computers offered by IBM only contain five qubits. We require nine in order to fully construct our method. Nevertheless, we have access to a simulator that can simulate hundreds of qubits.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000">
                <a:solidFill>
                  <a:srgbClr val="FFFFFF"/>
                </a:solidFill>
                <a:latin typeface="Arial"/>
                <a:ea typeface="Arial"/>
                <a:cs typeface="Arial"/>
                <a:sym typeface="Arial"/>
              </a:rPr>
              <a:t>Analysis of the Quantum solution</a:t>
            </a:r>
            <a:endParaRPr/>
          </a:p>
        </p:txBody>
      </p:sp>
      <p:pic>
        <p:nvPicPr>
          <p:cNvPr id="130" name="Google Shape;130;p23"/>
          <p:cNvPicPr preferRelativeResize="0"/>
          <p:nvPr/>
        </p:nvPicPr>
        <p:blipFill>
          <a:blip r:embed="rId3">
            <a:alphaModFix/>
          </a:blip>
          <a:stretch>
            <a:fillRect/>
          </a:stretch>
        </p:blipFill>
        <p:spPr>
          <a:xfrm>
            <a:off x="346601" y="1817625"/>
            <a:ext cx="4328900" cy="3155642"/>
          </a:xfrm>
          <a:prstGeom prst="rect">
            <a:avLst/>
          </a:prstGeom>
          <a:noFill/>
          <a:ln>
            <a:noFill/>
          </a:ln>
        </p:spPr>
      </p:pic>
      <p:sp>
        <p:nvSpPr>
          <p:cNvPr id="131" name="Google Shape;131;p23"/>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histogram displays the probabilities in the scenario when v1 = 0 is the only known value. The total number of alternative states in this situation is split by two. As expected, there is just one valid response: 0110.</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(Noise Reduction Schematic)</a:t>
            </a:r>
            <a:endParaRPr/>
          </a:p>
        </p:txBody>
      </p:sp>
      <p:sp>
        <p:nvSpPr>
          <p:cNvPr id="137" name="Google Shape;137;p24"/>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8" name="Google Shape;138;p24"/>
          <p:cNvPicPr preferRelativeResize="0"/>
          <p:nvPr/>
        </p:nvPicPr>
        <p:blipFill>
          <a:blip r:embed="rId3">
            <a:alphaModFix/>
          </a:blip>
          <a:stretch>
            <a:fillRect/>
          </a:stretch>
        </p:blipFill>
        <p:spPr>
          <a:xfrm>
            <a:off x="471888" y="2057525"/>
            <a:ext cx="3705225" cy="2571750"/>
          </a:xfrm>
          <a:prstGeom prst="rect">
            <a:avLst/>
          </a:prstGeom>
          <a:noFill/>
          <a:ln>
            <a:noFill/>
          </a:ln>
        </p:spPr>
      </p:pic>
      <p:pic>
        <p:nvPicPr>
          <p:cNvPr id="139" name="Google Shape;139;p24"/>
          <p:cNvPicPr preferRelativeResize="0"/>
          <p:nvPr/>
        </p:nvPicPr>
        <p:blipFill>
          <a:blip r:embed="rId4">
            <a:alphaModFix/>
          </a:blip>
          <a:stretch>
            <a:fillRect/>
          </a:stretch>
        </p:blipFill>
        <p:spPr>
          <a:xfrm>
            <a:off x="4404575" y="2057525"/>
            <a:ext cx="4187250" cy="149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4294967295" type="body"/>
          </p:nvPr>
        </p:nvSpPr>
        <p:spPr>
          <a:xfrm>
            <a:off x="420175" y="1107675"/>
            <a:ext cx="7828200" cy="315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6000"/>
              <a:t>Thank You</a:t>
            </a:r>
            <a:endParaRPr sz="6000"/>
          </a:p>
          <a:p>
            <a:pPr indent="0" lvl="0" marL="0" rtl="0" algn="ctr">
              <a:spcBef>
                <a:spcPts val="1200"/>
              </a:spcBef>
              <a:spcAft>
                <a:spcPts val="1200"/>
              </a:spcAft>
              <a:buNone/>
            </a:pPr>
            <a:r>
              <a:rPr lang="en" sz="6000"/>
              <a:t>Q&amp;A</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Grover and Cipher?</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Sudoku is a graph coloring problem where graph edges must connect nodes of different colors. In our case, graph nodes are puzzle squares and colors are the Sudoku numbers. Graph edges are the constraints preventing squares from having the same values. It is a novel approach for encrypting images using a Sudoku as its encryption key.</a:t>
            </a:r>
            <a:endParaRPr/>
          </a:p>
          <a:p>
            <a:pPr indent="0" lvl="0" marL="0" rtl="0" algn="l">
              <a:spcBef>
                <a:spcPts val="1200"/>
              </a:spcBef>
              <a:spcAft>
                <a:spcPts val="1200"/>
              </a:spcAft>
              <a:buNone/>
            </a:pPr>
            <a:r>
              <a:rPr lang="en"/>
              <a:t>Grover’s algorithm is a powerful tool that can be used to solve a variety of problems. For example, it can be used to find patterns in data, break cryptographic keys, and solve optimization problems. As quantum computers become more powerful, Grover’s algorithm will become increasingly important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Game Overview</a:t>
            </a:r>
            <a:endParaRPr/>
          </a:p>
        </p:txBody>
      </p:sp>
      <p:sp>
        <p:nvSpPr>
          <p:cNvPr id="80" name="Google Shape;80;p15"/>
          <p:cNvSpPr txBox="1"/>
          <p:nvPr>
            <p:ph idx="1" type="body"/>
          </p:nvPr>
        </p:nvSpPr>
        <p:spPr>
          <a:xfrm>
            <a:off x="471900" y="1919075"/>
            <a:ext cx="8222100" cy="30750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Font typeface="Arial"/>
              <a:buChar char="❖"/>
            </a:pPr>
            <a:r>
              <a:rPr lang="en" sz="1500">
                <a:solidFill>
                  <a:srgbClr val="000000"/>
                </a:solidFill>
                <a:latin typeface="Arial"/>
                <a:ea typeface="Arial"/>
                <a:cs typeface="Arial"/>
                <a:sym typeface="Arial"/>
              </a:rPr>
              <a:t>We have a square table with numbers in each cell. Some of the numbers we know, others are unknown. We search such a combination that in each row and each column there are no repeating numbers.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en" sz="1300">
                <a:solidFill>
                  <a:srgbClr val="595959"/>
                </a:solidFill>
                <a:latin typeface="Arial"/>
                <a:ea typeface="Arial"/>
                <a:cs typeface="Arial"/>
                <a:sym typeface="Arial"/>
              </a:rPr>
              <a:t>It's a combinatorial, number placing puzzle</a:t>
            </a:r>
            <a:endParaRPr sz="1300">
              <a:solidFill>
                <a:srgbClr val="595959"/>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en" sz="1300">
                <a:solidFill>
                  <a:srgbClr val="595959"/>
                </a:solidFill>
                <a:latin typeface="Arial"/>
                <a:ea typeface="Arial"/>
                <a:cs typeface="Arial"/>
                <a:sym typeface="Arial"/>
              </a:rPr>
              <a:t>The objective is to place numbers from 1 through 9, exactly once in</a:t>
            </a:r>
            <a:br>
              <a:rPr lang="en" sz="1300">
                <a:solidFill>
                  <a:srgbClr val="595959"/>
                </a:solidFill>
                <a:latin typeface="Arial"/>
                <a:ea typeface="Arial"/>
                <a:cs typeface="Arial"/>
                <a:sym typeface="Arial"/>
              </a:rPr>
            </a:br>
            <a:r>
              <a:rPr lang="en" sz="1300">
                <a:solidFill>
                  <a:srgbClr val="595959"/>
                </a:solidFill>
                <a:latin typeface="Arial"/>
                <a:ea typeface="Arial"/>
                <a:cs typeface="Arial"/>
                <a:sym typeface="Arial"/>
              </a:rPr>
              <a:t> each column, row and 3x3 subgrid</a:t>
            </a:r>
            <a:endParaRPr sz="1300">
              <a:solidFill>
                <a:srgbClr val="595959"/>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en" sz="1300">
                <a:solidFill>
                  <a:srgbClr val="595959"/>
                </a:solidFill>
                <a:latin typeface="Arial"/>
                <a:ea typeface="Arial"/>
                <a:cs typeface="Arial"/>
                <a:sym typeface="Arial"/>
              </a:rPr>
              <a:t>Gets easier as the number of digits already filled increases</a:t>
            </a:r>
            <a:endParaRPr sz="1300">
              <a:solidFill>
                <a:srgbClr val="595959"/>
              </a:solidFill>
              <a:latin typeface="Arial"/>
              <a:ea typeface="Arial"/>
              <a:cs typeface="Arial"/>
              <a:sym typeface="Arial"/>
            </a:endParaRPr>
          </a:p>
          <a:p>
            <a:pPr indent="0" lvl="0" marL="457200" rtl="0" algn="l">
              <a:spcBef>
                <a:spcPts val="1600"/>
              </a:spcBef>
              <a:spcAft>
                <a:spcPts val="1200"/>
              </a:spcAft>
              <a:buNone/>
            </a:pPr>
            <a:r>
              <a:t/>
            </a:r>
            <a:endParaRPr sz="1500">
              <a:solidFill>
                <a:srgbClr val="000000"/>
              </a:solidFill>
              <a:latin typeface="Merriweather"/>
              <a:ea typeface="Merriweather"/>
              <a:cs typeface="Merriweather"/>
              <a:sym typeface="Merriweather"/>
            </a:endParaRPr>
          </a:p>
        </p:txBody>
      </p:sp>
      <p:pic>
        <p:nvPicPr>
          <p:cNvPr id="81" name="Google Shape;81;p15"/>
          <p:cNvPicPr preferRelativeResize="0"/>
          <p:nvPr/>
        </p:nvPicPr>
        <p:blipFill>
          <a:blip r:embed="rId3">
            <a:alphaModFix/>
          </a:blip>
          <a:stretch>
            <a:fillRect/>
          </a:stretch>
        </p:blipFill>
        <p:spPr>
          <a:xfrm>
            <a:off x="6824176" y="2860501"/>
            <a:ext cx="1768775" cy="176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Idea behind the </a:t>
            </a:r>
            <a:r>
              <a:rPr lang="en"/>
              <a:t>Game</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Verdana"/>
              <a:buChar char="❖"/>
            </a:pPr>
            <a:r>
              <a:rPr lang="en" sz="1600">
                <a:latin typeface="Verdana"/>
                <a:ea typeface="Verdana"/>
                <a:cs typeface="Verdana"/>
                <a:sym typeface="Verdana"/>
              </a:rPr>
              <a:t>Our game is built to demonstrate how Grover search works.</a:t>
            </a:r>
            <a:endParaRPr sz="1600">
              <a:latin typeface="Verdana"/>
              <a:ea typeface="Verdana"/>
              <a:cs typeface="Verdana"/>
              <a:sym typeface="Verdana"/>
            </a:endParaRPr>
          </a:p>
          <a:p>
            <a:pPr indent="-330200" lvl="0" marL="457200" rtl="0" algn="l">
              <a:spcBef>
                <a:spcPts val="0"/>
              </a:spcBef>
              <a:spcAft>
                <a:spcPts val="0"/>
              </a:spcAft>
              <a:buSzPts val="1600"/>
              <a:buFont typeface="Verdana"/>
              <a:buChar char="❖"/>
            </a:pPr>
            <a:r>
              <a:rPr lang="en" sz="1600">
                <a:latin typeface="Verdana"/>
                <a:ea typeface="Verdana"/>
                <a:cs typeface="Verdana"/>
                <a:sym typeface="Verdana"/>
              </a:rPr>
              <a:t>Grover search is a quantum algorithm which finds the search key out of N </a:t>
            </a:r>
            <a:r>
              <a:rPr lang="en" sz="1600">
                <a:latin typeface="Verdana"/>
                <a:ea typeface="Verdana"/>
                <a:cs typeface="Verdana"/>
                <a:sym typeface="Verdana"/>
              </a:rPr>
              <a:t>distinct</a:t>
            </a:r>
            <a:r>
              <a:rPr lang="en" sz="1600">
                <a:latin typeface="Verdana"/>
                <a:ea typeface="Verdana"/>
                <a:cs typeface="Verdana"/>
                <a:sym typeface="Verdana"/>
              </a:rPr>
              <a:t> values with high </a:t>
            </a:r>
            <a:r>
              <a:rPr lang="en" sz="1600">
                <a:latin typeface="Verdana"/>
                <a:ea typeface="Verdana"/>
                <a:cs typeface="Verdana"/>
                <a:sym typeface="Verdana"/>
              </a:rPr>
              <a:t>probability</a:t>
            </a:r>
            <a:r>
              <a:rPr lang="en" sz="1600">
                <a:latin typeface="Verdana"/>
                <a:ea typeface="Verdana"/>
                <a:cs typeface="Verdana"/>
                <a:sym typeface="Verdana"/>
              </a:rPr>
              <a:t> in O(n^(1/2)) time.</a:t>
            </a:r>
            <a:endParaRPr sz="1600">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sz="1600">
                <a:latin typeface="Verdana"/>
                <a:ea typeface="Verdana"/>
                <a:cs typeface="Verdana"/>
                <a:sym typeface="Verdana"/>
              </a:rPr>
              <a:t>In the Grover’s algorithm, the oracle contains real-world logic and translate it for the quantum computer. In this article we show how to create an oracle based on the Sudoku's rules. The rules state: in each line and column there must be only distinct numbers. In the case of a 2 by 2 Sudoku, there are four clause rules:</a:t>
            </a:r>
            <a:r>
              <a:rPr lang="en" sz="1500">
                <a:solidFill>
                  <a:srgbClr val="000000"/>
                </a:solidFill>
                <a:latin typeface="Verdana"/>
                <a:ea typeface="Verdana"/>
                <a:cs typeface="Verdana"/>
                <a:sym typeface="Verdana"/>
              </a:rPr>
              <a:t> </a:t>
            </a:r>
            <a:r>
              <a:rPr lang="en" sz="1100">
                <a:solidFill>
                  <a:srgbClr val="188038"/>
                </a:solidFill>
                <a:latin typeface="Verdana"/>
                <a:ea typeface="Verdana"/>
                <a:cs typeface="Verdana"/>
                <a:sym typeface="Verdana"/>
              </a:rPr>
              <a:t>v₀≠ v₁</a:t>
            </a:r>
            <a:r>
              <a:rPr lang="en" sz="1500">
                <a:solidFill>
                  <a:srgbClr val="000000"/>
                </a:solidFill>
                <a:latin typeface="Verdana"/>
                <a:ea typeface="Verdana"/>
                <a:cs typeface="Verdana"/>
                <a:sym typeface="Verdana"/>
              </a:rPr>
              <a:t>, </a:t>
            </a:r>
            <a:r>
              <a:rPr lang="en" sz="1100">
                <a:solidFill>
                  <a:srgbClr val="188038"/>
                </a:solidFill>
                <a:latin typeface="Verdana"/>
                <a:ea typeface="Verdana"/>
                <a:cs typeface="Verdana"/>
                <a:sym typeface="Verdana"/>
              </a:rPr>
              <a:t>v₀≠ v₂</a:t>
            </a:r>
            <a:r>
              <a:rPr lang="en" sz="1500">
                <a:solidFill>
                  <a:srgbClr val="000000"/>
                </a:solidFill>
                <a:latin typeface="Verdana"/>
                <a:ea typeface="Verdana"/>
                <a:cs typeface="Verdana"/>
                <a:sym typeface="Verdana"/>
              </a:rPr>
              <a:t>, </a:t>
            </a:r>
            <a:r>
              <a:rPr lang="en" sz="1100">
                <a:solidFill>
                  <a:srgbClr val="188038"/>
                </a:solidFill>
                <a:latin typeface="Verdana"/>
                <a:ea typeface="Verdana"/>
                <a:cs typeface="Verdana"/>
                <a:sym typeface="Verdana"/>
              </a:rPr>
              <a:t>v₁≠ v₃</a:t>
            </a:r>
            <a:r>
              <a:rPr lang="en" sz="1500">
                <a:solidFill>
                  <a:srgbClr val="000000"/>
                </a:solidFill>
                <a:latin typeface="Verdana"/>
                <a:ea typeface="Verdana"/>
                <a:cs typeface="Verdana"/>
                <a:sym typeface="Verdana"/>
              </a:rPr>
              <a:t>, </a:t>
            </a:r>
            <a:r>
              <a:rPr lang="en" sz="1100">
                <a:solidFill>
                  <a:srgbClr val="188038"/>
                </a:solidFill>
                <a:latin typeface="Verdana"/>
                <a:ea typeface="Verdana"/>
                <a:cs typeface="Verdana"/>
                <a:sym typeface="Verdana"/>
              </a:rPr>
              <a:t>v₂≠ v₃</a:t>
            </a:r>
            <a:r>
              <a:rPr lang="en" sz="1500">
                <a:solidFill>
                  <a:srgbClr val="000000"/>
                </a:solidFill>
                <a:latin typeface="Verdana"/>
                <a:ea typeface="Verdana"/>
                <a:cs typeface="Verdana"/>
                <a:sym typeface="Verdana"/>
              </a:rPr>
              <a:t>.</a:t>
            </a:r>
            <a:endParaRPr>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3000">
                <a:solidFill>
                  <a:srgbClr val="1A1A1A"/>
                </a:solidFill>
                <a:latin typeface="Arial"/>
                <a:ea typeface="Arial"/>
                <a:cs typeface="Arial"/>
                <a:sym typeface="Arial"/>
              </a:rPr>
              <a:t>Problems we can solve right now with Quantum Computer</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159375" y="1834100"/>
            <a:ext cx="8823650" cy="2988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QisKit?</a:t>
            </a:r>
            <a:endParaRPr/>
          </a:p>
        </p:txBody>
      </p:sp>
      <p:sp>
        <p:nvSpPr>
          <p:cNvPr id="100" name="Google Shape;100;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Georgia"/>
                <a:ea typeface="Georgia"/>
                <a:cs typeface="Georgia"/>
                <a:sym typeface="Georgia"/>
              </a:rPr>
              <a:t>This game focuses on the IBM’s QisKit. QisKit proposes a complete learning environment, allowing a better understanding of quantum computing. It consists of several tools, one of which is a python library. It allows composing and running algorithms either on a quantum computer, or on a simulator.</a:t>
            </a:r>
            <a:endParaRPr sz="1500">
              <a:solidFill>
                <a:srgbClr val="000000"/>
              </a:solidFill>
              <a:latin typeface="Georgia"/>
              <a:ea typeface="Georgia"/>
              <a:cs typeface="Georgia"/>
              <a:sym typeface="Georgia"/>
            </a:endParaRPr>
          </a:p>
          <a:p>
            <a:pPr indent="0" lvl="0" marL="0" rtl="0" algn="l">
              <a:spcBef>
                <a:spcPts val="1200"/>
              </a:spcBef>
              <a:spcAft>
                <a:spcPts val="1200"/>
              </a:spcAft>
              <a:buNone/>
            </a:pPr>
            <a:r>
              <a:t/>
            </a:r>
            <a:endParaRPr sz="1500">
              <a:solidFill>
                <a:srgbClr val="000000"/>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06" name="Google Shape;106;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309562" lvl="0" marL="457200" rtl="0" algn="l">
              <a:spcBef>
                <a:spcPts val="0"/>
              </a:spcBef>
              <a:spcAft>
                <a:spcPts val="0"/>
              </a:spcAft>
              <a:buClr>
                <a:srgbClr val="000000"/>
              </a:buClr>
              <a:buSzPct val="100000"/>
              <a:buFont typeface="Georgia"/>
              <a:buAutoNum type="arabicPeriod"/>
            </a:pPr>
            <a:r>
              <a:rPr lang="en" sz="1500">
                <a:solidFill>
                  <a:srgbClr val="000000"/>
                </a:solidFill>
                <a:latin typeface="Georgia"/>
                <a:ea typeface="Georgia"/>
                <a:cs typeface="Georgia"/>
                <a:sym typeface="Georgia"/>
              </a:rPr>
              <a:t>T</a:t>
            </a:r>
            <a:r>
              <a:rPr lang="en" sz="1500">
                <a:solidFill>
                  <a:srgbClr val="000000"/>
                </a:solidFill>
                <a:latin typeface="Georgia"/>
                <a:ea typeface="Georgia"/>
                <a:cs typeface="Georgia"/>
                <a:sym typeface="Georgia"/>
              </a:rPr>
              <a:t>he State Preparation is the first step in the Grover's method that we implement. It puts qubits in their proper beginning states. </a:t>
            </a:r>
            <a:endParaRPr sz="1500">
              <a:solidFill>
                <a:srgbClr val="000000"/>
              </a:solidFill>
              <a:latin typeface="Georgia"/>
              <a:ea typeface="Georgia"/>
              <a:cs typeface="Georgia"/>
              <a:sym typeface="Georgia"/>
            </a:endParaRPr>
          </a:p>
          <a:p>
            <a:pPr indent="-309562" lvl="0" marL="457200" rtl="0" algn="l">
              <a:spcBef>
                <a:spcPts val="0"/>
              </a:spcBef>
              <a:spcAft>
                <a:spcPts val="0"/>
              </a:spcAft>
              <a:buClr>
                <a:srgbClr val="000000"/>
              </a:buClr>
              <a:buSzPct val="100000"/>
              <a:buFont typeface="Georgia"/>
              <a:buAutoNum type="arabicPeriod"/>
            </a:pPr>
            <a:r>
              <a:rPr lang="en" sz="1500">
                <a:solidFill>
                  <a:srgbClr val="000000"/>
                </a:solidFill>
                <a:latin typeface="Georgia"/>
                <a:ea typeface="Georgia"/>
                <a:cs typeface="Georgia"/>
                <a:sym typeface="Georgia"/>
              </a:rPr>
              <a:t>Qubits must then be prepared in the desired beginning states. To the value register, we apply Hadamard gates. Through all conceivable states, this process generates a uniform distribution of amplitude.</a:t>
            </a:r>
            <a:endParaRPr sz="1500">
              <a:solidFill>
                <a:srgbClr val="000000"/>
              </a:solidFill>
              <a:latin typeface="Georgia"/>
              <a:ea typeface="Georgia"/>
              <a:cs typeface="Georgia"/>
              <a:sym typeface="Georgia"/>
            </a:endParaRPr>
          </a:p>
          <a:p>
            <a:pPr indent="-309562" lvl="0" marL="457200" rtl="0" algn="l">
              <a:spcBef>
                <a:spcPts val="0"/>
              </a:spcBef>
              <a:spcAft>
                <a:spcPts val="0"/>
              </a:spcAft>
              <a:buClr>
                <a:srgbClr val="000000"/>
              </a:buClr>
              <a:buSzPct val="100000"/>
              <a:buFont typeface="Georgia"/>
              <a:buAutoNum type="arabicPeriod"/>
            </a:pPr>
            <a:r>
              <a:rPr lang="en" sz="1500">
                <a:solidFill>
                  <a:srgbClr val="000000"/>
                </a:solidFill>
                <a:latin typeface="Georgia"/>
                <a:ea typeface="Georgia"/>
                <a:cs typeface="Georgia"/>
                <a:sym typeface="Georgia"/>
              </a:rPr>
              <a:t>The XOR operation is then defined, taking four arguments: a quantum circuit, two input qubits, and one output qubit.</a:t>
            </a:r>
            <a:endParaRPr sz="1500">
              <a:solidFill>
                <a:srgbClr val="000000"/>
              </a:solidFill>
              <a:latin typeface="Georgia"/>
              <a:ea typeface="Georgia"/>
              <a:cs typeface="Georgia"/>
              <a:sym typeface="Georgia"/>
            </a:endParaRPr>
          </a:p>
          <a:p>
            <a:pPr indent="-309562" lvl="0" marL="457200" rtl="0" algn="l">
              <a:spcBef>
                <a:spcPts val="0"/>
              </a:spcBef>
              <a:spcAft>
                <a:spcPts val="0"/>
              </a:spcAft>
              <a:buClr>
                <a:srgbClr val="000000"/>
              </a:buClr>
              <a:buSzPct val="100000"/>
              <a:buFont typeface="Georgia"/>
              <a:buAutoNum type="arabicPeriod"/>
            </a:pPr>
            <a:r>
              <a:rPr lang="en" sz="1500">
                <a:solidFill>
                  <a:srgbClr val="000000"/>
                </a:solidFill>
                <a:latin typeface="Georgia"/>
                <a:ea typeface="Georgia"/>
                <a:cs typeface="Georgia"/>
                <a:sym typeface="Georgia"/>
              </a:rPr>
              <a:t>The Amplitude Amplification operation, often known as the diffuser, is the next element in the algorithm. Its job is to identify states when the amplitude has a unique phase from other states and to expand its module. It enhances the likelihood of measuring the right answer.</a:t>
            </a:r>
            <a:endParaRPr sz="1500">
              <a:solidFill>
                <a:srgbClr val="000000"/>
              </a:solidFill>
              <a:latin typeface="Georgia"/>
              <a:ea typeface="Georgia"/>
              <a:cs typeface="Georgia"/>
              <a:sym typeface="Georgia"/>
            </a:endParaRPr>
          </a:p>
          <a:p>
            <a:pPr indent="0" lvl="0" marL="0" rtl="0" algn="l">
              <a:spcBef>
                <a:spcPts val="1200"/>
              </a:spcBef>
              <a:spcAft>
                <a:spcPts val="0"/>
              </a:spcAft>
              <a:buNone/>
            </a:pPr>
            <a:r>
              <a:t/>
            </a:r>
            <a:endParaRPr sz="1500">
              <a:solidFill>
                <a:srgbClr val="000000"/>
              </a:solidFill>
              <a:latin typeface="Georgia"/>
              <a:ea typeface="Georgia"/>
              <a:cs typeface="Georgia"/>
              <a:sym typeface="Georgia"/>
            </a:endParaRPr>
          </a:p>
          <a:p>
            <a:pPr indent="0" lvl="0" marL="0" rtl="0" algn="l">
              <a:spcBef>
                <a:spcPts val="1200"/>
              </a:spcBef>
              <a:spcAft>
                <a:spcPts val="1200"/>
              </a:spcAft>
              <a:buNone/>
            </a:pPr>
            <a:r>
              <a:t/>
            </a:r>
            <a:endParaRPr sz="1500">
              <a:solidFill>
                <a:srgbClr val="000000"/>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12" name="Google Shape;112;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5. </a:t>
            </a:r>
            <a:r>
              <a:rPr lang="en"/>
              <a:t>The Diffuser implementation consists of a multi-controlled Z gate, a row of NOT and Hadamard gates, a row of Hadamard gates, and a row of NOT gates. We won't add the v2 qubit to the diffuser if some values are predetermined, like v2=1, for example.</a:t>
            </a:r>
            <a:endParaRPr/>
          </a:p>
          <a:p>
            <a:pPr indent="0" lvl="0" marL="0" rtl="0" algn="l">
              <a:spcBef>
                <a:spcPts val="1200"/>
              </a:spcBef>
              <a:spcAft>
                <a:spcPts val="0"/>
              </a:spcAft>
              <a:buNone/>
            </a:pPr>
            <a:r>
              <a:rPr lang="en"/>
              <a:t>6. The body of the algorithm can be constructed once all the bricks have been implemented. We'll think about two separate cases. First, there are two possible right answers because all four cells are empty: 0110 and 1001. In the second case, just one number, v1 = 0, is known, and there is only one viable outcome.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Algorithm </a:t>
            </a:r>
            <a:endParaRPr/>
          </a:p>
        </p:txBody>
      </p:sp>
      <p:sp>
        <p:nvSpPr>
          <p:cNvPr id="118" name="Google Shape;118;p21"/>
          <p:cNvSpPr txBox="1"/>
          <p:nvPr>
            <p:ph idx="1" type="body"/>
          </p:nvPr>
        </p:nvSpPr>
        <p:spPr>
          <a:xfrm>
            <a:off x="0" y="1689650"/>
            <a:ext cx="9144000" cy="3516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lang="en" sz="1620"/>
              <a:t>Before the first barrier, data initialization, the first oracle application, and a diffuser (amplitude amplification) make up the first part of the algorithm.</a:t>
            </a:r>
            <a:endParaRPr sz="1620"/>
          </a:p>
          <a:p>
            <a:pPr indent="0" lvl="0" marL="0" rtl="0" algn="l">
              <a:lnSpc>
                <a:spcPct val="105000"/>
              </a:lnSpc>
              <a:spcBef>
                <a:spcPts val="1200"/>
              </a:spcBef>
              <a:spcAft>
                <a:spcPts val="0"/>
              </a:spcAft>
              <a:buSzPts val="440"/>
              <a:buNone/>
            </a:pPr>
            <a:r>
              <a:rPr lang="en" sz="1620"/>
              <a:t>The second oracle application, the second diffuser, and the measurement of the value qubits to the conventional register are included in the subsequent part of the algorithm.</a:t>
            </a:r>
            <a:endParaRPr sz="1620"/>
          </a:p>
          <a:p>
            <a:pPr indent="0" lvl="0" marL="0" rtl="0" algn="l">
              <a:lnSpc>
                <a:spcPct val="105000"/>
              </a:lnSpc>
              <a:spcBef>
                <a:spcPts val="1200"/>
              </a:spcBef>
              <a:spcAft>
                <a:spcPts val="0"/>
              </a:spcAft>
              <a:buNone/>
            </a:pPr>
            <a:r>
              <a:rPr lang="en" sz="1620"/>
              <a:t>We start a backend after merging all of the actions on the quantum circuit. As a backend, we can employ a simulator or a quantum computer. The quantum circuit is then transpiled into a format that the simulator can understand. We put it together, do the calculations, and then visualize the outcomes on a histogram. By default, the method performs 1024 calculations with each run in order to collect data on the outcomes.</a:t>
            </a:r>
            <a:endParaRPr sz="1620"/>
          </a:p>
          <a:p>
            <a:pPr indent="0" lvl="0" marL="0" rtl="0" algn="l">
              <a:lnSpc>
                <a:spcPct val="105000"/>
              </a:lnSpc>
              <a:spcBef>
                <a:spcPts val="1200"/>
              </a:spcBef>
              <a:spcAft>
                <a:spcPts val="0"/>
              </a:spcAft>
              <a:buNone/>
            </a:pPr>
            <a:r>
              <a:t/>
            </a:r>
            <a:endParaRPr sz="1620"/>
          </a:p>
          <a:p>
            <a:pPr indent="0" lvl="0" marL="0" rtl="0" algn="l">
              <a:lnSpc>
                <a:spcPct val="105000"/>
              </a:lnSpc>
              <a:spcBef>
                <a:spcPts val="1200"/>
              </a:spcBef>
              <a:spcAft>
                <a:spcPts val="0"/>
              </a:spcAft>
              <a:buSzPts val="440"/>
              <a:buNone/>
            </a:pPr>
            <a:r>
              <a:t/>
            </a:r>
            <a:endParaRPr sz="1620"/>
          </a:p>
          <a:p>
            <a:pPr indent="0" lvl="0" marL="0" rtl="0" algn="l">
              <a:lnSpc>
                <a:spcPct val="105000"/>
              </a:lnSpc>
              <a:spcBef>
                <a:spcPts val="1200"/>
              </a:spcBef>
              <a:spcAft>
                <a:spcPts val="0"/>
              </a:spcAft>
              <a:buSzPts val="440"/>
              <a:buNone/>
            </a:pPr>
            <a:r>
              <a:t/>
            </a:r>
            <a:endParaRPr sz="1620"/>
          </a:p>
          <a:p>
            <a:pPr indent="0" lvl="0" marL="0" rtl="0" algn="l">
              <a:lnSpc>
                <a:spcPct val="105000"/>
              </a:lnSpc>
              <a:spcBef>
                <a:spcPts val="1200"/>
              </a:spcBef>
              <a:spcAft>
                <a:spcPts val="0"/>
              </a:spcAft>
              <a:buSzPts val="440"/>
              <a:buNone/>
            </a:pPr>
            <a:r>
              <a:t/>
            </a:r>
            <a:endParaRPr sz="1620"/>
          </a:p>
          <a:p>
            <a:pPr indent="0" lvl="0" marL="0" rtl="0" algn="l">
              <a:lnSpc>
                <a:spcPct val="105000"/>
              </a:lnSpc>
              <a:spcBef>
                <a:spcPts val="1200"/>
              </a:spcBef>
              <a:spcAft>
                <a:spcPts val="0"/>
              </a:spcAft>
              <a:buSzPts val="440"/>
              <a:buNone/>
            </a:pPr>
            <a:r>
              <a:t/>
            </a:r>
            <a:endParaRPr sz="1620"/>
          </a:p>
          <a:p>
            <a:pPr indent="0" lvl="0" marL="0" rtl="0" algn="l">
              <a:lnSpc>
                <a:spcPct val="105000"/>
              </a:lnSpc>
              <a:spcBef>
                <a:spcPts val="1200"/>
              </a:spcBef>
              <a:spcAft>
                <a:spcPts val="0"/>
              </a:spcAft>
              <a:buSzPts val="440"/>
              <a:buNone/>
            </a:pPr>
            <a:r>
              <a:t/>
            </a:r>
            <a:endParaRPr sz="1620"/>
          </a:p>
          <a:p>
            <a:pPr indent="0" lvl="0" marL="0" rtl="0" algn="l">
              <a:lnSpc>
                <a:spcPct val="105000"/>
              </a:lnSpc>
              <a:spcBef>
                <a:spcPts val="1200"/>
              </a:spcBef>
              <a:spcAft>
                <a:spcPts val="0"/>
              </a:spcAft>
              <a:buSzPts val="440"/>
              <a:buNone/>
            </a:pPr>
            <a:r>
              <a:t/>
            </a:r>
            <a:endParaRPr sz="1620"/>
          </a:p>
          <a:p>
            <a:pPr indent="0" lvl="0" marL="0" rtl="0" algn="l">
              <a:lnSpc>
                <a:spcPct val="105000"/>
              </a:lnSpc>
              <a:spcBef>
                <a:spcPts val="1200"/>
              </a:spcBef>
              <a:spcAft>
                <a:spcPts val="0"/>
              </a:spcAft>
              <a:buSzPts val="440"/>
              <a:buNone/>
            </a:pPr>
            <a:r>
              <a:t/>
            </a:r>
            <a:endParaRPr sz="1620"/>
          </a:p>
          <a:p>
            <a:pPr indent="0" lvl="0" marL="0" rtl="0" algn="l">
              <a:lnSpc>
                <a:spcPct val="105000"/>
              </a:lnSpc>
              <a:spcBef>
                <a:spcPts val="1200"/>
              </a:spcBef>
              <a:spcAft>
                <a:spcPts val="0"/>
              </a:spcAft>
              <a:buSzPts val="440"/>
              <a:buNone/>
            </a:pPr>
            <a:r>
              <a:t/>
            </a:r>
            <a:endParaRPr sz="1620"/>
          </a:p>
          <a:p>
            <a:pPr indent="0" lvl="0" marL="0" rtl="0" algn="l">
              <a:lnSpc>
                <a:spcPct val="105000"/>
              </a:lnSpc>
              <a:spcBef>
                <a:spcPts val="1200"/>
              </a:spcBef>
              <a:spcAft>
                <a:spcPts val="1200"/>
              </a:spcAft>
              <a:buSzPts val="440"/>
              <a:buNone/>
            </a:pPr>
            <a:r>
              <a:t/>
            </a:r>
            <a:endParaRPr sz="16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