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sldIdLst>
    <p:sldId id="265" r:id="rId2"/>
    <p:sldId id="257" r:id="rId3"/>
    <p:sldId id="258" r:id="rId4"/>
    <p:sldId id="259" r:id="rId5"/>
    <p:sldId id="260" r:id="rId6"/>
    <p:sldId id="266" r:id="rId7"/>
    <p:sldId id="267" r:id="rId8"/>
    <p:sldId id="261" r:id="rId9"/>
    <p:sldId id="268" r:id="rId10"/>
    <p:sldId id="269" r:id="rId11"/>
    <p:sldId id="270" r:id="rId12"/>
    <p:sldId id="271" r:id="rId13"/>
    <p:sldId id="262" r:id="rId14"/>
    <p:sldId id="263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135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03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978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42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3257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23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046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043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78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02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86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76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22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571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67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92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050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93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791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540605-9B7D-4904-87AB-07D1C1F2EF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" y="381000"/>
            <a:ext cx="9143999" cy="6095999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5F48D9-F725-41A6-8F3E-627EE27165D2}"/>
              </a:ext>
            </a:extLst>
          </p:cNvPr>
          <p:cNvSpPr txBox="1"/>
          <p:nvPr/>
        </p:nvSpPr>
        <p:spPr>
          <a:xfrm>
            <a:off x="5539665" y="5211192"/>
            <a:ext cx="43411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Shah Sayem Ahmad</a:t>
            </a:r>
            <a:br>
              <a:rPr lang="en-US" sz="2400" b="1" dirty="0"/>
            </a:br>
            <a:r>
              <a:rPr lang="en-US" sz="2400" b="1" dirty="0"/>
              <a:t>ID: 2122020043</a:t>
            </a:r>
          </a:p>
        </p:txBody>
      </p:sp>
    </p:spTree>
    <p:extLst>
      <p:ext uri="{BB962C8B-B14F-4D97-AF65-F5344CB8AC3E}">
        <p14:creationId xmlns:p14="http://schemas.microsoft.com/office/powerpoint/2010/main" val="2497479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01C1D-3166-4255-B3E1-6B7860E28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data with decision boundary(</a:t>
            </a:r>
            <a:r>
              <a:rPr lang="el-GR" dirty="0"/>
              <a:t>λ</a:t>
            </a:r>
            <a:r>
              <a:rPr lang="en-US" dirty="0"/>
              <a:t>=1)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A7E05E-B1E3-4519-AA87-A8236658B4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8173" y="2132537"/>
            <a:ext cx="4689779" cy="4195762"/>
          </a:xfrm>
        </p:spPr>
      </p:pic>
    </p:spTree>
    <p:extLst>
      <p:ext uri="{BB962C8B-B14F-4D97-AF65-F5344CB8AC3E}">
        <p14:creationId xmlns:p14="http://schemas.microsoft.com/office/powerpoint/2010/main" val="1500899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D714A-06EA-42B6-8208-653144AA4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09" y="452718"/>
            <a:ext cx="7727135" cy="1400530"/>
          </a:xfrm>
        </p:spPr>
        <p:txBody>
          <a:bodyPr/>
          <a:lstStyle/>
          <a:p>
            <a:r>
              <a:rPr lang="en-US" dirty="0"/>
              <a:t>Training data with decision boundary(</a:t>
            </a:r>
            <a:r>
              <a:rPr lang="el-GR" dirty="0"/>
              <a:t>λ</a:t>
            </a:r>
            <a:r>
              <a:rPr lang="en-US" dirty="0"/>
              <a:t>=0)-Overfitting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5382AC1-976B-48CF-8F09-75D7D7F667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1141" y="2386336"/>
            <a:ext cx="4663844" cy="3528366"/>
          </a:xfrm>
        </p:spPr>
      </p:pic>
    </p:spTree>
    <p:extLst>
      <p:ext uri="{BB962C8B-B14F-4D97-AF65-F5344CB8AC3E}">
        <p14:creationId xmlns:p14="http://schemas.microsoft.com/office/powerpoint/2010/main" val="691151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621F2-E550-497C-A2BC-3321704E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0" y="452718"/>
            <a:ext cx="7842544" cy="1400530"/>
          </a:xfrm>
        </p:spPr>
        <p:txBody>
          <a:bodyPr/>
          <a:lstStyle/>
          <a:p>
            <a:r>
              <a:rPr lang="en-US" b="0" i="0" kern="1200" dirty="0">
                <a:solidFill>
                  <a:srgbClr val="DFE3E5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rPr>
              <a:t>Training data with decision boundary(</a:t>
            </a:r>
            <a:r>
              <a:rPr lang="el-GR" b="0" i="0" kern="1200" dirty="0">
                <a:solidFill>
                  <a:srgbClr val="DFE3E5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rPr>
              <a:t>λ</a:t>
            </a:r>
            <a:r>
              <a:rPr lang="en-US" b="0" i="0" kern="1200" dirty="0">
                <a:solidFill>
                  <a:srgbClr val="DFE3E5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rPr>
              <a:t>=100)-</a:t>
            </a:r>
            <a:r>
              <a:rPr lang="en-US" dirty="0"/>
              <a:t>Underfitting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3E411C-B749-4995-B07C-8C781BA4F9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1530" y="2209520"/>
            <a:ext cx="4671639" cy="4195762"/>
          </a:xfrm>
        </p:spPr>
      </p:pic>
    </p:spTree>
    <p:extLst>
      <p:ext uri="{BB962C8B-B14F-4D97-AF65-F5344CB8AC3E}">
        <p14:creationId xmlns:p14="http://schemas.microsoft.com/office/powerpoint/2010/main" val="4210844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</p:spPr>
        <p:txBody>
          <a:bodyPr/>
          <a:lstStyle/>
          <a:p>
            <a:r>
              <a:rPr lang="en-US" dirty="0"/>
              <a:t>Model Evaluation with Varying λ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701476"/>
              </p:ext>
            </p:extLst>
          </p:nvPr>
        </p:nvGraphicFramePr>
        <p:xfrm>
          <a:off x="633984" y="2718753"/>
          <a:ext cx="73152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r>
                        <a:t>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Overfitting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Underfitting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✅ Likely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❌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High training, low generalization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❌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❌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✅ Balanced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❌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✅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Lower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Output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🔹 Linear Logistic Regression: Works for linearly separable data</a:t>
            </a:r>
          </a:p>
          <a:p>
            <a:r>
              <a:t>🔹 Regularized Logistic Regression: Handles complex data with flexibility</a:t>
            </a:r>
          </a:p>
          <a:p>
            <a:r>
              <a:t>🔹 Feature Mapping + Regularization = Powerful Classifier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✅ Logistic Regression is great for binary classification tasks</a:t>
            </a:r>
          </a:p>
          <a:p>
            <a:r>
              <a:rPr dirty="0"/>
              <a:t>✅ Regularization helps avoid overfitting</a:t>
            </a:r>
          </a:p>
          <a:p>
            <a:r>
              <a:rPr dirty="0"/>
              <a:t>✅ Polynomial features improve model expressiveness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1. Exam Admission Prediction (Binary Classification)</a:t>
            </a:r>
          </a:p>
          <a:p>
            <a:pPr marL="0" indent="0">
              <a:buNone/>
            </a:pPr>
            <a:r>
              <a:rPr dirty="0"/>
              <a:t>   - Predict admission based on two exam scores</a:t>
            </a:r>
            <a:endParaRPr lang="en-US"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2. Microchip QA (Regularized Logistic Regression)</a:t>
            </a:r>
          </a:p>
          <a:p>
            <a:pPr marL="0" indent="0">
              <a:buNone/>
            </a:pPr>
            <a:r>
              <a:rPr dirty="0"/>
              <a:t>   - Predict microchip quality pass/fail from two test results</a:t>
            </a:r>
          </a:p>
          <a:p>
            <a:pPr marL="0" indent="0">
              <a:buNone/>
            </a:pPr>
            <a:r>
              <a:rPr dirty="0"/>
              <a:t>  - Requires polynomial features + regularization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📊 ex2data1.txt - Exam Scores</a:t>
            </a:r>
          </a:p>
          <a:p>
            <a:r>
              <a:rPr dirty="0"/>
              <a:t> Format: Exam 1, Exam 2, Admission (0/1)</a:t>
            </a:r>
          </a:p>
          <a:p>
            <a:r>
              <a:rPr lang="en-US" dirty="0"/>
              <a:t> </a:t>
            </a:r>
            <a:r>
              <a:rPr dirty="0"/>
              <a:t>1 = Admitted, 0 = Not Admitted</a:t>
            </a:r>
            <a:endParaRPr lang="en-US"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⚙️ ex2data2.txt - Microchip Tests</a:t>
            </a:r>
          </a:p>
          <a:p>
            <a:r>
              <a:rPr lang="en-US" dirty="0"/>
              <a:t> </a:t>
            </a:r>
            <a:r>
              <a:rPr dirty="0"/>
              <a:t>Format: Test 1, Test 2, QA (0/1)</a:t>
            </a:r>
          </a:p>
          <a:p>
            <a:r>
              <a:rPr lang="en-US" dirty="0"/>
              <a:t> </a:t>
            </a:r>
            <a:r>
              <a:rPr dirty="0"/>
              <a:t>1 = Pass, 0 = Fail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Logistic Regression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4161" y="2424400"/>
                <a:ext cx="6711654" cy="4195481"/>
              </a:xfrm>
            </p:spPr>
            <p:txBody>
              <a:bodyPr/>
              <a:lstStyle/>
              <a:p>
                <a:r>
                  <a:rPr lang="en-US" dirty="0"/>
                  <a:t>✅ Logistic regression hypothesis Function: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nor/>
                          </m:rPr>
                          <a:rPr lang="el-GR" dirty="0"/>
                          <m:t>θ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dirty="0"/>
                  <a:t>x) = g(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dirty="0"/>
                          <m:t>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x)</a:t>
                </a:r>
              </a:p>
              <a:p>
                <a:r>
                  <a:rPr lang="en-US" dirty="0"/>
                  <a:t>✅ Sigmoid Function: g(z)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✅ Cost Function: J(</a:t>
                </a:r>
                <a:r>
                  <a:rPr lang="el-GR" dirty="0"/>
                  <a:t>θ)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l-GR" dirty="0"/>
                  <a:t>Σ [</a:t>
                </a:r>
                <a:r>
                  <a:rPr lang="en-US" dirty="0"/>
                  <a:t>-y log(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nor/>
                          </m:rPr>
                          <a:rPr lang="el-GR" dirty="0"/>
                          <m:t>θ</m:t>
                        </m:r>
                      </m:sub>
                    </m:sSub>
                  </m:oMath>
                </a14:m>
                <a:r>
                  <a:rPr lang="en-US" dirty="0"/>
                  <a:t> (x)) - (1-y) log(1-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nor/>
                          </m:rPr>
                          <a:rPr lang="el-GR"/>
                          <m:t>θ</m:t>
                        </m:r>
                      </m:sub>
                    </m:sSub>
                  </m:oMath>
                </a14:m>
                <a:r>
                  <a:rPr lang="en-US" dirty="0"/>
                  <a:t> (x))]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161" y="2424400"/>
                <a:ext cx="6711654" cy="4195481"/>
              </a:xfrm>
              <a:blipFill>
                <a:blip r:embed="rId2"/>
                <a:stretch>
                  <a:fillRect l="-454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Part 1: Linearly Separable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🧷 Data: Student Exam Scores</a:t>
            </a:r>
          </a:p>
          <a:p>
            <a:r>
              <a:rPr dirty="0"/>
              <a:t>📈 Linear decision boundary separates admission outcomes</a:t>
            </a:r>
          </a:p>
          <a:p>
            <a:r>
              <a:rPr dirty="0"/>
              <a:t>🎯 Prediction Example:</a:t>
            </a:r>
          </a:p>
          <a:p>
            <a:r>
              <a:rPr dirty="0"/>
              <a:t>   - Scores: (45, 85) =&gt; Admission Probability ≈ 0.77</a:t>
            </a:r>
          </a:p>
          <a:p>
            <a:r>
              <a:rPr dirty="0"/>
              <a:t>   - </a:t>
            </a:r>
            <a:r>
              <a:rPr lang="en-US" dirty="0"/>
              <a:t>Training </a:t>
            </a:r>
            <a:r>
              <a:rPr dirty="0"/>
              <a:t>Accuracy: ~89%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1AB49-A71A-43E0-A8BD-2E255E7DD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26BEDD-F5F9-44EE-90A9-5BD8AE05F7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0585" y="1885670"/>
            <a:ext cx="5068108" cy="4519612"/>
          </a:xfrm>
        </p:spPr>
      </p:pic>
    </p:spTree>
    <p:extLst>
      <p:ext uri="{BB962C8B-B14F-4D97-AF65-F5344CB8AC3E}">
        <p14:creationId xmlns:p14="http://schemas.microsoft.com/office/powerpoint/2010/main" val="2886730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638A2-0432-4F8B-828F-0C0CC2A57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260" y="295556"/>
            <a:ext cx="8073503" cy="1400530"/>
          </a:xfrm>
        </p:spPr>
        <p:txBody>
          <a:bodyPr/>
          <a:lstStyle/>
          <a:p>
            <a:r>
              <a:rPr lang="en-US" dirty="0"/>
              <a:t>Training data with decision boundary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D84494-E7CA-42F3-93C8-B87ED9BEF8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3572" y="1884725"/>
            <a:ext cx="5238741" cy="4677719"/>
          </a:xfrm>
        </p:spPr>
      </p:pic>
    </p:spTree>
    <p:extLst>
      <p:ext uri="{BB962C8B-B14F-4D97-AF65-F5344CB8AC3E}">
        <p14:creationId xmlns:p14="http://schemas.microsoft.com/office/powerpoint/2010/main" val="1758819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Part 2: Non-Linearly Separable 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7700" y="2220862"/>
                <a:ext cx="6711654" cy="4195481"/>
              </a:xfrm>
            </p:spPr>
            <p:txBody>
              <a:bodyPr/>
              <a:lstStyle/>
              <a:p>
                <a:r>
                  <a:rPr dirty="0"/>
                  <a:t>⚙️ Microchip QA Test</a:t>
                </a:r>
              </a:p>
              <a:p>
                <a:r>
                  <a:rPr dirty="0"/>
                  <a:t>✅ Feature Mapping: Add </a:t>
                </a:r>
                <a:r>
                  <a:rPr lang="en-US" dirty="0"/>
                  <a:t>more features from each data point</a:t>
                </a:r>
              </a:p>
              <a:p>
                <a:r>
                  <a:rPr dirty="0"/>
                  <a:t>🔒 Regularization: Prevents overfitting with penalty term</a:t>
                </a:r>
              </a:p>
              <a:p>
                <a:r>
                  <a:rPr lang="en-US" dirty="0"/>
                  <a:t>Cost Function: </a:t>
                </a:r>
                <a:r>
                  <a:rPr dirty="0"/>
                  <a:t>J(θ)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l-GR" dirty="0"/>
                  <a:t>Σ [</a:t>
                </a:r>
                <a:r>
                  <a:rPr lang="en-US" dirty="0"/>
                  <a:t>-y log(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nor/>
                          </m:rPr>
                          <a:rPr lang="el-GR" dirty="0"/>
                          <m:t>θ</m:t>
                        </m:r>
                      </m:sub>
                    </m:sSub>
                  </m:oMath>
                </a14:m>
                <a:r>
                  <a:rPr lang="en-US" dirty="0"/>
                  <a:t> (x)) - (1-y) log(1-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nor/>
                          </m:rPr>
                          <a:rPr lang="el-GR"/>
                          <m:t>θ</m:t>
                        </m:r>
                      </m:sub>
                    </m:sSub>
                  </m:oMath>
                </a14:m>
                <a:r>
                  <a:rPr lang="en-US" dirty="0"/>
                  <a:t> (x))]</a:t>
                </a:r>
                <a:r>
                  <a:rPr dirty="0"/>
                  <a:t> + (λ/2m) Σ θⱼ²</a:t>
                </a:r>
                <a:endParaRPr lang="en-US" dirty="0"/>
              </a:p>
              <a:p>
                <a:r>
                  <a:rPr lang="en-US" dirty="0"/>
                  <a:t>Here </a:t>
                </a:r>
                <a:r>
                  <a:rPr lang="el-GR" dirty="0"/>
                  <a:t>λ</a:t>
                </a:r>
                <a:r>
                  <a:rPr lang="en-US" dirty="0"/>
                  <a:t> controls the amount of regularization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7700" y="2220862"/>
                <a:ext cx="6711654" cy="4195481"/>
              </a:xfrm>
              <a:blipFill>
                <a:blip r:embed="rId2"/>
                <a:stretch>
                  <a:fillRect l="-454" t="-7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AC591-30E3-45EA-88D0-80EDA422B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</p:spPr>
        <p:txBody>
          <a:bodyPr/>
          <a:lstStyle/>
          <a:p>
            <a:r>
              <a:rPr lang="en-US" dirty="0"/>
              <a:t>Visualizing the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26F407-8E49-4C9F-B722-581F431677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4513" y="1668848"/>
            <a:ext cx="5277399" cy="4736714"/>
          </a:xfrm>
        </p:spPr>
      </p:pic>
    </p:spTree>
    <p:extLst>
      <p:ext uri="{BB962C8B-B14F-4D97-AF65-F5344CB8AC3E}">
        <p14:creationId xmlns:p14="http://schemas.microsoft.com/office/powerpoint/2010/main" val="37876715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anded Edge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777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602</TotalTime>
  <Words>420</Words>
  <Application>Microsoft Office PowerPoint</Application>
  <PresentationFormat>On-screen Show (4:3)</PresentationFormat>
  <Paragraphs>64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Cambria Math</vt:lpstr>
      <vt:lpstr>Century Gothic</vt:lpstr>
      <vt:lpstr>Wingdings 3</vt:lpstr>
      <vt:lpstr>Ion</vt:lpstr>
      <vt:lpstr>PowerPoint Presentation</vt:lpstr>
      <vt:lpstr>Problem Statement</vt:lpstr>
      <vt:lpstr>Datasets</vt:lpstr>
      <vt:lpstr>Logistic Regression Model</vt:lpstr>
      <vt:lpstr>Part 1: Linearly Separable Data</vt:lpstr>
      <vt:lpstr>Visualizing the data</vt:lpstr>
      <vt:lpstr>Training data with decision boundary</vt:lpstr>
      <vt:lpstr>Part 2: Non-Linearly Separable Data</vt:lpstr>
      <vt:lpstr>Visualizing the data</vt:lpstr>
      <vt:lpstr>Training data with decision boundary(λ=1)</vt:lpstr>
      <vt:lpstr>Training data with decision boundary(λ=0)-Overfitting</vt:lpstr>
      <vt:lpstr>Training data with decision boundary(λ=100)-Underfitting</vt:lpstr>
      <vt:lpstr>Model Evaluation with Varying λ</vt:lpstr>
      <vt:lpstr>Final Output Summary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Shah Sayem Ahmad</cp:lastModifiedBy>
  <cp:revision>6</cp:revision>
  <dcterms:created xsi:type="dcterms:W3CDTF">2013-01-27T09:14:16Z</dcterms:created>
  <dcterms:modified xsi:type="dcterms:W3CDTF">2025-04-15T06:40:54Z</dcterms:modified>
  <cp:category/>
</cp:coreProperties>
</file>