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764" r:id="rId2"/>
    <p:sldId id="1015"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329" r:id="rId20"/>
    <p:sldId id="330" r:id="rId21"/>
    <p:sldId id="331" r:id="rId22"/>
    <p:sldId id="332" r:id="rId23"/>
    <p:sldId id="342" r:id="rId24"/>
    <p:sldId id="286" r:id="rId25"/>
    <p:sldId id="343" r:id="rId26"/>
    <p:sldId id="344" r:id="rId27"/>
    <p:sldId id="291" r:id="rId28"/>
    <p:sldId id="345" r:id="rId29"/>
    <p:sldId id="346" r:id="rId30"/>
    <p:sldId id="353" r:id="rId31"/>
    <p:sldId id="354" r:id="rId32"/>
    <p:sldId id="350" r:id="rId33"/>
    <p:sldId id="352" r:id="rId34"/>
    <p:sldId id="355" r:id="rId35"/>
    <p:sldId id="301" r:id="rId36"/>
    <p:sldId id="302" r:id="rId37"/>
    <p:sldId id="303" r:id="rId38"/>
    <p:sldId id="304" r:id="rId39"/>
    <p:sldId id="305" r:id="rId40"/>
    <p:sldId id="356" r:id="rId41"/>
    <p:sldId id="357" r:id="rId42"/>
    <p:sldId id="295" r:id="rId43"/>
    <p:sldId id="358" r:id="rId44"/>
    <p:sldId id="296" r:id="rId45"/>
    <p:sldId id="297" r:id="rId46"/>
    <p:sldId id="298" r:id="rId47"/>
    <p:sldId id="299" r:id="rId48"/>
    <p:sldId id="348" r:id="rId49"/>
    <p:sldId id="349" r:id="rId50"/>
    <p:sldId id="307" r:id="rId51"/>
    <p:sldId id="359" r:id="rId52"/>
    <p:sldId id="360" r:id="rId53"/>
    <p:sldId id="309" r:id="rId54"/>
    <p:sldId id="310" r:id="rId55"/>
    <p:sldId id="311" r:id="rId56"/>
    <p:sldId id="312" r:id="rId57"/>
    <p:sldId id="313" r:id="rId58"/>
    <p:sldId id="314"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wmf"/><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image" Target="../media/image42.wmf"/><Relationship Id="rId6" Type="http://schemas.openxmlformats.org/officeDocument/2006/relationships/image" Target="../media/image47.emf"/><Relationship Id="rId5" Type="http://schemas.openxmlformats.org/officeDocument/2006/relationships/image" Target="../media/image46.wmf"/><Relationship Id="rId4" Type="http://schemas.openxmlformats.org/officeDocument/2006/relationships/image" Target="../media/image4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29535-F3E2-4A56-892E-CC7440F0E0B7}" type="datetimeFigureOut">
              <a:rPr lang="en-IN" smtClean="0"/>
              <a:t>12-02-2024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CAAF19-D582-4653-AFF7-87C55AFC2B35}" type="slidenum">
              <a:rPr lang="en-IN" smtClean="0"/>
              <a:t>‹#›</a:t>
            </a:fld>
            <a:endParaRPr lang="en-IN"/>
          </a:p>
        </p:txBody>
      </p:sp>
    </p:spTree>
    <p:extLst>
      <p:ext uri="{BB962C8B-B14F-4D97-AF65-F5344CB8AC3E}">
        <p14:creationId xmlns:p14="http://schemas.microsoft.com/office/powerpoint/2010/main" val="1741886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D44CF546-9A31-4CB0-9410-42B7B2215D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1FC040F-56A4-43C9-84DC-74F86EC42407}" type="slidenum">
              <a:rPr lang="en-US" altLang="en-US" smtClean="0"/>
              <a:pPr>
                <a:spcBef>
                  <a:spcPct val="0"/>
                </a:spcBef>
              </a:pPr>
              <a:t>1</a:t>
            </a:fld>
            <a:endParaRPr lang="en-US" altLang="en-US"/>
          </a:p>
        </p:txBody>
      </p:sp>
      <p:sp>
        <p:nvSpPr>
          <p:cNvPr id="7171" name="Rectangle 2">
            <a:extLst>
              <a:ext uri="{FF2B5EF4-FFF2-40B4-BE49-F238E27FC236}">
                <a16:creationId xmlns:a16="http://schemas.microsoft.com/office/drawing/2014/main" id="{D21E734D-AAFC-4639-8A96-933DB4FE227C}"/>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A34F9CC5-AEC0-4D51-BE7C-9B2535AB34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2386"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fld id="{335CC2EB-922E-47D4-AE6A-ABC455E0BA79}" type="slidenum">
              <a:rPr lang="en-US" altLang="en-US">
                <a:solidFill>
                  <a:srgbClr val="000000"/>
                </a:solidFill>
                <a:latin typeface="Calibri" panose="020F0502020204030204" pitchFamily="34" charset="0"/>
                <a:cs typeface="DejaVu Sans" panose="020B0603030804020204" pitchFamily="34" charset="0"/>
              </a:rPr>
              <a:pPr eaLnBrk="1" hangingPunct="1"/>
              <a:t>28</a:t>
            </a:fld>
            <a:endParaRPr lang="en-US" altLang="en-US">
              <a:solidFill>
                <a:srgbClr val="000000"/>
              </a:solidFill>
              <a:latin typeface="Calibri" panose="020F0502020204030204" pitchFamily="34" charset="0"/>
              <a:cs typeface="DejaVu Sans" panose="020B0603030804020204" pitchFamily="34" charset="0"/>
            </a:endParaRPr>
          </a:p>
        </p:txBody>
      </p:sp>
      <p:sp>
        <p:nvSpPr>
          <p:cNvPr id="272387" name="Text Box 1"/>
          <p:cNvSpPr txBox="1">
            <a:spLocks noChangeArrowheads="1"/>
          </p:cNvSpPr>
          <p:nvPr/>
        </p:nvSpPr>
        <p:spPr bwMode="auto">
          <a:xfrm>
            <a:off x="3886200" y="8688388"/>
            <a:ext cx="2971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nchor="b"/>
          <a:lstStyle>
            <a:lvl1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9pPr>
          </a:lstStyle>
          <a:p>
            <a:pPr algn="r" eaLnBrk="1" hangingPunct="1">
              <a:buClrTx/>
            </a:pPr>
            <a:fld id="{CF0978AC-DAC9-4F2D-821D-F570480FF7F8}" type="slidenum">
              <a:rPr lang="en-US" altLang="en-US" sz="1200">
                <a:solidFill>
                  <a:srgbClr val="000000"/>
                </a:solidFill>
                <a:latin typeface="Times New Roman" panose="02020603050405020304" pitchFamily="18" charset="0"/>
                <a:cs typeface="DejaVu Sans" panose="020B0603030804020204" pitchFamily="34" charset="0"/>
              </a:rPr>
              <a:pPr algn="r" eaLnBrk="1" hangingPunct="1">
                <a:buClrTx/>
              </a:pPr>
              <a:t>28</a:t>
            </a:fld>
            <a:endParaRPr lang="en-US" altLang="en-US" sz="1200">
              <a:solidFill>
                <a:srgbClr val="000000"/>
              </a:solidFill>
              <a:latin typeface="Times New Roman" panose="02020603050405020304" pitchFamily="18" charset="0"/>
              <a:cs typeface="DejaVu Sans" panose="020B0603030804020204" pitchFamily="34" charset="0"/>
            </a:endParaRPr>
          </a:p>
        </p:txBody>
      </p:sp>
      <p:sp>
        <p:nvSpPr>
          <p:cNvPr id="272388" name="Rectangle 2"/>
          <p:cNvSpPr>
            <a:spLocks noGrp="1" noRot="1" noChangeAspect="1" noChangeArrowheads="1" noTextEdit="1"/>
          </p:cNvSpPr>
          <p:nvPr>
            <p:ph type="sldImg"/>
          </p:nvPr>
        </p:nvSpPr>
        <p:spPr>
          <a:xfrm>
            <a:off x="382588" y="685800"/>
            <a:ext cx="6094412" cy="3429000"/>
          </a:xfrm>
          <a:solidFill>
            <a:srgbClr val="FFFFFF"/>
          </a:solidFill>
          <a:ln/>
        </p:spPr>
      </p:sp>
      <p:sp>
        <p:nvSpPr>
          <p:cNvPr id="272389" name="Rectangle 3"/>
          <p:cNvSpPr>
            <a:spLocks noGrp="1" noChangeArrowheads="1"/>
          </p:cNvSpPr>
          <p:nvPr>
            <p:ph type="body" idx="1"/>
          </p:nvPr>
        </p:nvSpPr>
        <p:spPr>
          <a:xfrm>
            <a:off x="914400" y="4344988"/>
            <a:ext cx="5030788"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650770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34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fld id="{F06C21E8-3277-4243-9F93-0658D8DCBDFB}" type="slidenum">
              <a:rPr lang="en-US" altLang="en-US">
                <a:solidFill>
                  <a:srgbClr val="000000"/>
                </a:solidFill>
                <a:latin typeface="Calibri" panose="020F0502020204030204" pitchFamily="34" charset="0"/>
                <a:cs typeface="DejaVu Sans" panose="020B0603030804020204" pitchFamily="34" charset="0"/>
              </a:rPr>
              <a:pPr eaLnBrk="1" hangingPunct="1"/>
              <a:t>29</a:t>
            </a:fld>
            <a:endParaRPr lang="en-US" altLang="en-US">
              <a:solidFill>
                <a:srgbClr val="000000"/>
              </a:solidFill>
              <a:latin typeface="Calibri" panose="020F0502020204030204" pitchFamily="34" charset="0"/>
              <a:cs typeface="DejaVu Sans" panose="020B0603030804020204" pitchFamily="34" charset="0"/>
            </a:endParaRPr>
          </a:p>
        </p:txBody>
      </p:sp>
      <p:sp>
        <p:nvSpPr>
          <p:cNvPr id="273411" name="Text Box 1"/>
          <p:cNvSpPr txBox="1">
            <a:spLocks noChangeArrowheads="1"/>
          </p:cNvSpPr>
          <p:nvPr/>
        </p:nvSpPr>
        <p:spPr bwMode="auto">
          <a:xfrm>
            <a:off x="3886200" y="8688388"/>
            <a:ext cx="2971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nchor="b"/>
          <a:lstStyle>
            <a:lvl1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9pPr>
          </a:lstStyle>
          <a:p>
            <a:pPr algn="r" eaLnBrk="1" hangingPunct="1">
              <a:buClrTx/>
            </a:pPr>
            <a:fld id="{CC6F5F06-F69B-49EC-9049-E9616F6EA2C8}" type="slidenum">
              <a:rPr lang="en-US" altLang="en-US" sz="1200">
                <a:solidFill>
                  <a:srgbClr val="000000"/>
                </a:solidFill>
                <a:latin typeface="Times New Roman" panose="02020603050405020304" pitchFamily="18" charset="0"/>
                <a:cs typeface="DejaVu Sans" panose="020B0603030804020204" pitchFamily="34" charset="0"/>
              </a:rPr>
              <a:pPr algn="r" eaLnBrk="1" hangingPunct="1">
                <a:buClrTx/>
              </a:pPr>
              <a:t>29</a:t>
            </a:fld>
            <a:endParaRPr lang="en-US" altLang="en-US" sz="1200">
              <a:solidFill>
                <a:srgbClr val="000000"/>
              </a:solidFill>
              <a:latin typeface="Times New Roman" panose="02020603050405020304" pitchFamily="18" charset="0"/>
              <a:cs typeface="DejaVu Sans" panose="020B0603030804020204" pitchFamily="34" charset="0"/>
            </a:endParaRPr>
          </a:p>
        </p:txBody>
      </p:sp>
      <p:sp>
        <p:nvSpPr>
          <p:cNvPr id="273412" name="Rectangle 2"/>
          <p:cNvSpPr>
            <a:spLocks noGrp="1" noRot="1" noChangeAspect="1" noChangeArrowheads="1" noTextEdit="1"/>
          </p:cNvSpPr>
          <p:nvPr>
            <p:ph type="sldImg"/>
          </p:nvPr>
        </p:nvSpPr>
        <p:spPr>
          <a:xfrm>
            <a:off x="382588" y="685800"/>
            <a:ext cx="6094412" cy="3429000"/>
          </a:xfrm>
          <a:solidFill>
            <a:srgbClr val="FFFFFF"/>
          </a:solidFill>
          <a:ln/>
        </p:spPr>
      </p:sp>
      <p:sp>
        <p:nvSpPr>
          <p:cNvPr id="273413" name="Rectangle 3"/>
          <p:cNvSpPr>
            <a:spLocks noGrp="1" noChangeArrowheads="1"/>
          </p:cNvSpPr>
          <p:nvPr>
            <p:ph type="body" idx="1"/>
          </p:nvPr>
        </p:nvSpPr>
        <p:spPr>
          <a:xfrm>
            <a:off x="914400" y="4344988"/>
            <a:ext cx="5030788"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132661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4434"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fld id="{781EEC44-BA0C-4E52-B35F-E7535925631A}" type="slidenum">
              <a:rPr lang="en-US" altLang="en-US">
                <a:solidFill>
                  <a:srgbClr val="000000"/>
                </a:solidFill>
                <a:latin typeface="Calibri" panose="020F0502020204030204" pitchFamily="34" charset="0"/>
                <a:cs typeface="DejaVu Sans" panose="020B0603030804020204" pitchFamily="34" charset="0"/>
              </a:rPr>
              <a:pPr eaLnBrk="1" hangingPunct="1"/>
              <a:t>41</a:t>
            </a:fld>
            <a:endParaRPr lang="en-US" altLang="en-US">
              <a:solidFill>
                <a:srgbClr val="000000"/>
              </a:solidFill>
              <a:latin typeface="Calibri" panose="020F0502020204030204" pitchFamily="34" charset="0"/>
              <a:cs typeface="DejaVu Sans" panose="020B0603030804020204" pitchFamily="34" charset="0"/>
            </a:endParaRPr>
          </a:p>
        </p:txBody>
      </p:sp>
      <p:sp>
        <p:nvSpPr>
          <p:cNvPr id="274435" name="Text Box 1"/>
          <p:cNvSpPr txBox="1">
            <a:spLocks noChangeArrowheads="1"/>
          </p:cNvSpPr>
          <p:nvPr/>
        </p:nvSpPr>
        <p:spPr bwMode="auto">
          <a:xfrm>
            <a:off x="3886200" y="8688388"/>
            <a:ext cx="2971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nchor="b"/>
          <a:lstStyle>
            <a:lvl1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9pPr>
          </a:lstStyle>
          <a:p>
            <a:pPr algn="r" eaLnBrk="1" hangingPunct="1">
              <a:buClrTx/>
            </a:pPr>
            <a:fld id="{0D72AC8B-4965-4996-AD92-D627EBE20E53}" type="slidenum">
              <a:rPr lang="en-US" altLang="en-US" sz="1200">
                <a:solidFill>
                  <a:srgbClr val="000000"/>
                </a:solidFill>
                <a:latin typeface="Times New Roman" panose="02020603050405020304" pitchFamily="18" charset="0"/>
                <a:cs typeface="DejaVu Sans" panose="020B0603030804020204" pitchFamily="34" charset="0"/>
              </a:rPr>
              <a:pPr algn="r" eaLnBrk="1" hangingPunct="1">
                <a:buClrTx/>
              </a:pPr>
              <a:t>41</a:t>
            </a:fld>
            <a:endParaRPr lang="en-US" altLang="en-US" sz="1200">
              <a:solidFill>
                <a:srgbClr val="000000"/>
              </a:solidFill>
              <a:latin typeface="Times New Roman" panose="02020603050405020304" pitchFamily="18" charset="0"/>
              <a:cs typeface="DejaVu Sans" panose="020B0603030804020204" pitchFamily="34" charset="0"/>
            </a:endParaRPr>
          </a:p>
        </p:txBody>
      </p:sp>
      <p:sp>
        <p:nvSpPr>
          <p:cNvPr id="274436" name="Rectangle 2"/>
          <p:cNvSpPr>
            <a:spLocks noGrp="1" noRot="1" noChangeAspect="1" noChangeArrowheads="1" noTextEdit="1"/>
          </p:cNvSpPr>
          <p:nvPr>
            <p:ph type="sldImg"/>
          </p:nvPr>
        </p:nvSpPr>
        <p:spPr>
          <a:xfrm>
            <a:off x="382588" y="685800"/>
            <a:ext cx="6094412" cy="3429000"/>
          </a:xfrm>
          <a:solidFill>
            <a:srgbClr val="FFFFFF"/>
          </a:solidFill>
          <a:ln/>
        </p:spPr>
      </p:sp>
      <p:sp>
        <p:nvSpPr>
          <p:cNvPr id="274437" name="Rectangle 3"/>
          <p:cNvSpPr>
            <a:spLocks noGrp="1" noChangeArrowheads="1"/>
          </p:cNvSpPr>
          <p:nvPr>
            <p:ph type="body" idx="1"/>
          </p:nvPr>
        </p:nvSpPr>
        <p:spPr>
          <a:xfrm>
            <a:off x="914400" y="4344988"/>
            <a:ext cx="5030788"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787219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441325" y="700088"/>
            <a:ext cx="6132513" cy="3449637"/>
          </a:xfrm>
          <a:ln/>
        </p:spPr>
      </p:sp>
      <p:sp>
        <p:nvSpPr>
          <p:cNvPr id="88067" name="Rectangle 3"/>
          <p:cNvSpPr>
            <a:spLocks noGrp="1" noChangeArrowheads="1"/>
          </p:cNvSpPr>
          <p:nvPr>
            <p:ph type="body" idx="1"/>
          </p:nvPr>
        </p:nvSpPr>
        <p:spPr>
          <a:xfrm>
            <a:off x="933450" y="4387850"/>
            <a:ext cx="5141913" cy="4152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837005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908121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994D4184-CA8D-4A8E-9336-0EF8334CBCBE}"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643529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5458"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fld id="{57517C5A-EF84-4D3C-A1F2-7E1DF228659F}" type="slidenum">
              <a:rPr lang="en-US" altLang="en-US">
                <a:solidFill>
                  <a:srgbClr val="000000"/>
                </a:solidFill>
                <a:latin typeface="Calibri" panose="020F0502020204030204" pitchFamily="34" charset="0"/>
                <a:cs typeface="DejaVu Sans" panose="020B0603030804020204" pitchFamily="34" charset="0"/>
              </a:rPr>
              <a:pPr eaLnBrk="1" hangingPunct="1"/>
              <a:t>51</a:t>
            </a:fld>
            <a:endParaRPr lang="en-US" altLang="en-US">
              <a:solidFill>
                <a:srgbClr val="000000"/>
              </a:solidFill>
              <a:latin typeface="Calibri" panose="020F0502020204030204" pitchFamily="34" charset="0"/>
              <a:cs typeface="DejaVu Sans" panose="020B0603030804020204" pitchFamily="34" charset="0"/>
            </a:endParaRPr>
          </a:p>
        </p:txBody>
      </p:sp>
      <p:sp>
        <p:nvSpPr>
          <p:cNvPr id="275459" name="Text Box 1"/>
          <p:cNvSpPr txBox="1">
            <a:spLocks noChangeArrowheads="1"/>
          </p:cNvSpPr>
          <p:nvPr/>
        </p:nvSpPr>
        <p:spPr bwMode="auto">
          <a:xfrm>
            <a:off x="3886200" y="8688388"/>
            <a:ext cx="2971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nchor="b"/>
          <a:lstStyle>
            <a:lvl1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9pPr>
          </a:lstStyle>
          <a:p>
            <a:pPr algn="r" eaLnBrk="1" hangingPunct="1">
              <a:buClrTx/>
            </a:pPr>
            <a:fld id="{06460849-3E80-4FA2-B105-F11D07E15EE5}" type="slidenum">
              <a:rPr lang="en-US" altLang="en-US" sz="1200">
                <a:solidFill>
                  <a:srgbClr val="000000"/>
                </a:solidFill>
                <a:latin typeface="Times New Roman" panose="02020603050405020304" pitchFamily="18" charset="0"/>
                <a:cs typeface="DejaVu Sans" panose="020B0603030804020204" pitchFamily="34" charset="0"/>
              </a:rPr>
              <a:pPr algn="r" eaLnBrk="1" hangingPunct="1">
                <a:buClrTx/>
              </a:pPr>
              <a:t>51</a:t>
            </a:fld>
            <a:endParaRPr lang="en-US" altLang="en-US" sz="1200">
              <a:solidFill>
                <a:srgbClr val="000000"/>
              </a:solidFill>
              <a:latin typeface="Times New Roman" panose="02020603050405020304" pitchFamily="18" charset="0"/>
              <a:cs typeface="DejaVu Sans" panose="020B0603030804020204" pitchFamily="34" charset="0"/>
            </a:endParaRPr>
          </a:p>
        </p:txBody>
      </p:sp>
      <p:sp>
        <p:nvSpPr>
          <p:cNvPr id="275460" name="Rectangle 2"/>
          <p:cNvSpPr>
            <a:spLocks noGrp="1" noRot="1" noChangeAspect="1" noChangeArrowheads="1" noTextEdit="1"/>
          </p:cNvSpPr>
          <p:nvPr>
            <p:ph type="sldImg"/>
          </p:nvPr>
        </p:nvSpPr>
        <p:spPr>
          <a:xfrm>
            <a:off x="382588" y="685800"/>
            <a:ext cx="6094412" cy="3429000"/>
          </a:xfrm>
          <a:solidFill>
            <a:srgbClr val="FFFFFF"/>
          </a:solidFill>
          <a:ln/>
        </p:spPr>
      </p:sp>
      <p:sp>
        <p:nvSpPr>
          <p:cNvPr id="275461" name="Rectangle 3"/>
          <p:cNvSpPr>
            <a:spLocks noGrp="1" noChangeArrowheads="1"/>
          </p:cNvSpPr>
          <p:nvPr>
            <p:ph type="body" idx="1"/>
          </p:nvPr>
        </p:nvSpPr>
        <p:spPr>
          <a:xfrm>
            <a:off x="914400" y="4344988"/>
            <a:ext cx="5030788"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602114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48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fld id="{D0F36E4E-D4B1-4CB9-8A9A-D46D9208C310}" type="slidenum">
              <a:rPr lang="en-US" altLang="en-US">
                <a:solidFill>
                  <a:srgbClr val="000000"/>
                </a:solidFill>
                <a:latin typeface="Calibri" panose="020F0502020204030204" pitchFamily="34" charset="0"/>
                <a:cs typeface="DejaVu Sans" panose="020B0603030804020204" pitchFamily="34" charset="0"/>
              </a:rPr>
              <a:pPr eaLnBrk="1" hangingPunct="1"/>
              <a:t>52</a:t>
            </a:fld>
            <a:endParaRPr lang="en-US" altLang="en-US">
              <a:solidFill>
                <a:srgbClr val="000000"/>
              </a:solidFill>
              <a:latin typeface="Calibri" panose="020F0502020204030204" pitchFamily="34" charset="0"/>
              <a:cs typeface="DejaVu Sans" panose="020B0603030804020204" pitchFamily="34" charset="0"/>
            </a:endParaRPr>
          </a:p>
        </p:txBody>
      </p:sp>
      <p:sp>
        <p:nvSpPr>
          <p:cNvPr id="276483" name="Text Box 1"/>
          <p:cNvSpPr txBox="1">
            <a:spLocks noChangeArrowheads="1"/>
          </p:cNvSpPr>
          <p:nvPr/>
        </p:nvSpPr>
        <p:spPr bwMode="auto">
          <a:xfrm>
            <a:off x="3886200" y="8688388"/>
            <a:ext cx="2971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nchor="b"/>
          <a:lstStyle>
            <a:lvl1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9pPr>
          </a:lstStyle>
          <a:p>
            <a:pPr algn="r" eaLnBrk="1" hangingPunct="1">
              <a:buClrTx/>
            </a:pPr>
            <a:fld id="{68A4F194-8C6F-4BF2-BBDE-E5204A5934B3}" type="slidenum">
              <a:rPr lang="en-US" altLang="en-US" sz="1200">
                <a:solidFill>
                  <a:srgbClr val="000000"/>
                </a:solidFill>
                <a:latin typeface="Times New Roman" panose="02020603050405020304" pitchFamily="18" charset="0"/>
                <a:cs typeface="DejaVu Sans" panose="020B0603030804020204" pitchFamily="34" charset="0"/>
              </a:rPr>
              <a:pPr algn="r" eaLnBrk="1" hangingPunct="1">
                <a:buClrTx/>
              </a:pPr>
              <a:t>52</a:t>
            </a:fld>
            <a:endParaRPr lang="en-US" altLang="en-US" sz="1200">
              <a:solidFill>
                <a:srgbClr val="000000"/>
              </a:solidFill>
              <a:latin typeface="Times New Roman" panose="02020603050405020304" pitchFamily="18" charset="0"/>
              <a:cs typeface="DejaVu Sans" panose="020B0603030804020204" pitchFamily="34" charset="0"/>
            </a:endParaRPr>
          </a:p>
        </p:txBody>
      </p:sp>
      <p:sp>
        <p:nvSpPr>
          <p:cNvPr id="276484" name="Rectangle 2"/>
          <p:cNvSpPr>
            <a:spLocks noGrp="1" noRot="1" noChangeAspect="1" noChangeArrowheads="1" noTextEdit="1"/>
          </p:cNvSpPr>
          <p:nvPr>
            <p:ph type="sldImg"/>
          </p:nvPr>
        </p:nvSpPr>
        <p:spPr>
          <a:xfrm>
            <a:off x="382588" y="685800"/>
            <a:ext cx="6094412" cy="3429000"/>
          </a:xfrm>
          <a:solidFill>
            <a:srgbClr val="FFFFFF"/>
          </a:solidFill>
          <a:ln/>
        </p:spPr>
      </p:sp>
      <p:sp>
        <p:nvSpPr>
          <p:cNvPr id="276485" name="Rectangle 3"/>
          <p:cNvSpPr>
            <a:spLocks noGrp="1" noChangeArrowheads="1"/>
          </p:cNvSpPr>
          <p:nvPr>
            <p:ph type="body" idx="1"/>
          </p:nvPr>
        </p:nvSpPr>
        <p:spPr>
          <a:xfrm>
            <a:off x="914400" y="4344988"/>
            <a:ext cx="5030788"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4254601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74BB0DC2-BB7F-44DF-99F5-A7F76089D0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D759740-E704-432E-B30E-7AC9C05FA4F1}" type="slidenum">
              <a:rPr lang="en-US" altLang="en-US" smtClean="0"/>
              <a:pPr>
                <a:spcBef>
                  <a:spcPct val="0"/>
                </a:spcBef>
              </a:pPr>
              <a:t>2</a:t>
            </a:fld>
            <a:endParaRPr lang="en-US" altLang="en-US"/>
          </a:p>
        </p:txBody>
      </p:sp>
      <p:sp>
        <p:nvSpPr>
          <p:cNvPr id="9219" name="Rectangle 2">
            <a:extLst>
              <a:ext uri="{FF2B5EF4-FFF2-40B4-BE49-F238E27FC236}">
                <a16:creationId xmlns:a16="http://schemas.microsoft.com/office/drawing/2014/main" id="{7EE39433-D14E-4AAD-9375-B32061823DF4}"/>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EE8EC1AE-BFD8-4D46-AAB5-57B3A447AD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hlin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4194"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fld id="{5A94ED94-9F71-4079-8598-02E3659B6EC3}" type="slidenum">
              <a:rPr lang="en-US" altLang="en-US">
                <a:solidFill>
                  <a:srgbClr val="000000"/>
                </a:solidFill>
                <a:latin typeface="Calibri" panose="020F0502020204030204" pitchFamily="34" charset="0"/>
                <a:cs typeface="DejaVu Sans" panose="020B0603030804020204" pitchFamily="34" charset="0"/>
              </a:rPr>
              <a:pPr eaLnBrk="1" hangingPunct="1"/>
              <a:t>19</a:t>
            </a:fld>
            <a:endParaRPr lang="en-US" altLang="en-US">
              <a:solidFill>
                <a:srgbClr val="000000"/>
              </a:solidFill>
              <a:latin typeface="Calibri" panose="020F0502020204030204" pitchFamily="34" charset="0"/>
              <a:cs typeface="DejaVu Sans" panose="020B0603030804020204" pitchFamily="34" charset="0"/>
            </a:endParaRPr>
          </a:p>
        </p:txBody>
      </p:sp>
      <p:sp>
        <p:nvSpPr>
          <p:cNvPr id="264195" name="Text Box 1"/>
          <p:cNvSpPr txBox="1">
            <a:spLocks noChangeArrowheads="1"/>
          </p:cNvSpPr>
          <p:nvPr/>
        </p:nvSpPr>
        <p:spPr bwMode="auto">
          <a:xfrm>
            <a:off x="3886200" y="8688388"/>
            <a:ext cx="2971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nchor="b"/>
          <a:lstStyle>
            <a:lvl1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9pPr>
          </a:lstStyle>
          <a:p>
            <a:pPr algn="r" eaLnBrk="1" hangingPunct="1">
              <a:buClrTx/>
            </a:pPr>
            <a:fld id="{7865B0EF-B5FE-4201-AD17-57220E58B1F0}" type="slidenum">
              <a:rPr lang="en-US" altLang="en-US" sz="1200">
                <a:solidFill>
                  <a:srgbClr val="000000"/>
                </a:solidFill>
                <a:latin typeface="Times New Roman" panose="02020603050405020304" pitchFamily="18" charset="0"/>
                <a:cs typeface="DejaVu Sans" panose="020B0603030804020204" pitchFamily="34" charset="0"/>
              </a:rPr>
              <a:pPr algn="r" eaLnBrk="1" hangingPunct="1">
                <a:buClrTx/>
              </a:pPr>
              <a:t>19</a:t>
            </a:fld>
            <a:endParaRPr lang="en-US" altLang="en-US" sz="1200">
              <a:solidFill>
                <a:srgbClr val="000000"/>
              </a:solidFill>
              <a:latin typeface="Times New Roman" panose="02020603050405020304" pitchFamily="18" charset="0"/>
              <a:cs typeface="DejaVu Sans" panose="020B0603030804020204" pitchFamily="34" charset="0"/>
            </a:endParaRPr>
          </a:p>
        </p:txBody>
      </p:sp>
      <p:sp>
        <p:nvSpPr>
          <p:cNvPr id="264196" name="Rectangle 2"/>
          <p:cNvSpPr>
            <a:spLocks noGrp="1" noRot="1" noChangeAspect="1" noChangeArrowheads="1" noTextEdit="1"/>
          </p:cNvSpPr>
          <p:nvPr>
            <p:ph type="sldImg"/>
          </p:nvPr>
        </p:nvSpPr>
        <p:spPr>
          <a:xfrm>
            <a:off x="382588" y="685800"/>
            <a:ext cx="6094412" cy="3429000"/>
          </a:xfrm>
          <a:solidFill>
            <a:srgbClr val="FFFFFF"/>
          </a:solidFill>
          <a:ln/>
        </p:spPr>
      </p:sp>
      <p:sp>
        <p:nvSpPr>
          <p:cNvPr id="264197" name="Rectangle 3"/>
          <p:cNvSpPr>
            <a:spLocks noGrp="1" noChangeArrowheads="1"/>
          </p:cNvSpPr>
          <p:nvPr>
            <p:ph type="body" idx="1"/>
          </p:nvPr>
        </p:nvSpPr>
        <p:spPr>
          <a:xfrm>
            <a:off x="914400" y="4344988"/>
            <a:ext cx="5030788"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4061275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5218"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fld id="{09D4A9CE-7913-4139-A34D-CB38405D8A45}" type="slidenum">
              <a:rPr lang="en-US" altLang="en-US">
                <a:solidFill>
                  <a:srgbClr val="000000"/>
                </a:solidFill>
                <a:latin typeface="Calibri" panose="020F0502020204030204" pitchFamily="34" charset="0"/>
                <a:cs typeface="DejaVu Sans" panose="020B0603030804020204" pitchFamily="34" charset="0"/>
              </a:rPr>
              <a:pPr eaLnBrk="1" hangingPunct="1"/>
              <a:t>20</a:t>
            </a:fld>
            <a:endParaRPr lang="en-US" altLang="en-US">
              <a:solidFill>
                <a:srgbClr val="000000"/>
              </a:solidFill>
              <a:latin typeface="Calibri" panose="020F0502020204030204" pitchFamily="34" charset="0"/>
              <a:cs typeface="DejaVu Sans" panose="020B0603030804020204" pitchFamily="34" charset="0"/>
            </a:endParaRPr>
          </a:p>
        </p:txBody>
      </p:sp>
      <p:sp>
        <p:nvSpPr>
          <p:cNvPr id="265219" name="Text Box 1"/>
          <p:cNvSpPr txBox="1">
            <a:spLocks noChangeArrowheads="1"/>
          </p:cNvSpPr>
          <p:nvPr/>
        </p:nvSpPr>
        <p:spPr bwMode="auto">
          <a:xfrm>
            <a:off x="3886200" y="8688388"/>
            <a:ext cx="2971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nchor="b"/>
          <a:lstStyle>
            <a:lvl1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9pPr>
          </a:lstStyle>
          <a:p>
            <a:pPr algn="r" eaLnBrk="1" hangingPunct="1">
              <a:buClrTx/>
            </a:pPr>
            <a:fld id="{BD44EBC9-6CF0-41E6-B3AF-58C36B9E1077}" type="slidenum">
              <a:rPr lang="en-US" altLang="en-US" sz="1200">
                <a:solidFill>
                  <a:srgbClr val="000000"/>
                </a:solidFill>
                <a:latin typeface="Times New Roman" panose="02020603050405020304" pitchFamily="18" charset="0"/>
                <a:cs typeface="DejaVu Sans" panose="020B0603030804020204" pitchFamily="34" charset="0"/>
              </a:rPr>
              <a:pPr algn="r" eaLnBrk="1" hangingPunct="1">
                <a:buClrTx/>
              </a:pPr>
              <a:t>20</a:t>
            </a:fld>
            <a:endParaRPr lang="en-US" altLang="en-US" sz="1200">
              <a:solidFill>
                <a:srgbClr val="000000"/>
              </a:solidFill>
              <a:latin typeface="Times New Roman" panose="02020603050405020304" pitchFamily="18" charset="0"/>
              <a:cs typeface="DejaVu Sans" panose="020B0603030804020204" pitchFamily="34" charset="0"/>
            </a:endParaRPr>
          </a:p>
        </p:txBody>
      </p:sp>
      <p:sp>
        <p:nvSpPr>
          <p:cNvPr id="265220" name="Rectangle 2"/>
          <p:cNvSpPr>
            <a:spLocks noGrp="1" noRot="1" noChangeAspect="1" noChangeArrowheads="1" noTextEdit="1"/>
          </p:cNvSpPr>
          <p:nvPr>
            <p:ph type="sldImg"/>
          </p:nvPr>
        </p:nvSpPr>
        <p:spPr>
          <a:xfrm>
            <a:off x="382588" y="685800"/>
            <a:ext cx="6094412" cy="3429000"/>
          </a:xfrm>
          <a:solidFill>
            <a:srgbClr val="FFFFFF"/>
          </a:solidFill>
          <a:ln/>
        </p:spPr>
      </p:sp>
      <p:sp>
        <p:nvSpPr>
          <p:cNvPr id="265221" name="Rectangle 3"/>
          <p:cNvSpPr>
            <a:spLocks noGrp="1" noChangeArrowheads="1"/>
          </p:cNvSpPr>
          <p:nvPr>
            <p:ph type="body" idx="1"/>
          </p:nvPr>
        </p:nvSpPr>
        <p:spPr>
          <a:xfrm>
            <a:off x="914400" y="4344988"/>
            <a:ext cx="5030788"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539384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4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fld id="{6862D736-27D7-4728-A5F1-546B4300ABD0}" type="slidenum">
              <a:rPr lang="en-US" altLang="en-US">
                <a:solidFill>
                  <a:srgbClr val="000000"/>
                </a:solidFill>
                <a:latin typeface="Calibri" panose="020F0502020204030204" pitchFamily="34" charset="0"/>
                <a:cs typeface="DejaVu Sans" panose="020B0603030804020204" pitchFamily="34" charset="0"/>
              </a:rPr>
              <a:pPr eaLnBrk="1" hangingPunct="1"/>
              <a:t>21</a:t>
            </a:fld>
            <a:endParaRPr lang="en-US" altLang="en-US">
              <a:solidFill>
                <a:srgbClr val="000000"/>
              </a:solidFill>
              <a:latin typeface="Calibri" panose="020F0502020204030204" pitchFamily="34" charset="0"/>
              <a:cs typeface="DejaVu Sans" panose="020B0603030804020204" pitchFamily="34" charset="0"/>
            </a:endParaRPr>
          </a:p>
        </p:txBody>
      </p:sp>
      <p:sp>
        <p:nvSpPr>
          <p:cNvPr id="266243" name="Text Box 1"/>
          <p:cNvSpPr txBox="1">
            <a:spLocks noChangeArrowheads="1"/>
          </p:cNvSpPr>
          <p:nvPr/>
        </p:nvSpPr>
        <p:spPr bwMode="auto">
          <a:xfrm>
            <a:off x="3886200" y="8688388"/>
            <a:ext cx="2971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nchor="b"/>
          <a:lstStyle>
            <a:lvl1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9pPr>
          </a:lstStyle>
          <a:p>
            <a:pPr algn="r" eaLnBrk="1" hangingPunct="1">
              <a:buClrTx/>
            </a:pPr>
            <a:fld id="{C5A17A21-34B3-4E4B-8D4B-82E935C3B324}" type="slidenum">
              <a:rPr lang="en-US" altLang="en-US" sz="1200">
                <a:solidFill>
                  <a:srgbClr val="000000"/>
                </a:solidFill>
                <a:latin typeface="Times New Roman" panose="02020603050405020304" pitchFamily="18" charset="0"/>
                <a:cs typeface="DejaVu Sans" panose="020B0603030804020204" pitchFamily="34" charset="0"/>
              </a:rPr>
              <a:pPr algn="r" eaLnBrk="1" hangingPunct="1">
                <a:buClrTx/>
              </a:pPr>
              <a:t>21</a:t>
            </a:fld>
            <a:endParaRPr lang="en-US" altLang="en-US" sz="1200">
              <a:solidFill>
                <a:srgbClr val="000000"/>
              </a:solidFill>
              <a:latin typeface="Times New Roman" panose="02020603050405020304" pitchFamily="18" charset="0"/>
              <a:cs typeface="DejaVu Sans" panose="020B0603030804020204" pitchFamily="34" charset="0"/>
            </a:endParaRPr>
          </a:p>
        </p:txBody>
      </p:sp>
      <p:sp>
        <p:nvSpPr>
          <p:cNvPr id="266244" name="Rectangle 2"/>
          <p:cNvSpPr>
            <a:spLocks noGrp="1" noRot="1" noChangeAspect="1" noChangeArrowheads="1" noTextEdit="1"/>
          </p:cNvSpPr>
          <p:nvPr>
            <p:ph type="sldImg"/>
          </p:nvPr>
        </p:nvSpPr>
        <p:spPr>
          <a:xfrm>
            <a:off x="382588" y="685800"/>
            <a:ext cx="6094412" cy="3429000"/>
          </a:xfrm>
          <a:solidFill>
            <a:srgbClr val="FFFFFF"/>
          </a:solidFill>
          <a:ln/>
        </p:spPr>
      </p:sp>
      <p:sp>
        <p:nvSpPr>
          <p:cNvPr id="266245" name="Rectangle 3"/>
          <p:cNvSpPr>
            <a:spLocks noGrp="1" noChangeArrowheads="1"/>
          </p:cNvSpPr>
          <p:nvPr>
            <p:ph type="body" idx="1"/>
          </p:nvPr>
        </p:nvSpPr>
        <p:spPr>
          <a:xfrm>
            <a:off x="914400" y="4344988"/>
            <a:ext cx="5030788"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027500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7266"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fld id="{06E14E87-4B44-4351-943D-D187ADBC619B}" type="slidenum">
              <a:rPr lang="en-US" altLang="en-US">
                <a:solidFill>
                  <a:srgbClr val="000000"/>
                </a:solidFill>
                <a:latin typeface="Calibri" panose="020F0502020204030204" pitchFamily="34" charset="0"/>
                <a:cs typeface="DejaVu Sans" panose="020B0603030804020204" pitchFamily="34" charset="0"/>
              </a:rPr>
              <a:pPr eaLnBrk="1" hangingPunct="1"/>
              <a:t>22</a:t>
            </a:fld>
            <a:endParaRPr lang="en-US" altLang="en-US">
              <a:solidFill>
                <a:srgbClr val="000000"/>
              </a:solidFill>
              <a:latin typeface="Calibri" panose="020F0502020204030204" pitchFamily="34" charset="0"/>
              <a:cs typeface="DejaVu Sans" panose="020B0603030804020204" pitchFamily="34" charset="0"/>
            </a:endParaRPr>
          </a:p>
        </p:txBody>
      </p:sp>
      <p:sp>
        <p:nvSpPr>
          <p:cNvPr id="267267" name="Text Box 1"/>
          <p:cNvSpPr txBox="1">
            <a:spLocks noChangeArrowheads="1"/>
          </p:cNvSpPr>
          <p:nvPr/>
        </p:nvSpPr>
        <p:spPr bwMode="auto">
          <a:xfrm>
            <a:off x="3886200" y="8688388"/>
            <a:ext cx="2971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nchor="b"/>
          <a:lstStyle>
            <a:lvl1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9pPr>
          </a:lstStyle>
          <a:p>
            <a:pPr algn="r" eaLnBrk="1" hangingPunct="1">
              <a:buClrTx/>
            </a:pPr>
            <a:fld id="{2ED6C9F9-8619-4D13-B814-5756269FC238}" type="slidenum">
              <a:rPr lang="en-US" altLang="en-US" sz="1200">
                <a:solidFill>
                  <a:srgbClr val="000000"/>
                </a:solidFill>
                <a:latin typeface="Times New Roman" panose="02020603050405020304" pitchFamily="18" charset="0"/>
                <a:cs typeface="DejaVu Sans" panose="020B0603030804020204" pitchFamily="34" charset="0"/>
              </a:rPr>
              <a:pPr algn="r" eaLnBrk="1" hangingPunct="1">
                <a:buClrTx/>
              </a:pPr>
              <a:t>22</a:t>
            </a:fld>
            <a:endParaRPr lang="en-US" altLang="en-US" sz="1200">
              <a:solidFill>
                <a:srgbClr val="000000"/>
              </a:solidFill>
              <a:latin typeface="Times New Roman" panose="02020603050405020304" pitchFamily="18" charset="0"/>
              <a:cs typeface="DejaVu Sans" panose="020B0603030804020204" pitchFamily="34" charset="0"/>
            </a:endParaRPr>
          </a:p>
        </p:txBody>
      </p:sp>
      <p:sp>
        <p:nvSpPr>
          <p:cNvPr id="267268" name="Rectangle 2"/>
          <p:cNvSpPr>
            <a:spLocks noGrp="1" noRot="1" noChangeAspect="1" noChangeArrowheads="1" noTextEdit="1"/>
          </p:cNvSpPr>
          <p:nvPr>
            <p:ph type="sldImg"/>
          </p:nvPr>
        </p:nvSpPr>
        <p:spPr>
          <a:xfrm>
            <a:off x="382588" y="685800"/>
            <a:ext cx="6094412" cy="3429000"/>
          </a:xfrm>
          <a:solidFill>
            <a:srgbClr val="FFFFFF"/>
          </a:solidFill>
          <a:ln/>
        </p:spPr>
      </p:sp>
      <p:sp>
        <p:nvSpPr>
          <p:cNvPr id="267269" name="Rectangle 3"/>
          <p:cNvSpPr>
            <a:spLocks noGrp="1" noChangeArrowheads="1"/>
          </p:cNvSpPr>
          <p:nvPr>
            <p:ph type="body" idx="1"/>
          </p:nvPr>
        </p:nvSpPr>
        <p:spPr>
          <a:xfrm>
            <a:off x="914400" y="4344988"/>
            <a:ext cx="5030788"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36868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7266"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fld id="{06E14E87-4B44-4351-943D-D187ADBC619B}" type="slidenum">
              <a:rPr lang="en-US" altLang="en-US">
                <a:solidFill>
                  <a:srgbClr val="000000"/>
                </a:solidFill>
                <a:latin typeface="Calibri" panose="020F0502020204030204" pitchFamily="34" charset="0"/>
                <a:cs typeface="DejaVu Sans" panose="020B0603030804020204" pitchFamily="34" charset="0"/>
              </a:rPr>
              <a:pPr eaLnBrk="1" hangingPunct="1"/>
              <a:t>23</a:t>
            </a:fld>
            <a:endParaRPr lang="en-US" altLang="en-US">
              <a:solidFill>
                <a:srgbClr val="000000"/>
              </a:solidFill>
              <a:latin typeface="Calibri" panose="020F0502020204030204" pitchFamily="34" charset="0"/>
              <a:cs typeface="DejaVu Sans" panose="020B0603030804020204" pitchFamily="34" charset="0"/>
            </a:endParaRPr>
          </a:p>
        </p:txBody>
      </p:sp>
      <p:sp>
        <p:nvSpPr>
          <p:cNvPr id="267267" name="Text Box 1"/>
          <p:cNvSpPr txBox="1">
            <a:spLocks noChangeArrowheads="1"/>
          </p:cNvSpPr>
          <p:nvPr/>
        </p:nvSpPr>
        <p:spPr bwMode="auto">
          <a:xfrm>
            <a:off x="3886200" y="8688388"/>
            <a:ext cx="2971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nchor="b"/>
          <a:lstStyle>
            <a:lvl1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9pPr>
          </a:lstStyle>
          <a:p>
            <a:pPr algn="r" eaLnBrk="1" hangingPunct="1">
              <a:buClrTx/>
            </a:pPr>
            <a:fld id="{2ED6C9F9-8619-4D13-B814-5756269FC238}" type="slidenum">
              <a:rPr lang="en-US" altLang="en-US" sz="1200">
                <a:solidFill>
                  <a:srgbClr val="000000"/>
                </a:solidFill>
                <a:latin typeface="Times New Roman" panose="02020603050405020304" pitchFamily="18" charset="0"/>
                <a:cs typeface="DejaVu Sans" panose="020B0603030804020204" pitchFamily="34" charset="0"/>
              </a:rPr>
              <a:pPr algn="r" eaLnBrk="1" hangingPunct="1">
                <a:buClrTx/>
              </a:pPr>
              <a:t>23</a:t>
            </a:fld>
            <a:endParaRPr lang="en-US" altLang="en-US" sz="1200">
              <a:solidFill>
                <a:srgbClr val="000000"/>
              </a:solidFill>
              <a:latin typeface="Times New Roman" panose="02020603050405020304" pitchFamily="18" charset="0"/>
              <a:cs typeface="DejaVu Sans" panose="020B0603030804020204" pitchFamily="34" charset="0"/>
            </a:endParaRPr>
          </a:p>
        </p:txBody>
      </p:sp>
      <p:sp>
        <p:nvSpPr>
          <p:cNvPr id="267268" name="Rectangle 2"/>
          <p:cNvSpPr>
            <a:spLocks noGrp="1" noRot="1" noChangeAspect="1" noChangeArrowheads="1" noTextEdit="1"/>
          </p:cNvSpPr>
          <p:nvPr>
            <p:ph type="sldImg"/>
          </p:nvPr>
        </p:nvSpPr>
        <p:spPr>
          <a:xfrm>
            <a:off x="382588" y="685800"/>
            <a:ext cx="6094412" cy="3429000"/>
          </a:xfrm>
          <a:solidFill>
            <a:srgbClr val="FFFFFF"/>
          </a:solidFill>
          <a:ln/>
        </p:spPr>
      </p:sp>
      <p:sp>
        <p:nvSpPr>
          <p:cNvPr id="267269" name="Rectangle 3"/>
          <p:cNvSpPr>
            <a:spLocks noGrp="1" noChangeArrowheads="1"/>
          </p:cNvSpPr>
          <p:nvPr>
            <p:ph type="body" idx="1"/>
          </p:nvPr>
        </p:nvSpPr>
        <p:spPr>
          <a:xfrm>
            <a:off x="914400" y="4344988"/>
            <a:ext cx="5030788"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416451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829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fld id="{334FD433-8714-45EB-A164-47526165E036}" type="slidenum">
              <a:rPr lang="en-US" altLang="en-US">
                <a:solidFill>
                  <a:srgbClr val="000000"/>
                </a:solidFill>
                <a:latin typeface="Calibri" panose="020F0502020204030204" pitchFamily="34" charset="0"/>
                <a:cs typeface="DejaVu Sans" panose="020B0603030804020204" pitchFamily="34" charset="0"/>
              </a:rPr>
              <a:pPr eaLnBrk="1" hangingPunct="1"/>
              <a:t>25</a:t>
            </a:fld>
            <a:endParaRPr lang="en-US" altLang="en-US">
              <a:solidFill>
                <a:srgbClr val="000000"/>
              </a:solidFill>
              <a:latin typeface="Calibri" panose="020F0502020204030204" pitchFamily="34" charset="0"/>
              <a:cs typeface="DejaVu Sans" panose="020B0603030804020204" pitchFamily="34" charset="0"/>
            </a:endParaRPr>
          </a:p>
        </p:txBody>
      </p:sp>
      <p:sp>
        <p:nvSpPr>
          <p:cNvPr id="268291" name="Text Box 1"/>
          <p:cNvSpPr txBox="1">
            <a:spLocks noChangeArrowheads="1"/>
          </p:cNvSpPr>
          <p:nvPr/>
        </p:nvSpPr>
        <p:spPr bwMode="auto">
          <a:xfrm>
            <a:off x="3886200" y="8688388"/>
            <a:ext cx="2971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nchor="b"/>
          <a:lstStyle>
            <a:lvl1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9pPr>
          </a:lstStyle>
          <a:p>
            <a:pPr algn="r" eaLnBrk="1" hangingPunct="1">
              <a:buClrTx/>
            </a:pPr>
            <a:fld id="{F11FB56A-E5AE-417E-9C43-D65A77CAA1B1}" type="slidenum">
              <a:rPr lang="en-US" altLang="en-US" sz="1200">
                <a:solidFill>
                  <a:srgbClr val="000000"/>
                </a:solidFill>
                <a:latin typeface="Times New Roman" panose="02020603050405020304" pitchFamily="18" charset="0"/>
                <a:cs typeface="DejaVu Sans" panose="020B0603030804020204" pitchFamily="34" charset="0"/>
              </a:rPr>
              <a:pPr algn="r" eaLnBrk="1" hangingPunct="1">
                <a:buClrTx/>
              </a:pPr>
              <a:t>25</a:t>
            </a:fld>
            <a:endParaRPr lang="en-US" altLang="en-US" sz="1200">
              <a:solidFill>
                <a:srgbClr val="000000"/>
              </a:solidFill>
              <a:latin typeface="Times New Roman" panose="02020603050405020304" pitchFamily="18" charset="0"/>
              <a:cs typeface="DejaVu Sans" panose="020B0603030804020204" pitchFamily="34" charset="0"/>
            </a:endParaRPr>
          </a:p>
        </p:txBody>
      </p:sp>
      <p:sp>
        <p:nvSpPr>
          <p:cNvPr id="268292" name="Rectangle 2"/>
          <p:cNvSpPr>
            <a:spLocks noGrp="1" noRot="1" noChangeAspect="1" noChangeArrowheads="1" noTextEdit="1"/>
          </p:cNvSpPr>
          <p:nvPr>
            <p:ph type="sldImg"/>
          </p:nvPr>
        </p:nvSpPr>
        <p:spPr>
          <a:xfrm>
            <a:off x="382588" y="685800"/>
            <a:ext cx="6094412" cy="3429000"/>
          </a:xfrm>
          <a:solidFill>
            <a:srgbClr val="FFFFFF"/>
          </a:solidFill>
          <a:ln/>
        </p:spPr>
      </p:sp>
      <p:sp>
        <p:nvSpPr>
          <p:cNvPr id="268293" name="Rectangle 3"/>
          <p:cNvSpPr>
            <a:spLocks noGrp="1" noChangeArrowheads="1"/>
          </p:cNvSpPr>
          <p:nvPr>
            <p:ph type="body" idx="1"/>
          </p:nvPr>
        </p:nvSpPr>
        <p:spPr>
          <a:xfrm>
            <a:off x="914400" y="4344988"/>
            <a:ext cx="5030788"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654501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9314"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fld id="{464BBD92-A66D-4BFD-BB88-5F1E2B0FB9D5}" type="slidenum">
              <a:rPr lang="en-US" altLang="en-US">
                <a:solidFill>
                  <a:srgbClr val="000000"/>
                </a:solidFill>
                <a:latin typeface="Calibri" panose="020F0502020204030204" pitchFamily="34" charset="0"/>
                <a:cs typeface="DejaVu Sans" panose="020B0603030804020204" pitchFamily="34" charset="0"/>
              </a:rPr>
              <a:pPr eaLnBrk="1" hangingPunct="1"/>
              <a:t>26</a:t>
            </a:fld>
            <a:endParaRPr lang="en-US" altLang="en-US">
              <a:solidFill>
                <a:srgbClr val="000000"/>
              </a:solidFill>
              <a:latin typeface="Calibri" panose="020F0502020204030204" pitchFamily="34" charset="0"/>
              <a:cs typeface="DejaVu Sans" panose="020B0603030804020204" pitchFamily="34" charset="0"/>
            </a:endParaRPr>
          </a:p>
        </p:txBody>
      </p:sp>
      <p:sp>
        <p:nvSpPr>
          <p:cNvPr id="269315" name="Text Box 1"/>
          <p:cNvSpPr txBox="1">
            <a:spLocks noChangeArrowheads="1"/>
          </p:cNvSpPr>
          <p:nvPr/>
        </p:nvSpPr>
        <p:spPr bwMode="auto">
          <a:xfrm>
            <a:off x="3886200" y="8688388"/>
            <a:ext cx="2971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nchor="b"/>
          <a:lstStyle>
            <a:lvl1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38150" algn="l"/>
                <a:tab pos="879475" algn="l"/>
                <a:tab pos="1320800" algn="l"/>
                <a:tab pos="1760538" algn="l"/>
                <a:tab pos="2201863" algn="l"/>
                <a:tab pos="2643188" algn="l"/>
                <a:tab pos="3084513" algn="l"/>
                <a:tab pos="3524250" algn="l"/>
                <a:tab pos="3965575" algn="l"/>
                <a:tab pos="4406900" algn="l"/>
                <a:tab pos="4848225" algn="l"/>
                <a:tab pos="5287963" algn="l"/>
                <a:tab pos="5729288" algn="l"/>
                <a:tab pos="6170613" algn="l"/>
                <a:tab pos="6611938" algn="l"/>
                <a:tab pos="7051675" algn="l"/>
                <a:tab pos="7493000" algn="l"/>
                <a:tab pos="7934325" algn="l"/>
                <a:tab pos="8375650" algn="l"/>
                <a:tab pos="8815388" algn="l"/>
              </a:tabLst>
              <a:defRPr>
                <a:solidFill>
                  <a:schemeClr val="bg1"/>
                </a:solidFill>
                <a:latin typeface="Arial" panose="020B0604020202020204" pitchFamily="34" charset="0"/>
                <a:ea typeface="WenQuanYi Micro Hei" charset="0"/>
                <a:cs typeface="WenQuanYi Micro Hei" charset="0"/>
              </a:defRPr>
            </a:lvl9pPr>
          </a:lstStyle>
          <a:p>
            <a:pPr algn="r" eaLnBrk="1" hangingPunct="1">
              <a:buClrTx/>
            </a:pPr>
            <a:fld id="{7B540620-4C37-458D-BAA2-F94E7A2B7E7B}" type="slidenum">
              <a:rPr lang="en-US" altLang="en-US" sz="1200">
                <a:solidFill>
                  <a:srgbClr val="000000"/>
                </a:solidFill>
                <a:latin typeface="Times New Roman" panose="02020603050405020304" pitchFamily="18" charset="0"/>
                <a:cs typeface="DejaVu Sans" panose="020B0603030804020204" pitchFamily="34" charset="0"/>
              </a:rPr>
              <a:pPr algn="r" eaLnBrk="1" hangingPunct="1">
                <a:buClrTx/>
              </a:pPr>
              <a:t>26</a:t>
            </a:fld>
            <a:endParaRPr lang="en-US" altLang="en-US" sz="1200">
              <a:solidFill>
                <a:srgbClr val="000000"/>
              </a:solidFill>
              <a:latin typeface="Times New Roman" panose="02020603050405020304" pitchFamily="18" charset="0"/>
              <a:cs typeface="DejaVu Sans" panose="020B0603030804020204" pitchFamily="34" charset="0"/>
            </a:endParaRPr>
          </a:p>
        </p:txBody>
      </p:sp>
      <p:sp>
        <p:nvSpPr>
          <p:cNvPr id="269316" name="Rectangle 2"/>
          <p:cNvSpPr>
            <a:spLocks noGrp="1" noRot="1" noChangeAspect="1" noChangeArrowheads="1" noTextEdit="1"/>
          </p:cNvSpPr>
          <p:nvPr>
            <p:ph type="sldImg"/>
          </p:nvPr>
        </p:nvSpPr>
        <p:spPr>
          <a:xfrm>
            <a:off x="382588" y="685800"/>
            <a:ext cx="6094412" cy="3429000"/>
          </a:xfrm>
          <a:solidFill>
            <a:srgbClr val="FFFFFF"/>
          </a:solidFill>
          <a:ln/>
        </p:spPr>
      </p:sp>
      <p:sp>
        <p:nvSpPr>
          <p:cNvPr id="269317" name="Rectangle 3"/>
          <p:cNvSpPr>
            <a:spLocks noGrp="1" noChangeArrowheads="1"/>
          </p:cNvSpPr>
          <p:nvPr>
            <p:ph type="body" idx="1"/>
          </p:nvPr>
        </p:nvSpPr>
        <p:spPr>
          <a:xfrm>
            <a:off x="914400" y="4344988"/>
            <a:ext cx="5030788"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700601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33FA827-1DA0-4778-8C72-7204D6ABC3A2}"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77D51A-E98B-4822-951D-6E7CE29CCD4F}" type="slidenum">
              <a:rPr lang="en-US" smtClean="0"/>
              <a:t>‹#›</a:t>
            </a:fld>
            <a:endParaRPr lang="en-US"/>
          </a:p>
        </p:txBody>
      </p:sp>
    </p:spTree>
    <p:extLst>
      <p:ext uri="{BB962C8B-B14F-4D97-AF65-F5344CB8AC3E}">
        <p14:creationId xmlns:p14="http://schemas.microsoft.com/office/powerpoint/2010/main" val="44406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3FA827-1DA0-4778-8C72-7204D6ABC3A2}"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77D51A-E98B-4822-951D-6E7CE29CCD4F}" type="slidenum">
              <a:rPr lang="en-US" smtClean="0"/>
              <a:t>‹#›</a:t>
            </a:fld>
            <a:endParaRPr lang="en-US"/>
          </a:p>
        </p:txBody>
      </p:sp>
    </p:spTree>
    <p:extLst>
      <p:ext uri="{BB962C8B-B14F-4D97-AF65-F5344CB8AC3E}">
        <p14:creationId xmlns:p14="http://schemas.microsoft.com/office/powerpoint/2010/main" val="4111025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3FA827-1DA0-4778-8C72-7204D6ABC3A2}"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77D51A-E98B-4822-951D-6E7CE29CCD4F}" type="slidenum">
              <a:rPr lang="en-US" smtClean="0"/>
              <a:t>‹#›</a:t>
            </a:fld>
            <a:endParaRPr lang="en-US"/>
          </a:p>
        </p:txBody>
      </p:sp>
    </p:spTree>
    <p:extLst>
      <p:ext uri="{BB962C8B-B14F-4D97-AF65-F5344CB8AC3E}">
        <p14:creationId xmlns:p14="http://schemas.microsoft.com/office/powerpoint/2010/main" val="2303152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304800"/>
            <a:ext cx="11684000" cy="609600"/>
          </a:xfrm>
        </p:spPr>
        <p:txBody>
          <a:bodyPr/>
          <a:lstStyle/>
          <a:p>
            <a:r>
              <a:rPr lang="en-US"/>
              <a:t>Click to edit Master title style</a:t>
            </a:r>
          </a:p>
        </p:txBody>
      </p:sp>
      <p:sp>
        <p:nvSpPr>
          <p:cNvPr id="3" name="Text Placeholder 2"/>
          <p:cNvSpPr>
            <a:spLocks noGrp="1"/>
          </p:cNvSpPr>
          <p:nvPr>
            <p:ph type="body" sz="half" idx="1"/>
          </p:nvPr>
        </p:nvSpPr>
        <p:spPr>
          <a:xfrm>
            <a:off x="406400" y="1295400"/>
            <a:ext cx="54864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96000" y="1295400"/>
            <a:ext cx="54864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0" y="3962400"/>
            <a:ext cx="54864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059"/>
          <p:cNvSpPr>
            <a:spLocks noGrp="1" noChangeArrowheads="1"/>
          </p:cNvSpPr>
          <p:nvPr>
            <p:ph type="dt" sz="half" idx="10"/>
          </p:nvPr>
        </p:nvSpPr>
        <p:spPr>
          <a:ln/>
        </p:spPr>
        <p:txBody>
          <a:bodyPr/>
          <a:lstStyle>
            <a:lvl1pPr>
              <a:defRPr/>
            </a:lvl1pPr>
          </a:lstStyle>
          <a:p>
            <a:pPr>
              <a:defRPr/>
            </a:pPr>
            <a:fld id="{1BB2C8D7-937A-49AA-AB61-23B4190D8A0B}" type="datetime1">
              <a:rPr lang="en-US"/>
              <a:pPr>
                <a:defRPr/>
              </a:pPr>
              <a:t>2/12/2024</a:t>
            </a:fld>
            <a:endParaRPr lang="en-US"/>
          </a:p>
        </p:txBody>
      </p:sp>
      <p:sp>
        <p:nvSpPr>
          <p:cNvPr id="7"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8" name="Rectangle 2061"/>
          <p:cNvSpPr>
            <a:spLocks noGrp="1" noChangeArrowheads="1"/>
          </p:cNvSpPr>
          <p:nvPr>
            <p:ph type="sldNum" sz="quarter" idx="12"/>
          </p:nvPr>
        </p:nvSpPr>
        <p:spPr>
          <a:ln/>
        </p:spPr>
        <p:txBody>
          <a:bodyPr/>
          <a:lstStyle>
            <a:lvl1pPr>
              <a:defRPr/>
            </a:lvl1pPr>
          </a:lstStyle>
          <a:p>
            <a:fld id="{EAB511E5-2E92-4656-A987-24250F639DB7}" type="slidenum">
              <a:rPr lang="en-US" altLang="en-US"/>
              <a:pPr/>
              <a:t>‹#›</a:t>
            </a:fld>
            <a:endParaRPr lang="en-US" altLang="en-US"/>
          </a:p>
        </p:txBody>
      </p:sp>
    </p:spTree>
    <p:extLst>
      <p:ext uri="{BB962C8B-B14F-4D97-AF65-F5344CB8AC3E}">
        <p14:creationId xmlns:p14="http://schemas.microsoft.com/office/powerpoint/2010/main" val="4127239739"/>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3FA827-1DA0-4778-8C72-7204D6ABC3A2}"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77D51A-E98B-4822-951D-6E7CE29CCD4F}" type="slidenum">
              <a:rPr lang="en-US" smtClean="0"/>
              <a:t>‹#›</a:t>
            </a:fld>
            <a:endParaRPr lang="en-US"/>
          </a:p>
        </p:txBody>
      </p:sp>
    </p:spTree>
    <p:extLst>
      <p:ext uri="{BB962C8B-B14F-4D97-AF65-F5344CB8AC3E}">
        <p14:creationId xmlns:p14="http://schemas.microsoft.com/office/powerpoint/2010/main" val="781353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3FA827-1DA0-4778-8C72-7204D6ABC3A2}"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77D51A-E98B-4822-951D-6E7CE29CCD4F}" type="slidenum">
              <a:rPr lang="en-US" smtClean="0"/>
              <a:t>‹#›</a:t>
            </a:fld>
            <a:endParaRPr lang="en-US"/>
          </a:p>
        </p:txBody>
      </p:sp>
    </p:spTree>
    <p:extLst>
      <p:ext uri="{BB962C8B-B14F-4D97-AF65-F5344CB8AC3E}">
        <p14:creationId xmlns:p14="http://schemas.microsoft.com/office/powerpoint/2010/main" val="476949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3FA827-1DA0-4778-8C72-7204D6ABC3A2}"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77D51A-E98B-4822-951D-6E7CE29CCD4F}" type="slidenum">
              <a:rPr lang="en-US" smtClean="0"/>
              <a:t>‹#›</a:t>
            </a:fld>
            <a:endParaRPr lang="en-US"/>
          </a:p>
        </p:txBody>
      </p:sp>
    </p:spTree>
    <p:extLst>
      <p:ext uri="{BB962C8B-B14F-4D97-AF65-F5344CB8AC3E}">
        <p14:creationId xmlns:p14="http://schemas.microsoft.com/office/powerpoint/2010/main" val="2580429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3FA827-1DA0-4778-8C72-7204D6ABC3A2}" type="datetimeFigureOut">
              <a:rPr lang="en-US" smtClean="0"/>
              <a:t>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77D51A-E98B-4822-951D-6E7CE29CCD4F}" type="slidenum">
              <a:rPr lang="en-US" smtClean="0"/>
              <a:t>‹#›</a:t>
            </a:fld>
            <a:endParaRPr lang="en-US"/>
          </a:p>
        </p:txBody>
      </p:sp>
    </p:spTree>
    <p:extLst>
      <p:ext uri="{BB962C8B-B14F-4D97-AF65-F5344CB8AC3E}">
        <p14:creationId xmlns:p14="http://schemas.microsoft.com/office/powerpoint/2010/main" val="301798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3FA827-1DA0-4778-8C72-7204D6ABC3A2}" type="datetimeFigureOut">
              <a:rPr lang="en-US" smtClean="0"/>
              <a:t>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77D51A-E98B-4822-951D-6E7CE29CCD4F}" type="slidenum">
              <a:rPr lang="en-US" smtClean="0"/>
              <a:t>‹#›</a:t>
            </a:fld>
            <a:endParaRPr lang="en-US"/>
          </a:p>
        </p:txBody>
      </p:sp>
    </p:spTree>
    <p:extLst>
      <p:ext uri="{BB962C8B-B14F-4D97-AF65-F5344CB8AC3E}">
        <p14:creationId xmlns:p14="http://schemas.microsoft.com/office/powerpoint/2010/main" val="1033752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3FA827-1DA0-4778-8C72-7204D6ABC3A2}" type="datetimeFigureOut">
              <a:rPr lang="en-US" smtClean="0"/>
              <a:t>2/12/2024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77D51A-E98B-4822-951D-6E7CE29CCD4F}" type="slidenum">
              <a:rPr lang="en-US" smtClean="0"/>
              <a:t>‹#›</a:t>
            </a:fld>
            <a:endParaRPr lang="en-US"/>
          </a:p>
        </p:txBody>
      </p:sp>
    </p:spTree>
    <p:extLst>
      <p:ext uri="{BB962C8B-B14F-4D97-AF65-F5344CB8AC3E}">
        <p14:creationId xmlns:p14="http://schemas.microsoft.com/office/powerpoint/2010/main" val="1898207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3FA827-1DA0-4778-8C72-7204D6ABC3A2}"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77D51A-E98B-4822-951D-6E7CE29CCD4F}" type="slidenum">
              <a:rPr lang="en-US" smtClean="0"/>
              <a:t>‹#›</a:t>
            </a:fld>
            <a:endParaRPr lang="en-US"/>
          </a:p>
        </p:txBody>
      </p:sp>
    </p:spTree>
    <p:extLst>
      <p:ext uri="{BB962C8B-B14F-4D97-AF65-F5344CB8AC3E}">
        <p14:creationId xmlns:p14="http://schemas.microsoft.com/office/powerpoint/2010/main" val="3411273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3FA827-1DA0-4778-8C72-7204D6ABC3A2}"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77D51A-E98B-4822-951D-6E7CE29CCD4F}" type="slidenum">
              <a:rPr lang="en-US" smtClean="0"/>
              <a:t>‹#›</a:t>
            </a:fld>
            <a:endParaRPr lang="en-US"/>
          </a:p>
        </p:txBody>
      </p:sp>
    </p:spTree>
    <p:extLst>
      <p:ext uri="{BB962C8B-B14F-4D97-AF65-F5344CB8AC3E}">
        <p14:creationId xmlns:p14="http://schemas.microsoft.com/office/powerpoint/2010/main" val="2080363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3FA827-1DA0-4778-8C72-7204D6ABC3A2}" type="datetimeFigureOut">
              <a:rPr lang="en-US" smtClean="0"/>
              <a:t>2/12/2024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7D51A-E98B-4822-951D-6E7CE29CCD4F}" type="slidenum">
              <a:rPr lang="en-US" smtClean="0"/>
              <a:t>‹#›</a:t>
            </a:fld>
            <a:endParaRPr lang="en-US"/>
          </a:p>
        </p:txBody>
      </p:sp>
    </p:spTree>
    <p:extLst>
      <p:ext uri="{BB962C8B-B14F-4D97-AF65-F5344CB8AC3E}">
        <p14:creationId xmlns:p14="http://schemas.microsoft.com/office/powerpoint/2010/main" val="2311752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notesSlide" Target="../notesSlides/notesSlide12.xml"/><Relationship Id="rId7"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7.png"/><Relationship Id="rId5" Type="http://schemas.openxmlformats.org/officeDocument/2006/relationships/image" Target="../media/image24.emf"/><Relationship Id="rId10" Type="http://schemas.openxmlformats.org/officeDocument/2006/relationships/image" Target="../media/image26.emf"/><Relationship Id="rId4" Type="http://schemas.openxmlformats.org/officeDocument/2006/relationships/oleObject" Target="../embeddings/oleObject1.bin"/><Relationship Id="rId9" Type="http://schemas.openxmlformats.org/officeDocument/2006/relationships/oleObject" Target="../embeddings/oleObject3.bin"/></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0.png"/><Relationship Id="rId4" Type="http://schemas.openxmlformats.org/officeDocument/2006/relationships/oleObject" Target="../embeddings/oleObject4.bin"/></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hyperlink" Target="https://www.statisticshowto.datasciencecentral.com/probability-and-statistics/find-sample-size/"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14.xml"/><Relationship Id="rId7" Type="http://schemas.openxmlformats.org/officeDocument/2006/relationships/image" Target="../media/image34.wmf"/><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37.png"/><Relationship Id="rId10" Type="http://schemas.openxmlformats.org/officeDocument/2006/relationships/image" Target="../media/image38.png"/><Relationship Id="rId4" Type="http://schemas.openxmlformats.org/officeDocument/2006/relationships/image" Target="../media/image36.png"/><Relationship Id="rId9" Type="http://schemas.openxmlformats.org/officeDocument/2006/relationships/image" Target="../media/image35.wmf"/></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46.wmf"/><Relationship Id="rId3" Type="http://schemas.openxmlformats.org/officeDocument/2006/relationships/notesSlide" Target="../notesSlides/notesSlide17.xml"/><Relationship Id="rId7" Type="http://schemas.openxmlformats.org/officeDocument/2006/relationships/image" Target="../media/image43.emf"/><Relationship Id="rId12"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8.bin"/><Relationship Id="rId11" Type="http://schemas.openxmlformats.org/officeDocument/2006/relationships/image" Target="../media/image45.emf"/><Relationship Id="rId5" Type="http://schemas.openxmlformats.org/officeDocument/2006/relationships/image" Target="../media/image42.wmf"/><Relationship Id="rId15" Type="http://schemas.openxmlformats.org/officeDocument/2006/relationships/image" Target="../media/image47.e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44.emf"/><Relationship Id="rId14" Type="http://schemas.openxmlformats.org/officeDocument/2006/relationships/oleObject" Target="../embeddings/oleObject12.bin"/></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44EBE437-BA95-4BA1-82BC-DAD8B36EAA1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E3EE24B-1E11-416C-AB2E-DC2E4EB2C69F}" type="slidenum">
              <a:rPr lang="en-US" altLang="en-US" sz="1200"/>
              <a:pPr>
                <a:spcBef>
                  <a:spcPct val="0"/>
                </a:spcBef>
                <a:buClrTx/>
                <a:buSzTx/>
                <a:buFontTx/>
                <a:buNone/>
              </a:pPr>
              <a:t>1</a:t>
            </a:fld>
            <a:endParaRPr lang="en-US" altLang="en-US" sz="1200"/>
          </a:p>
        </p:txBody>
      </p:sp>
      <p:sp>
        <p:nvSpPr>
          <p:cNvPr id="6147" name="Rectangle 1026">
            <a:extLst>
              <a:ext uri="{FF2B5EF4-FFF2-40B4-BE49-F238E27FC236}">
                <a16:creationId xmlns:a16="http://schemas.microsoft.com/office/drawing/2014/main" id="{AEA6455D-E188-4A1C-9FCE-C6F1A4FEE632}"/>
              </a:ext>
            </a:extLst>
          </p:cNvPr>
          <p:cNvSpPr>
            <a:spLocks noGrp="1" noChangeArrowheads="1"/>
          </p:cNvSpPr>
          <p:nvPr>
            <p:ph type="title"/>
          </p:nvPr>
        </p:nvSpPr>
        <p:spPr>
          <a:xfrm>
            <a:off x="2057400" y="381000"/>
            <a:ext cx="8077200" cy="2895600"/>
          </a:xfrm>
        </p:spPr>
        <p:txBody>
          <a:bodyPr>
            <a:normAutofit fontScale="90000"/>
          </a:bodyPr>
          <a:lstStyle/>
          <a:p>
            <a:pPr algn="ctr" eaLnBrk="1" hangingPunct="1"/>
            <a:r>
              <a:rPr lang="en-US" altLang="en-US" sz="6000" dirty="0"/>
              <a:t>Data Mining: </a:t>
            </a:r>
            <a:br>
              <a:rPr lang="en-US" altLang="en-US" sz="6000" dirty="0"/>
            </a:br>
            <a:r>
              <a:rPr lang="en-US" altLang="en-US" sz="6000" dirty="0"/>
              <a:t> </a:t>
            </a:r>
            <a:r>
              <a:rPr lang="en-US" altLang="en-US" sz="4800" dirty="0"/>
              <a:t>Concepts and Techniques</a:t>
            </a:r>
            <a:r>
              <a:rPr lang="en-US" altLang="en-US" sz="6000" dirty="0"/>
              <a:t> </a:t>
            </a:r>
            <a:br>
              <a:rPr lang="en-US" altLang="en-US" sz="6000" dirty="0"/>
            </a:br>
            <a:br>
              <a:rPr lang="en-US" altLang="en-US" sz="6000" dirty="0"/>
            </a:br>
            <a:r>
              <a:rPr lang="en-US" altLang="en-US" sz="2800" dirty="0"/>
              <a:t>— Chapter 3 —</a:t>
            </a:r>
          </a:p>
        </p:txBody>
      </p:sp>
      <p:sp>
        <p:nvSpPr>
          <p:cNvPr id="6148" name="Rectangle 1027">
            <a:extLst>
              <a:ext uri="{FF2B5EF4-FFF2-40B4-BE49-F238E27FC236}">
                <a16:creationId xmlns:a16="http://schemas.microsoft.com/office/drawing/2014/main" id="{92E07018-7D3A-48A8-9897-F72899AFB388}"/>
              </a:ext>
            </a:extLst>
          </p:cNvPr>
          <p:cNvSpPr>
            <a:spLocks noGrp="1" noChangeArrowheads="1"/>
          </p:cNvSpPr>
          <p:nvPr>
            <p:ph type="body" idx="1"/>
          </p:nvPr>
        </p:nvSpPr>
        <p:spPr>
          <a:xfrm>
            <a:off x="1828800" y="4114800"/>
            <a:ext cx="8305800" cy="2438400"/>
          </a:xfrm>
        </p:spPr>
        <p:txBody>
          <a:bodyPr/>
          <a:lstStyle/>
          <a:p>
            <a:pPr algn="ctr" eaLnBrk="1" hangingPunct="1">
              <a:lnSpc>
                <a:spcPct val="110000"/>
              </a:lnSpc>
              <a:buFont typeface="Wingdings" panose="05000000000000000000" pitchFamily="2" charset="2"/>
              <a:buNone/>
            </a:pPr>
            <a:r>
              <a:rPr lang="en-US" altLang="en-US"/>
              <a:t>Jiawei Han, Micheline Kamber, and Jian Pei</a:t>
            </a:r>
          </a:p>
          <a:p>
            <a:pPr algn="ctr" eaLnBrk="1" hangingPunct="1">
              <a:lnSpc>
                <a:spcPct val="110000"/>
              </a:lnSpc>
              <a:buFont typeface="Wingdings" panose="05000000000000000000" pitchFamily="2" charset="2"/>
              <a:buNone/>
            </a:pPr>
            <a:r>
              <a:rPr lang="en-US" altLang="en-US"/>
              <a:t>University of Illinois at Urbana-Champaign </a:t>
            </a:r>
          </a:p>
          <a:p>
            <a:pPr algn="ctr" eaLnBrk="1" hangingPunct="1">
              <a:lnSpc>
                <a:spcPct val="110000"/>
              </a:lnSpc>
              <a:buFont typeface="Wingdings" panose="05000000000000000000" pitchFamily="2" charset="2"/>
              <a:buNone/>
            </a:pPr>
            <a:r>
              <a:rPr lang="en-US" altLang="en-US"/>
              <a:t>Simon Fraser University</a:t>
            </a:r>
          </a:p>
          <a:p>
            <a:pPr algn="ctr" eaLnBrk="1" hangingPunct="1">
              <a:lnSpc>
                <a:spcPct val="110000"/>
              </a:lnSpc>
              <a:buFont typeface="Wingdings" panose="05000000000000000000" pitchFamily="2" charset="2"/>
              <a:buNone/>
            </a:pPr>
            <a:r>
              <a:rPr lang="en-US" altLang="en-US"/>
              <a:t>©2011 Han, Kamber, and Pei.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02287" y="0"/>
            <a:ext cx="7418231" cy="6867051"/>
          </a:xfrm>
          <a:prstGeom prst="rect">
            <a:avLst/>
          </a:prstGeom>
          <a:ln>
            <a:solidFill>
              <a:srgbClr val="FF0000"/>
            </a:solidFill>
          </a:ln>
        </p:spPr>
      </p:pic>
    </p:spTree>
    <p:extLst>
      <p:ext uri="{BB962C8B-B14F-4D97-AF65-F5344CB8AC3E}">
        <p14:creationId xmlns:p14="http://schemas.microsoft.com/office/powerpoint/2010/main" val="4142097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Cleaning</a:t>
            </a:r>
          </a:p>
        </p:txBody>
      </p:sp>
      <p:pic>
        <p:nvPicPr>
          <p:cNvPr id="4" name="Content Placeholder 3"/>
          <p:cNvPicPr>
            <a:picLocks noGrp="1" noChangeAspect="1"/>
          </p:cNvPicPr>
          <p:nvPr>
            <p:ph idx="1"/>
          </p:nvPr>
        </p:nvPicPr>
        <p:blipFill>
          <a:blip r:embed="rId2"/>
          <a:stretch>
            <a:fillRect/>
          </a:stretch>
        </p:blipFill>
        <p:spPr>
          <a:xfrm>
            <a:off x="1584102" y="1547782"/>
            <a:ext cx="7291276" cy="4234832"/>
          </a:xfrm>
          <a:prstGeom prst="rect">
            <a:avLst/>
          </a:prstGeom>
        </p:spPr>
      </p:pic>
    </p:spTree>
    <p:extLst>
      <p:ext uri="{BB962C8B-B14F-4D97-AF65-F5344CB8AC3E}">
        <p14:creationId xmlns:p14="http://schemas.microsoft.com/office/powerpoint/2010/main" val="1548666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Data</a:t>
            </a:r>
          </a:p>
        </p:txBody>
      </p:sp>
      <p:sp>
        <p:nvSpPr>
          <p:cNvPr id="3" name="Content Placeholder 2"/>
          <p:cNvSpPr>
            <a:spLocks noGrp="1"/>
          </p:cNvSpPr>
          <p:nvPr>
            <p:ph idx="1"/>
          </p:nvPr>
        </p:nvSpPr>
        <p:spPr>
          <a:xfrm>
            <a:off x="838199" y="1825624"/>
            <a:ext cx="10714149" cy="5167603"/>
          </a:xfrm>
        </p:spPr>
        <p:txBody>
          <a:bodyPr/>
          <a:lstStyle/>
          <a:p>
            <a:pPr marL="0" indent="0">
              <a:buNone/>
            </a:pPr>
            <a:r>
              <a:rPr lang="en-US" dirty="0"/>
              <a:t>• Data is not always available </a:t>
            </a:r>
          </a:p>
          <a:p>
            <a:pPr marL="457200" lvl="1" indent="0">
              <a:buNone/>
            </a:pPr>
            <a:r>
              <a:rPr lang="en-US" dirty="0"/>
              <a:t>• E.g., many tuples have no recorded value for several attributes, such as customer income in sales data </a:t>
            </a:r>
          </a:p>
          <a:p>
            <a:pPr marL="0" indent="0">
              <a:buNone/>
            </a:pPr>
            <a:r>
              <a:rPr lang="en-US" dirty="0"/>
              <a:t>• Missing data may be due to </a:t>
            </a:r>
          </a:p>
          <a:p>
            <a:pPr marL="457200" lvl="1" indent="0">
              <a:buNone/>
            </a:pPr>
            <a:r>
              <a:rPr lang="en-US" dirty="0"/>
              <a:t>• equipment malfunction </a:t>
            </a:r>
          </a:p>
          <a:p>
            <a:pPr marL="457200" lvl="1" indent="0">
              <a:buNone/>
            </a:pPr>
            <a:r>
              <a:rPr lang="en-US" dirty="0"/>
              <a:t>• inconsistent with other recorded data and thus deleted </a:t>
            </a:r>
          </a:p>
          <a:p>
            <a:pPr marL="457200" lvl="1" indent="0">
              <a:buNone/>
            </a:pPr>
            <a:r>
              <a:rPr lang="en-US" dirty="0"/>
              <a:t>• data not entered due to misunderstanding </a:t>
            </a:r>
          </a:p>
          <a:p>
            <a:pPr marL="457200" lvl="1" indent="0">
              <a:buNone/>
            </a:pPr>
            <a:r>
              <a:rPr lang="en-US" dirty="0"/>
              <a:t>• certain data may not be considered important at the time of entry </a:t>
            </a:r>
          </a:p>
          <a:p>
            <a:pPr marL="457200" lvl="1" indent="0">
              <a:buNone/>
            </a:pPr>
            <a:r>
              <a:rPr lang="en-US" dirty="0"/>
              <a:t>• not register history or changes of the data </a:t>
            </a:r>
          </a:p>
          <a:p>
            <a:pPr marL="0" indent="0">
              <a:buNone/>
            </a:pPr>
            <a:r>
              <a:rPr lang="en-US" dirty="0"/>
              <a:t>• Missing data may need to be inferred. </a:t>
            </a:r>
          </a:p>
        </p:txBody>
      </p:sp>
    </p:spTree>
    <p:extLst>
      <p:ext uri="{BB962C8B-B14F-4D97-AF65-F5344CB8AC3E}">
        <p14:creationId xmlns:p14="http://schemas.microsoft.com/office/powerpoint/2010/main" val="3655666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2914"/>
          </a:xfrm>
        </p:spPr>
        <p:txBody>
          <a:bodyPr/>
          <a:lstStyle/>
          <a:p>
            <a:r>
              <a:rPr lang="en-US" dirty="0"/>
              <a:t>How to handle Missing data?</a:t>
            </a:r>
          </a:p>
        </p:txBody>
      </p:sp>
      <p:sp>
        <p:nvSpPr>
          <p:cNvPr id="3" name="Content Placeholder 2"/>
          <p:cNvSpPr>
            <a:spLocks noGrp="1"/>
          </p:cNvSpPr>
          <p:nvPr>
            <p:ph idx="1"/>
          </p:nvPr>
        </p:nvSpPr>
        <p:spPr>
          <a:xfrm>
            <a:off x="838200" y="1506828"/>
            <a:ext cx="10515600" cy="4670135"/>
          </a:xfrm>
        </p:spPr>
        <p:txBody>
          <a:bodyPr/>
          <a:lstStyle/>
          <a:p>
            <a:pPr marL="0" indent="0">
              <a:buNone/>
            </a:pPr>
            <a:r>
              <a:rPr lang="en-US" dirty="0"/>
              <a:t>• Ignore the tuple: usually done when class label is missing (assuming the tasks in classification—not effective when the percentage of missing values per attribute varies considerably. </a:t>
            </a:r>
          </a:p>
          <a:p>
            <a:pPr marL="0" indent="0">
              <a:buNone/>
            </a:pPr>
            <a:r>
              <a:rPr lang="en-US" dirty="0"/>
              <a:t>• Fill in the missing value manually: tedious + infeasible? </a:t>
            </a:r>
          </a:p>
          <a:p>
            <a:pPr marL="0" indent="0">
              <a:buNone/>
            </a:pPr>
            <a:r>
              <a:rPr lang="en-US" dirty="0"/>
              <a:t>• Fill in it automatically with </a:t>
            </a:r>
          </a:p>
          <a:p>
            <a:pPr marL="457200" lvl="1" indent="0">
              <a:buNone/>
            </a:pPr>
            <a:r>
              <a:rPr lang="en-US" dirty="0"/>
              <a:t>• a global constant : e.g., “unknown”, a new class?! </a:t>
            </a:r>
          </a:p>
          <a:p>
            <a:pPr marL="457200" lvl="1" indent="0">
              <a:buNone/>
            </a:pPr>
            <a:r>
              <a:rPr lang="en-US" dirty="0"/>
              <a:t>• the attribute mean </a:t>
            </a:r>
          </a:p>
          <a:p>
            <a:pPr marL="457200" lvl="1" indent="0">
              <a:buNone/>
            </a:pPr>
            <a:r>
              <a:rPr lang="en-US" dirty="0"/>
              <a:t>• the attribute mean for all samples belonging to the same class: smarter </a:t>
            </a:r>
          </a:p>
          <a:p>
            <a:pPr marL="457200" lvl="1" indent="0">
              <a:buNone/>
            </a:pPr>
            <a:r>
              <a:rPr lang="en-US" dirty="0"/>
              <a:t>• the most probable value: inference-based such as Bayesian formula or decision tree </a:t>
            </a:r>
          </a:p>
        </p:txBody>
      </p:sp>
    </p:spTree>
    <p:extLst>
      <p:ext uri="{BB962C8B-B14F-4D97-AF65-F5344CB8AC3E}">
        <p14:creationId xmlns:p14="http://schemas.microsoft.com/office/powerpoint/2010/main" val="2652858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Content Placeholder 3"/>
          <p:cNvPicPr>
            <a:picLocks noGrp="1" noChangeAspect="1"/>
          </p:cNvPicPr>
          <p:nvPr>
            <p:ph idx="1"/>
          </p:nvPr>
        </p:nvPicPr>
        <p:blipFill>
          <a:blip r:embed="rId2"/>
          <a:stretch>
            <a:fillRect/>
          </a:stretch>
        </p:blipFill>
        <p:spPr>
          <a:xfrm>
            <a:off x="1258722" y="1969476"/>
            <a:ext cx="9291839" cy="3671668"/>
          </a:xfrm>
          <a:prstGeom prst="rect">
            <a:avLst/>
          </a:prstGeom>
        </p:spPr>
      </p:pic>
    </p:spTree>
    <p:extLst>
      <p:ext uri="{BB962C8B-B14F-4D97-AF65-F5344CB8AC3E}">
        <p14:creationId xmlns:p14="http://schemas.microsoft.com/office/powerpoint/2010/main" val="970320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Ignore Tuple </a:t>
            </a:r>
          </a:p>
        </p:txBody>
      </p:sp>
      <p:sp>
        <p:nvSpPr>
          <p:cNvPr id="3" name="Content Placeholder 2"/>
          <p:cNvSpPr>
            <a:spLocks noGrp="1"/>
          </p:cNvSpPr>
          <p:nvPr>
            <p:ph idx="1"/>
          </p:nvPr>
        </p:nvSpPr>
        <p:spPr/>
        <p:txBody>
          <a:bodyPr/>
          <a:lstStyle/>
          <a:p>
            <a:r>
              <a:rPr lang="en-US" dirty="0"/>
              <a:t>Pros: </a:t>
            </a:r>
          </a:p>
          <a:p>
            <a:pPr marL="971550" lvl="1" indent="-514350">
              <a:buFont typeface="+mj-lt"/>
              <a:buAutoNum type="arabicPeriod"/>
            </a:pPr>
            <a:r>
              <a:rPr lang="en-US" dirty="0"/>
              <a:t>Complete removal of data with missing values results in robust and highly accurate model</a:t>
            </a:r>
          </a:p>
          <a:p>
            <a:pPr marL="971550" lvl="1" indent="-514350">
              <a:buFont typeface="+mj-lt"/>
              <a:buAutoNum type="arabicPeriod"/>
            </a:pPr>
            <a:r>
              <a:rPr lang="en-US" dirty="0"/>
              <a:t>Deleting a particular row or a column with no specific information is better, since it does not have a high weightage</a:t>
            </a:r>
            <a:endParaRPr lang="en-US" b="1" dirty="0"/>
          </a:p>
          <a:p>
            <a:r>
              <a:rPr lang="en-US" dirty="0"/>
              <a:t>Cons:</a:t>
            </a:r>
            <a:endParaRPr lang="en-US" b="1" dirty="0"/>
          </a:p>
          <a:p>
            <a:pPr marL="971550" lvl="1" indent="-514350">
              <a:buFont typeface="+mj-lt"/>
              <a:buAutoNum type="arabicPeriod"/>
            </a:pPr>
            <a:r>
              <a:rPr lang="en-US" dirty="0"/>
              <a:t>Loss of information and data </a:t>
            </a:r>
          </a:p>
          <a:p>
            <a:pPr marL="971550" lvl="1" indent="-514350">
              <a:buFont typeface="+mj-lt"/>
              <a:buAutoNum type="arabicPeriod"/>
            </a:pPr>
            <a:r>
              <a:rPr lang="en-US" dirty="0"/>
              <a:t>Works poorly if the percentage of missing values is high (say 30%), compared to the whole dataset</a:t>
            </a:r>
          </a:p>
          <a:p>
            <a:endParaRPr lang="en-US" dirty="0"/>
          </a:p>
        </p:txBody>
      </p:sp>
    </p:spTree>
    <p:extLst>
      <p:ext uri="{BB962C8B-B14F-4D97-AF65-F5344CB8AC3E}">
        <p14:creationId xmlns:p14="http://schemas.microsoft.com/office/powerpoint/2010/main" val="1696895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Replacing With Mean/Mode</a:t>
            </a:r>
            <a:br>
              <a:rPr lang="en-US" b="1" dirty="0"/>
            </a:br>
            <a:endParaRPr lang="en-US" dirty="0"/>
          </a:p>
        </p:txBody>
      </p:sp>
      <p:sp>
        <p:nvSpPr>
          <p:cNvPr id="3" name="Content Placeholder 2"/>
          <p:cNvSpPr>
            <a:spLocks noGrp="1"/>
          </p:cNvSpPr>
          <p:nvPr>
            <p:ph idx="1"/>
          </p:nvPr>
        </p:nvSpPr>
        <p:spPr>
          <a:xfrm>
            <a:off x="838200" y="1825625"/>
            <a:ext cx="10515600" cy="3098067"/>
          </a:xfrm>
        </p:spPr>
        <p:txBody>
          <a:bodyPr/>
          <a:lstStyle/>
          <a:p>
            <a:r>
              <a:rPr lang="en-US" dirty="0"/>
              <a:t>Pros:</a:t>
            </a:r>
            <a:endParaRPr lang="en-US" b="1" dirty="0"/>
          </a:p>
          <a:p>
            <a:pPr marL="971550" lvl="1" indent="-514350">
              <a:buFont typeface="+mj-lt"/>
              <a:buAutoNum type="arabicPeriod"/>
            </a:pPr>
            <a:r>
              <a:rPr lang="en-US" dirty="0"/>
              <a:t>This is a better approach when the data size is small</a:t>
            </a:r>
          </a:p>
          <a:p>
            <a:pPr marL="971550" lvl="1" indent="-514350">
              <a:buFont typeface="+mj-lt"/>
              <a:buAutoNum type="arabicPeriod"/>
            </a:pPr>
            <a:r>
              <a:rPr lang="en-US" dirty="0"/>
              <a:t>It can prevent data loss which results in removal of the rows and columns</a:t>
            </a:r>
          </a:p>
          <a:p>
            <a:r>
              <a:rPr lang="en-US" dirty="0"/>
              <a:t>Cons:</a:t>
            </a:r>
            <a:endParaRPr lang="en-US" b="1" dirty="0"/>
          </a:p>
          <a:p>
            <a:pPr marL="971550" lvl="1" indent="-514350">
              <a:buFont typeface="+mj-lt"/>
              <a:buAutoNum type="arabicPeriod"/>
            </a:pPr>
            <a:r>
              <a:rPr lang="en-US" dirty="0"/>
              <a:t>Imputing the approximations add variance and bias</a:t>
            </a:r>
          </a:p>
          <a:p>
            <a:pPr marL="971550" lvl="1" indent="-514350">
              <a:buFont typeface="+mj-lt"/>
              <a:buAutoNum type="arabicPeriod"/>
            </a:pPr>
            <a:r>
              <a:rPr lang="en-US" dirty="0"/>
              <a:t>Works poorly compared to other multiple-imputations method</a:t>
            </a:r>
          </a:p>
          <a:p>
            <a:endParaRPr lang="en-US" dirty="0"/>
          </a:p>
        </p:txBody>
      </p:sp>
    </p:spTree>
    <p:extLst>
      <p:ext uri="{BB962C8B-B14F-4D97-AF65-F5344CB8AC3E}">
        <p14:creationId xmlns:p14="http://schemas.microsoft.com/office/powerpoint/2010/main" val="3071536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89" y="224449"/>
            <a:ext cx="10515600" cy="858764"/>
          </a:xfrm>
        </p:spPr>
        <p:txBody>
          <a:bodyPr/>
          <a:lstStyle/>
          <a:p>
            <a:r>
              <a:rPr lang="en-US" dirty="0"/>
              <a:t>Assigning An Unique Category</a:t>
            </a:r>
          </a:p>
        </p:txBody>
      </p:sp>
      <p:sp>
        <p:nvSpPr>
          <p:cNvPr id="3" name="Content Placeholder 2"/>
          <p:cNvSpPr>
            <a:spLocks noGrp="1"/>
          </p:cNvSpPr>
          <p:nvPr>
            <p:ph idx="1"/>
          </p:nvPr>
        </p:nvSpPr>
        <p:spPr>
          <a:xfrm>
            <a:off x="647114" y="1491175"/>
            <a:ext cx="10706686" cy="4685788"/>
          </a:xfrm>
        </p:spPr>
        <p:txBody>
          <a:bodyPr/>
          <a:lstStyle/>
          <a:p>
            <a:r>
              <a:rPr lang="en-US" dirty="0"/>
              <a:t>A categorical feature will have a definite number of possibilities, such as gender, for example. Since they have a definite number of classes, we can assign another class for the missing values. Here, the features Cabin and Embarked have missing values which can be replaced with a new category, say, U for ‘unknown’.</a:t>
            </a:r>
          </a:p>
        </p:txBody>
      </p:sp>
    </p:spTree>
    <p:extLst>
      <p:ext uri="{BB962C8B-B14F-4D97-AF65-F5344CB8AC3E}">
        <p14:creationId xmlns:p14="http://schemas.microsoft.com/office/powerpoint/2010/main" val="1072017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5249" y="984738"/>
            <a:ext cx="10678551" cy="5192225"/>
          </a:xfrm>
        </p:spPr>
        <p:txBody>
          <a:bodyPr/>
          <a:lstStyle/>
          <a:p>
            <a:r>
              <a:rPr lang="en-US" dirty="0"/>
              <a:t>Pros:</a:t>
            </a:r>
            <a:endParaRPr lang="en-US" b="1" dirty="0"/>
          </a:p>
          <a:p>
            <a:pPr marL="914400" lvl="1" indent="-457200">
              <a:buFont typeface="+mj-lt"/>
              <a:buAutoNum type="arabicPeriod"/>
            </a:pPr>
            <a:r>
              <a:rPr lang="en-US" dirty="0"/>
              <a:t>Less possibilities with one extra category, resulting in low variance after one hot encoding — since it is categorical</a:t>
            </a:r>
          </a:p>
          <a:p>
            <a:pPr marL="914400" lvl="1" indent="-457200">
              <a:buFont typeface="+mj-lt"/>
              <a:buAutoNum type="arabicPeriod"/>
            </a:pPr>
            <a:r>
              <a:rPr lang="en-US" dirty="0"/>
              <a:t>Negates the loss of data by adding an unique category</a:t>
            </a:r>
          </a:p>
          <a:p>
            <a:r>
              <a:rPr lang="en-US" dirty="0"/>
              <a:t>Cons:</a:t>
            </a:r>
            <a:endParaRPr lang="en-US" b="1" dirty="0"/>
          </a:p>
          <a:p>
            <a:pPr marL="971550" lvl="1" indent="-514350">
              <a:buFont typeface="+mj-lt"/>
              <a:buAutoNum type="arabicPeriod"/>
            </a:pPr>
            <a:r>
              <a:rPr lang="en-US" dirty="0"/>
              <a:t>Adds less variance</a:t>
            </a:r>
          </a:p>
          <a:p>
            <a:pPr marL="971550" lvl="1" indent="-514350">
              <a:buFont typeface="+mj-lt"/>
              <a:buAutoNum type="arabicPeriod"/>
            </a:pPr>
            <a:r>
              <a:rPr lang="en-US" dirty="0"/>
              <a:t>Adds another feature to the model while encoding, which may result in poor performance </a:t>
            </a:r>
          </a:p>
          <a:p>
            <a:endParaRPr lang="en-US" dirty="0"/>
          </a:p>
        </p:txBody>
      </p:sp>
    </p:spTree>
    <p:extLst>
      <p:ext uri="{BB962C8B-B14F-4D97-AF65-F5344CB8AC3E}">
        <p14:creationId xmlns:p14="http://schemas.microsoft.com/office/powerpoint/2010/main" val="3316477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2460626" y="215900"/>
            <a:ext cx="2891441" cy="762000"/>
          </a:xfrm>
          <a:prstGeom prst="rect">
            <a:avLst/>
          </a:prstGeom>
          <a:noFill/>
          <a:ln w="9525">
            <a:noFill/>
            <a:round/>
            <a:headEnd/>
            <a:tailEnd/>
          </a:ln>
          <a:effectLst/>
        </p:spPr>
        <p:txBody>
          <a:bodyPr lIns="90000" tIns="46800" rIns="90000" bIns="46800" anchor="ctr"/>
          <a:lstStyle/>
          <a:p>
            <a:pPr algn="ctr">
              <a:tabLst>
                <a:tab pos="0" algn="l"/>
                <a:tab pos="447663" algn="l"/>
                <a:tab pos="896916" algn="l"/>
                <a:tab pos="1346166" algn="l"/>
                <a:tab pos="1795418" algn="l"/>
                <a:tab pos="2244669" algn="l"/>
                <a:tab pos="2693921" algn="l"/>
                <a:tab pos="3143172" algn="l"/>
                <a:tab pos="3592424" algn="l"/>
                <a:tab pos="4041674" algn="l"/>
                <a:tab pos="4490926" algn="l"/>
                <a:tab pos="4940176" algn="l"/>
                <a:tab pos="5389428" algn="l"/>
                <a:tab pos="5838679" algn="l"/>
                <a:tab pos="6287931" algn="l"/>
                <a:tab pos="6737182" algn="l"/>
                <a:tab pos="7186434" algn="l"/>
                <a:tab pos="7635684" algn="l"/>
                <a:tab pos="8084937" algn="l"/>
                <a:tab pos="8534187" algn="l"/>
                <a:tab pos="8983438" algn="l"/>
              </a:tabLst>
              <a:defRPr/>
            </a:pPr>
            <a:r>
              <a:rPr lang="en-US" sz="4300" dirty="0">
                <a:solidFill>
                  <a:srgbClr val="572314"/>
                </a:solidFill>
                <a:effectLst>
                  <a:outerShdw blurRad="38100" dist="38100" dir="2700000" algn="tl">
                    <a:srgbClr val="C0C0C0"/>
                  </a:outerShdw>
                </a:effectLst>
                <a:latin typeface="Times New Roman" pitchFamily="18" charset="0"/>
                <a:cs typeface="Times New Roman" pitchFamily="18" charset="0"/>
              </a:rPr>
              <a:t>Noisy Data</a:t>
            </a:r>
          </a:p>
        </p:txBody>
      </p:sp>
      <p:sp>
        <p:nvSpPr>
          <p:cNvPr id="113667" name="Text Box 2"/>
          <p:cNvSpPr txBox="1">
            <a:spLocks noChangeArrowheads="1"/>
          </p:cNvSpPr>
          <p:nvPr/>
        </p:nvSpPr>
        <p:spPr bwMode="auto">
          <a:xfrm>
            <a:off x="2460625" y="1295404"/>
            <a:ext cx="8382000" cy="533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61950" indent="-282575" eaLnBrk="0" hangingPunc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1pPr>
            <a:lvl2pPr marL="636588" indent="-233363" eaLnBrk="0" hangingPunc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2pPr>
            <a:lvl3pPr marL="1036638" indent="-233363" eaLnBrk="0" hangingPunc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9pPr>
          </a:lstStyle>
          <a:p>
            <a:pPr eaLnBrk="1" hangingPunct="1">
              <a:lnSpc>
                <a:spcPct val="90000"/>
              </a:lnSpc>
              <a:spcBef>
                <a:spcPts val="600"/>
              </a:spcBef>
              <a:buClr>
                <a:srgbClr val="3891A7"/>
              </a:buClr>
              <a:buFont typeface="Wingdings 2" panose="05020102010507070707" pitchFamily="18" charset="2"/>
              <a:buChar char=""/>
            </a:pPr>
            <a:r>
              <a:rPr lang="en-US" altLang="en-US" sz="2200" dirty="0">
                <a:solidFill>
                  <a:srgbClr val="7030A0"/>
                </a:solidFill>
                <a:latin typeface="Times New Roman" panose="02020603050405020304" pitchFamily="18" charset="0"/>
                <a:cs typeface="Times New Roman" panose="02020603050405020304" pitchFamily="18" charset="0"/>
              </a:rPr>
              <a:t>Noise: random error or variance in a measured variable  </a:t>
            </a:r>
          </a:p>
          <a:p>
            <a:pPr eaLnBrk="1" hangingPunct="1">
              <a:lnSpc>
                <a:spcPct val="90000"/>
              </a:lnSpc>
              <a:spcBef>
                <a:spcPts val="600"/>
              </a:spcBef>
              <a:buClr>
                <a:srgbClr val="3891A7"/>
              </a:buClr>
              <a:buFont typeface="Wingdings 2" panose="05020102010507070707" pitchFamily="18" charset="2"/>
              <a:buChar char=""/>
            </a:pPr>
            <a:r>
              <a:rPr lang="en-US" altLang="en-US" sz="2200" dirty="0">
                <a:solidFill>
                  <a:srgbClr val="7030A0"/>
                </a:solidFill>
                <a:latin typeface="Times New Roman" panose="02020603050405020304" pitchFamily="18" charset="0"/>
                <a:cs typeface="Times New Roman" panose="02020603050405020304" pitchFamily="18" charset="0"/>
              </a:rPr>
              <a:t>Incorrect attribute values may due to</a:t>
            </a:r>
          </a:p>
          <a:p>
            <a:pPr lvl="2" eaLnBrk="1" hangingPunct="1">
              <a:lnSpc>
                <a:spcPct val="90000"/>
              </a:lnSpc>
              <a:spcBef>
                <a:spcPts val="551"/>
              </a:spcBef>
              <a:buClr>
                <a:srgbClr val="3891A7"/>
              </a:buClr>
              <a:buFont typeface="Verdana" panose="020B0604030504040204" pitchFamily="34" charset="0"/>
              <a:buChar char="◦"/>
            </a:pPr>
            <a:r>
              <a:rPr lang="en-US" altLang="en-US" sz="2200" dirty="0">
                <a:solidFill>
                  <a:srgbClr val="0070C0"/>
                </a:solidFill>
                <a:latin typeface="Times New Roman" panose="02020603050405020304" pitchFamily="18" charset="0"/>
                <a:cs typeface="Times New Roman" panose="02020603050405020304" pitchFamily="18" charset="0"/>
              </a:rPr>
              <a:t>faulty data collection instruments</a:t>
            </a:r>
          </a:p>
          <a:p>
            <a:pPr lvl="2" eaLnBrk="1" hangingPunct="1">
              <a:lnSpc>
                <a:spcPct val="90000"/>
              </a:lnSpc>
              <a:spcBef>
                <a:spcPts val="551"/>
              </a:spcBef>
              <a:buClr>
                <a:srgbClr val="3891A7"/>
              </a:buClr>
              <a:buFont typeface="Verdana" panose="020B0604030504040204" pitchFamily="34" charset="0"/>
              <a:buChar char="◦"/>
            </a:pPr>
            <a:r>
              <a:rPr lang="en-US" altLang="en-US" sz="2200" dirty="0">
                <a:solidFill>
                  <a:srgbClr val="0070C0"/>
                </a:solidFill>
                <a:latin typeface="Times New Roman" panose="02020603050405020304" pitchFamily="18" charset="0"/>
                <a:cs typeface="Times New Roman" panose="02020603050405020304" pitchFamily="18" charset="0"/>
              </a:rPr>
              <a:t>data entry problems</a:t>
            </a:r>
          </a:p>
          <a:p>
            <a:pPr lvl="2" eaLnBrk="1" hangingPunct="1">
              <a:lnSpc>
                <a:spcPct val="90000"/>
              </a:lnSpc>
              <a:spcBef>
                <a:spcPts val="551"/>
              </a:spcBef>
              <a:buClr>
                <a:srgbClr val="3891A7"/>
              </a:buClr>
              <a:buFont typeface="Verdana" panose="020B0604030504040204" pitchFamily="34" charset="0"/>
              <a:buChar char="◦"/>
            </a:pPr>
            <a:r>
              <a:rPr lang="en-US" altLang="en-US" sz="2200" dirty="0">
                <a:solidFill>
                  <a:srgbClr val="0070C0"/>
                </a:solidFill>
                <a:latin typeface="Times New Roman" panose="02020603050405020304" pitchFamily="18" charset="0"/>
                <a:cs typeface="Times New Roman" panose="02020603050405020304" pitchFamily="18" charset="0"/>
              </a:rPr>
              <a:t>data transmission problems</a:t>
            </a:r>
          </a:p>
          <a:p>
            <a:pPr lvl="2" eaLnBrk="1" hangingPunct="1">
              <a:lnSpc>
                <a:spcPct val="90000"/>
              </a:lnSpc>
              <a:spcBef>
                <a:spcPts val="551"/>
              </a:spcBef>
              <a:buClr>
                <a:srgbClr val="3891A7"/>
              </a:buClr>
              <a:buFont typeface="Verdana" panose="020B0604030504040204" pitchFamily="34" charset="0"/>
              <a:buChar char="◦"/>
            </a:pPr>
            <a:r>
              <a:rPr lang="en-US" altLang="en-US" sz="2200" dirty="0">
                <a:solidFill>
                  <a:srgbClr val="0070C0"/>
                </a:solidFill>
                <a:latin typeface="Times New Roman" panose="02020603050405020304" pitchFamily="18" charset="0"/>
                <a:cs typeface="Times New Roman" panose="02020603050405020304" pitchFamily="18" charset="0"/>
              </a:rPr>
              <a:t>technology limitation</a:t>
            </a:r>
          </a:p>
          <a:p>
            <a:pPr lvl="2" eaLnBrk="1" hangingPunct="1">
              <a:lnSpc>
                <a:spcPct val="90000"/>
              </a:lnSpc>
              <a:spcBef>
                <a:spcPts val="551"/>
              </a:spcBef>
              <a:buClr>
                <a:srgbClr val="3891A7"/>
              </a:buClr>
              <a:buFont typeface="Verdana" panose="020B0604030504040204" pitchFamily="34" charset="0"/>
              <a:buChar char="◦"/>
            </a:pPr>
            <a:r>
              <a:rPr lang="en-US" altLang="en-US" sz="2200" dirty="0">
                <a:solidFill>
                  <a:srgbClr val="0070C0"/>
                </a:solidFill>
                <a:latin typeface="Times New Roman" panose="02020603050405020304" pitchFamily="18" charset="0"/>
                <a:cs typeface="Times New Roman" panose="02020603050405020304" pitchFamily="18" charset="0"/>
              </a:rPr>
              <a:t>inconsistency in naming convention </a:t>
            </a:r>
          </a:p>
          <a:p>
            <a:pPr lvl="1" eaLnBrk="1" hangingPunct="1">
              <a:lnSpc>
                <a:spcPct val="90000"/>
              </a:lnSpc>
              <a:spcBef>
                <a:spcPts val="551"/>
              </a:spcBef>
            </a:pPr>
            <a:endParaRPr lang="en-US" altLang="en-US" sz="2200" dirty="0">
              <a:solidFill>
                <a:srgbClr val="000000"/>
              </a:solidFill>
              <a:latin typeface="Times New Roman" panose="02020603050405020304" pitchFamily="18" charset="0"/>
              <a:cs typeface="Times New Roman" panose="02020603050405020304" pitchFamily="18" charset="0"/>
            </a:endParaRPr>
          </a:p>
          <a:p>
            <a:pPr eaLnBrk="1" hangingPunct="1">
              <a:lnSpc>
                <a:spcPct val="90000"/>
              </a:lnSpc>
              <a:spcBef>
                <a:spcPts val="600"/>
              </a:spcBef>
              <a:buClr>
                <a:srgbClr val="3891A7"/>
              </a:buClr>
              <a:buFont typeface="Wingdings 2" panose="05020102010507070707" pitchFamily="18" charset="2"/>
              <a:buChar char=""/>
            </a:pPr>
            <a:r>
              <a:rPr lang="en-US" altLang="en-US" sz="2200" dirty="0">
                <a:solidFill>
                  <a:srgbClr val="7030A0"/>
                </a:solidFill>
                <a:latin typeface="Times New Roman" panose="02020603050405020304" pitchFamily="18" charset="0"/>
                <a:cs typeface="Times New Roman" panose="02020603050405020304" pitchFamily="18" charset="0"/>
              </a:rPr>
              <a:t>Other data problems which requires data cleaning</a:t>
            </a:r>
          </a:p>
          <a:p>
            <a:pPr lvl="2" eaLnBrk="1" hangingPunct="1">
              <a:lnSpc>
                <a:spcPct val="90000"/>
              </a:lnSpc>
              <a:spcBef>
                <a:spcPts val="551"/>
              </a:spcBef>
              <a:buClr>
                <a:srgbClr val="3891A7"/>
              </a:buClr>
              <a:buFont typeface="Verdana" panose="020B0604030504040204" pitchFamily="34" charset="0"/>
              <a:buChar char="◦"/>
            </a:pPr>
            <a:r>
              <a:rPr lang="en-US" altLang="en-US" sz="2200" dirty="0">
                <a:solidFill>
                  <a:srgbClr val="0070C0"/>
                </a:solidFill>
                <a:latin typeface="Times New Roman" panose="02020603050405020304" pitchFamily="18" charset="0"/>
                <a:cs typeface="Times New Roman" panose="02020603050405020304" pitchFamily="18" charset="0"/>
              </a:rPr>
              <a:t>duplicate records</a:t>
            </a:r>
          </a:p>
          <a:p>
            <a:pPr lvl="2" eaLnBrk="1" hangingPunct="1">
              <a:lnSpc>
                <a:spcPct val="90000"/>
              </a:lnSpc>
              <a:spcBef>
                <a:spcPts val="551"/>
              </a:spcBef>
              <a:buClr>
                <a:srgbClr val="3891A7"/>
              </a:buClr>
              <a:buFont typeface="Verdana" panose="020B0604030504040204" pitchFamily="34" charset="0"/>
              <a:buChar char="◦"/>
            </a:pPr>
            <a:r>
              <a:rPr lang="en-US" altLang="en-US" sz="2200" dirty="0">
                <a:solidFill>
                  <a:srgbClr val="0070C0"/>
                </a:solidFill>
                <a:latin typeface="Times New Roman" panose="02020603050405020304" pitchFamily="18" charset="0"/>
                <a:cs typeface="Times New Roman" panose="02020603050405020304" pitchFamily="18" charset="0"/>
              </a:rPr>
              <a:t>incomplete data</a:t>
            </a:r>
          </a:p>
          <a:p>
            <a:pPr lvl="2" eaLnBrk="1" hangingPunct="1">
              <a:lnSpc>
                <a:spcPct val="90000"/>
              </a:lnSpc>
              <a:spcBef>
                <a:spcPts val="551"/>
              </a:spcBef>
              <a:buClr>
                <a:srgbClr val="3891A7"/>
              </a:buClr>
              <a:buFont typeface="Verdana" panose="020B0604030504040204" pitchFamily="34" charset="0"/>
              <a:buChar char="◦"/>
            </a:pPr>
            <a:r>
              <a:rPr lang="en-US" altLang="en-US" sz="2200" dirty="0">
                <a:solidFill>
                  <a:srgbClr val="0070C0"/>
                </a:solidFill>
                <a:latin typeface="Times New Roman" panose="02020603050405020304" pitchFamily="18" charset="0"/>
                <a:cs typeface="Times New Roman" panose="02020603050405020304" pitchFamily="18" charset="0"/>
              </a:rPr>
              <a:t>inconsistent data</a:t>
            </a:r>
          </a:p>
        </p:txBody>
      </p:sp>
    </p:spTree>
    <p:extLst>
      <p:ext uri="{BB962C8B-B14F-4D97-AF65-F5344CB8AC3E}">
        <p14:creationId xmlns:p14="http://schemas.microsoft.com/office/powerpoint/2010/main" val="1281091886"/>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3667"/>
                                        </p:tgtEl>
                                        <p:attrNameLst>
                                          <p:attrName>style.visibility</p:attrName>
                                        </p:attrNameLst>
                                      </p:cBhvr>
                                      <p:to>
                                        <p:strVal val="visible"/>
                                      </p:to>
                                    </p:set>
                                    <p:animEffect transition="in" filter="barn(inVertical)">
                                      <p:cBhvr>
                                        <p:cTn id="7" dur="500"/>
                                        <p:tgtEl>
                                          <p:spTgt spid="1136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3667">
                                            <p:txEl>
                                              <p:pRg st="1" end="1"/>
                                            </p:txEl>
                                          </p:spTgt>
                                        </p:tgtEl>
                                        <p:attrNameLst>
                                          <p:attrName>style.visibility</p:attrName>
                                        </p:attrNameLst>
                                      </p:cBhvr>
                                      <p:to>
                                        <p:strVal val="visible"/>
                                      </p:to>
                                    </p:set>
                                    <p:animEffect transition="in" filter="wipe(down)">
                                      <p:cBhvr>
                                        <p:cTn id="12" dur="500"/>
                                        <p:tgtEl>
                                          <p:spTgt spid="1136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13667">
                                            <p:txEl>
                                              <p:pRg st="2" end="2"/>
                                            </p:txEl>
                                          </p:spTgt>
                                        </p:tgtEl>
                                        <p:attrNameLst>
                                          <p:attrName>style.visibility</p:attrName>
                                        </p:attrNameLst>
                                      </p:cBhvr>
                                      <p:to>
                                        <p:strVal val="visible"/>
                                      </p:to>
                                    </p:set>
                                    <p:animEffect transition="in" filter="barn(inVertical)">
                                      <p:cBhvr>
                                        <p:cTn id="17" dur="500"/>
                                        <p:tgtEl>
                                          <p:spTgt spid="113667">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113667">
                                            <p:txEl>
                                              <p:pRg st="3" end="3"/>
                                            </p:txEl>
                                          </p:spTgt>
                                        </p:tgtEl>
                                        <p:attrNameLst>
                                          <p:attrName>style.visibility</p:attrName>
                                        </p:attrNameLst>
                                      </p:cBhvr>
                                      <p:to>
                                        <p:strVal val="visible"/>
                                      </p:to>
                                    </p:set>
                                    <p:animEffect transition="in" filter="barn(inVertical)">
                                      <p:cBhvr>
                                        <p:cTn id="20" dur="500"/>
                                        <p:tgtEl>
                                          <p:spTgt spid="113667">
                                            <p:txEl>
                                              <p:pRg st="3" end="3"/>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113667">
                                            <p:txEl>
                                              <p:pRg st="4" end="4"/>
                                            </p:txEl>
                                          </p:spTgt>
                                        </p:tgtEl>
                                        <p:attrNameLst>
                                          <p:attrName>style.visibility</p:attrName>
                                        </p:attrNameLst>
                                      </p:cBhvr>
                                      <p:to>
                                        <p:strVal val="visible"/>
                                      </p:to>
                                    </p:set>
                                    <p:animEffect transition="in" filter="barn(inVertical)">
                                      <p:cBhvr>
                                        <p:cTn id="23" dur="500"/>
                                        <p:tgtEl>
                                          <p:spTgt spid="113667">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113667">
                                            <p:txEl>
                                              <p:pRg st="5" end="5"/>
                                            </p:txEl>
                                          </p:spTgt>
                                        </p:tgtEl>
                                        <p:attrNameLst>
                                          <p:attrName>style.visibility</p:attrName>
                                        </p:attrNameLst>
                                      </p:cBhvr>
                                      <p:to>
                                        <p:strVal val="visible"/>
                                      </p:to>
                                    </p:set>
                                    <p:animEffect transition="in" filter="barn(inVertical)">
                                      <p:cBhvr>
                                        <p:cTn id="26" dur="500"/>
                                        <p:tgtEl>
                                          <p:spTgt spid="113667">
                                            <p:txEl>
                                              <p:pRg st="5" end="5"/>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113667">
                                            <p:txEl>
                                              <p:pRg st="6" end="6"/>
                                            </p:txEl>
                                          </p:spTgt>
                                        </p:tgtEl>
                                        <p:attrNameLst>
                                          <p:attrName>style.visibility</p:attrName>
                                        </p:attrNameLst>
                                      </p:cBhvr>
                                      <p:to>
                                        <p:strVal val="visible"/>
                                      </p:to>
                                    </p:set>
                                    <p:animEffect transition="in" filter="barn(inVertical)">
                                      <p:cBhvr>
                                        <p:cTn id="29" dur="500"/>
                                        <p:tgtEl>
                                          <p:spTgt spid="113667">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13667">
                                            <p:txEl>
                                              <p:pRg st="8" end="8"/>
                                            </p:txEl>
                                          </p:spTgt>
                                        </p:tgtEl>
                                        <p:attrNameLst>
                                          <p:attrName>style.visibility</p:attrName>
                                        </p:attrNameLst>
                                      </p:cBhvr>
                                      <p:to>
                                        <p:strVal val="visible"/>
                                      </p:to>
                                    </p:set>
                                    <p:animEffect transition="in" filter="fade">
                                      <p:cBhvr>
                                        <p:cTn id="34" dur="1000"/>
                                        <p:tgtEl>
                                          <p:spTgt spid="113667">
                                            <p:txEl>
                                              <p:pRg st="8" end="8"/>
                                            </p:txEl>
                                          </p:spTgt>
                                        </p:tgtEl>
                                      </p:cBhvr>
                                    </p:animEffect>
                                    <p:anim calcmode="lin" valueType="num">
                                      <p:cBhvr>
                                        <p:cTn id="35" dur="1000" fill="hold"/>
                                        <p:tgtEl>
                                          <p:spTgt spid="113667">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11366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113667">
                                            <p:txEl>
                                              <p:pRg st="9" end="9"/>
                                            </p:txEl>
                                          </p:spTgt>
                                        </p:tgtEl>
                                        <p:attrNameLst>
                                          <p:attrName>style.visibility</p:attrName>
                                        </p:attrNameLst>
                                      </p:cBhvr>
                                      <p:to>
                                        <p:strVal val="visible"/>
                                      </p:to>
                                    </p:set>
                                    <p:animEffect transition="in" filter="barn(inVertical)">
                                      <p:cBhvr>
                                        <p:cTn id="41" dur="500"/>
                                        <p:tgtEl>
                                          <p:spTgt spid="113667">
                                            <p:txEl>
                                              <p:pRg st="9" end="9"/>
                                            </p:txEl>
                                          </p:spTgt>
                                        </p:tgtEl>
                                      </p:cBhvr>
                                    </p:animEffect>
                                  </p:childTnLst>
                                </p:cTn>
                              </p:par>
                              <p:par>
                                <p:cTn id="42" presetID="16" presetClass="entr" presetSubtype="21" fill="hold" nodeType="withEffect">
                                  <p:stCondLst>
                                    <p:cond delay="0"/>
                                  </p:stCondLst>
                                  <p:childTnLst>
                                    <p:set>
                                      <p:cBhvr>
                                        <p:cTn id="43" dur="1" fill="hold">
                                          <p:stCondLst>
                                            <p:cond delay="0"/>
                                          </p:stCondLst>
                                        </p:cTn>
                                        <p:tgtEl>
                                          <p:spTgt spid="113667">
                                            <p:txEl>
                                              <p:pRg st="10" end="10"/>
                                            </p:txEl>
                                          </p:spTgt>
                                        </p:tgtEl>
                                        <p:attrNameLst>
                                          <p:attrName>style.visibility</p:attrName>
                                        </p:attrNameLst>
                                      </p:cBhvr>
                                      <p:to>
                                        <p:strVal val="visible"/>
                                      </p:to>
                                    </p:set>
                                    <p:animEffect transition="in" filter="barn(inVertical)">
                                      <p:cBhvr>
                                        <p:cTn id="44" dur="500"/>
                                        <p:tgtEl>
                                          <p:spTgt spid="113667">
                                            <p:txEl>
                                              <p:pRg st="10" end="10"/>
                                            </p:txEl>
                                          </p:spTgt>
                                        </p:tgtEl>
                                      </p:cBhvr>
                                    </p:animEffect>
                                  </p:childTnLst>
                                </p:cTn>
                              </p:par>
                              <p:par>
                                <p:cTn id="45" presetID="16" presetClass="entr" presetSubtype="21" fill="hold" nodeType="withEffect">
                                  <p:stCondLst>
                                    <p:cond delay="0"/>
                                  </p:stCondLst>
                                  <p:childTnLst>
                                    <p:set>
                                      <p:cBhvr>
                                        <p:cTn id="46" dur="1" fill="hold">
                                          <p:stCondLst>
                                            <p:cond delay="0"/>
                                          </p:stCondLst>
                                        </p:cTn>
                                        <p:tgtEl>
                                          <p:spTgt spid="113667">
                                            <p:txEl>
                                              <p:pRg st="11" end="11"/>
                                            </p:txEl>
                                          </p:spTgt>
                                        </p:tgtEl>
                                        <p:attrNameLst>
                                          <p:attrName>style.visibility</p:attrName>
                                        </p:attrNameLst>
                                      </p:cBhvr>
                                      <p:to>
                                        <p:strVal val="visible"/>
                                      </p:to>
                                    </p:set>
                                    <p:animEffect transition="in" filter="barn(inVertical)">
                                      <p:cBhvr>
                                        <p:cTn id="47" dur="500"/>
                                        <p:tgtEl>
                                          <p:spTgt spid="11366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a:extLst>
              <a:ext uri="{FF2B5EF4-FFF2-40B4-BE49-F238E27FC236}">
                <a16:creationId xmlns:a16="http://schemas.microsoft.com/office/drawing/2014/main" id="{3EC5A625-522B-445D-8FD9-315F2961ABF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B8F1842-23F9-4ECE-9353-1B12F6D431CC}" type="slidenum">
              <a:rPr lang="en-US" altLang="en-US" sz="1200"/>
              <a:pPr>
                <a:spcBef>
                  <a:spcPct val="0"/>
                </a:spcBef>
                <a:buClrTx/>
                <a:buSzTx/>
                <a:buFontTx/>
                <a:buNone/>
              </a:pPr>
              <a:t>2</a:t>
            </a:fld>
            <a:endParaRPr lang="en-US" altLang="en-US" sz="1200"/>
          </a:p>
        </p:txBody>
      </p:sp>
      <p:sp>
        <p:nvSpPr>
          <p:cNvPr id="8195" name="Rectangle 2">
            <a:extLst>
              <a:ext uri="{FF2B5EF4-FFF2-40B4-BE49-F238E27FC236}">
                <a16:creationId xmlns:a16="http://schemas.microsoft.com/office/drawing/2014/main" id="{83EEC52B-2898-42B6-A546-E653C6C838DE}"/>
              </a:ext>
            </a:extLst>
          </p:cNvPr>
          <p:cNvSpPr>
            <a:spLocks noGrp="1" noChangeArrowheads="1"/>
          </p:cNvSpPr>
          <p:nvPr>
            <p:ph type="title"/>
          </p:nvPr>
        </p:nvSpPr>
        <p:spPr>
          <a:xfrm>
            <a:off x="1676400" y="152400"/>
            <a:ext cx="8839200" cy="914400"/>
          </a:xfrm>
          <a:noFill/>
        </p:spPr>
        <p:txBody>
          <a:bodyPr vert="horz" lIns="92075" tIns="46038" rIns="92075" bIns="46038" rtlCol="0" anchor="ctr">
            <a:normAutofit/>
          </a:bodyPr>
          <a:lstStyle/>
          <a:p>
            <a:pPr eaLnBrk="1" hangingPunct="1"/>
            <a:r>
              <a:rPr lang="en-US" altLang="en-US" dirty="0"/>
              <a:t>Chapter 3 Data Preprocessing</a:t>
            </a:r>
          </a:p>
        </p:txBody>
      </p:sp>
      <p:sp>
        <p:nvSpPr>
          <p:cNvPr id="7" name="Content Placeholder 2">
            <a:extLst>
              <a:ext uri="{FF2B5EF4-FFF2-40B4-BE49-F238E27FC236}">
                <a16:creationId xmlns:a16="http://schemas.microsoft.com/office/drawing/2014/main" id="{3AEF31CA-2092-49BD-B731-1367F6B23BEE}"/>
              </a:ext>
            </a:extLst>
          </p:cNvPr>
          <p:cNvSpPr>
            <a:spLocks noGrp="1"/>
          </p:cNvSpPr>
          <p:nvPr>
            <p:ph idx="1"/>
          </p:nvPr>
        </p:nvSpPr>
        <p:spPr>
          <a:xfrm>
            <a:off x="838200" y="1825625"/>
            <a:ext cx="10515600" cy="4351338"/>
          </a:xfrm>
        </p:spPr>
        <p:txBody>
          <a:bodyPr>
            <a:normAutofit lnSpcReduction="10000"/>
          </a:bodyPr>
          <a:lstStyle/>
          <a:p>
            <a:pPr>
              <a:lnSpc>
                <a:spcPct val="150000"/>
              </a:lnSpc>
            </a:pPr>
            <a:r>
              <a:rPr lang="en-US" altLang="en-US" sz="2400" dirty="0"/>
              <a:t>Data Preprocessing: An Overview</a:t>
            </a:r>
          </a:p>
          <a:p>
            <a:pPr lvl="1">
              <a:lnSpc>
                <a:spcPct val="150000"/>
              </a:lnSpc>
            </a:pPr>
            <a:r>
              <a:rPr lang="en-US" altLang="en-US" dirty="0"/>
              <a:t>Data Quality</a:t>
            </a:r>
          </a:p>
          <a:p>
            <a:pPr lvl="1">
              <a:lnSpc>
                <a:spcPct val="150000"/>
              </a:lnSpc>
            </a:pPr>
            <a:r>
              <a:rPr lang="en-US" altLang="en-US" dirty="0"/>
              <a:t>Major Tasks in Data Preprocessing</a:t>
            </a:r>
          </a:p>
          <a:p>
            <a:pPr>
              <a:lnSpc>
                <a:spcPct val="150000"/>
              </a:lnSpc>
            </a:pPr>
            <a:r>
              <a:rPr lang="en-US" altLang="en-US" sz="2400" dirty="0"/>
              <a:t>Data Cleaning</a:t>
            </a:r>
          </a:p>
          <a:p>
            <a:pPr>
              <a:lnSpc>
                <a:spcPct val="150000"/>
              </a:lnSpc>
            </a:pPr>
            <a:r>
              <a:rPr lang="en-US" altLang="en-US" sz="2400" dirty="0"/>
              <a:t>Data Integration</a:t>
            </a:r>
          </a:p>
          <a:p>
            <a:pPr>
              <a:lnSpc>
                <a:spcPct val="150000"/>
              </a:lnSpc>
            </a:pPr>
            <a:r>
              <a:rPr lang="en-US" altLang="en-US" sz="2400" dirty="0"/>
              <a:t>Data Reduction</a:t>
            </a:r>
          </a:p>
          <a:p>
            <a:pPr>
              <a:lnSpc>
                <a:spcPct val="150000"/>
              </a:lnSpc>
            </a:pPr>
            <a:r>
              <a:rPr lang="en-US" altLang="en-US" sz="2400" dirty="0"/>
              <a:t>Data Transformation and data discretization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1"/>
          <p:cNvSpPr txBox="1">
            <a:spLocks noChangeArrowheads="1"/>
          </p:cNvSpPr>
          <p:nvPr/>
        </p:nvSpPr>
        <p:spPr bwMode="auto">
          <a:xfrm>
            <a:off x="2077793" y="292101"/>
            <a:ext cx="5972827" cy="762000"/>
          </a:xfrm>
          <a:prstGeom prst="rect">
            <a:avLst/>
          </a:prstGeom>
          <a:noFill/>
          <a:ln w="9525">
            <a:noFill/>
            <a:round/>
            <a:headEnd/>
            <a:tailEnd/>
          </a:ln>
          <a:effectLst/>
        </p:spPr>
        <p:txBody>
          <a:bodyPr lIns="90000" tIns="46800" rIns="90000" bIns="46800" anchor="ctr"/>
          <a:lstStyle/>
          <a:p>
            <a:pPr algn="ctr">
              <a:tabLst>
                <a:tab pos="0" algn="l"/>
                <a:tab pos="447663" algn="l"/>
                <a:tab pos="896916" algn="l"/>
                <a:tab pos="1346166" algn="l"/>
                <a:tab pos="1795418" algn="l"/>
                <a:tab pos="2244669" algn="l"/>
                <a:tab pos="2693921" algn="l"/>
                <a:tab pos="3143172" algn="l"/>
                <a:tab pos="3592424" algn="l"/>
                <a:tab pos="4041674" algn="l"/>
                <a:tab pos="4490926" algn="l"/>
                <a:tab pos="4940176" algn="l"/>
                <a:tab pos="5389428" algn="l"/>
                <a:tab pos="5838679" algn="l"/>
                <a:tab pos="6287931" algn="l"/>
                <a:tab pos="6737182" algn="l"/>
                <a:tab pos="7186434" algn="l"/>
                <a:tab pos="7635684" algn="l"/>
                <a:tab pos="8084937" algn="l"/>
                <a:tab pos="8534187" algn="l"/>
                <a:tab pos="8983438" algn="l"/>
              </a:tabLst>
              <a:defRPr/>
            </a:pPr>
            <a:r>
              <a:rPr lang="en-US" sz="3600" dirty="0">
                <a:solidFill>
                  <a:srgbClr val="572314"/>
                </a:solidFill>
                <a:effectLst>
                  <a:outerShdw blurRad="38100" dist="38100" dir="2700000" algn="tl">
                    <a:srgbClr val="C0C0C0"/>
                  </a:outerShdw>
                </a:effectLst>
                <a:latin typeface="Times New Roman" pitchFamily="18" charset="0"/>
                <a:cs typeface="Times New Roman" pitchFamily="18" charset="0"/>
              </a:rPr>
              <a:t>How to Handle Noisy Data?</a:t>
            </a:r>
          </a:p>
        </p:txBody>
      </p:sp>
      <p:sp>
        <p:nvSpPr>
          <p:cNvPr id="39939" name="Text Box 2"/>
          <p:cNvSpPr txBox="1">
            <a:spLocks noChangeArrowheads="1"/>
          </p:cNvSpPr>
          <p:nvPr/>
        </p:nvSpPr>
        <p:spPr bwMode="auto">
          <a:xfrm>
            <a:off x="2430467" y="1054102"/>
            <a:ext cx="8085137" cy="5099051"/>
          </a:xfrm>
          <a:prstGeom prst="rect">
            <a:avLst/>
          </a:prstGeom>
          <a:noFill/>
          <a:ln w="9525">
            <a:noFill/>
            <a:round/>
            <a:headEnd/>
            <a:tailEnd/>
          </a:ln>
        </p:spPr>
        <p:txBody>
          <a:bodyPr lIns="90000" tIns="46800" rIns="90000" bIns="46800"/>
          <a:lstStyle/>
          <a:p>
            <a:pPr marL="361942" indent="-282568">
              <a:spcBef>
                <a:spcPts val="600"/>
              </a:spcBef>
              <a:buClr>
                <a:srgbClr val="3891A7"/>
              </a:buClr>
              <a:buFont typeface="Wingdings 2" pitchFamily="16" charset="2"/>
              <a:buChar char=""/>
              <a:tabLst>
                <a:tab pos="361942" algn="l"/>
                <a:tab pos="809605" algn="l"/>
                <a:tab pos="1258857" algn="l"/>
                <a:tab pos="1708108" algn="l"/>
                <a:tab pos="2157359" algn="l"/>
                <a:tab pos="2606609" algn="l"/>
                <a:tab pos="3055862" algn="l"/>
                <a:tab pos="3505112" algn="l"/>
                <a:tab pos="3954364" algn="l"/>
                <a:tab pos="4403615" algn="l"/>
                <a:tab pos="4852867" algn="l"/>
                <a:tab pos="5302118" algn="l"/>
                <a:tab pos="5751370" algn="l"/>
                <a:tab pos="6200620" algn="l"/>
                <a:tab pos="6649872" algn="l"/>
                <a:tab pos="7099123" algn="l"/>
                <a:tab pos="7548374" algn="l"/>
                <a:tab pos="7997625" algn="l"/>
                <a:tab pos="8446877" algn="l"/>
                <a:tab pos="8896128" algn="l"/>
                <a:tab pos="9345380" algn="l"/>
              </a:tabLst>
              <a:defRPr/>
            </a:pPr>
            <a:r>
              <a:rPr lang="en-US" sz="2200" dirty="0">
                <a:solidFill>
                  <a:srgbClr val="7030A0"/>
                </a:solidFill>
                <a:latin typeface="Times New Roman" pitchFamily="18" charset="0"/>
                <a:cs typeface="Times New Roman" pitchFamily="18" charset="0"/>
              </a:rPr>
              <a:t>Binning</a:t>
            </a:r>
          </a:p>
          <a:p>
            <a:pPr marL="636572" lvl="1" indent="-233357">
              <a:spcBef>
                <a:spcPts val="551"/>
              </a:spcBef>
              <a:buClr>
                <a:srgbClr val="3891A7"/>
              </a:buClr>
              <a:buFont typeface="Verdana" pitchFamily="32" charset="0"/>
              <a:buChar char="◦"/>
              <a:tabLst>
                <a:tab pos="361942" algn="l"/>
                <a:tab pos="809605" algn="l"/>
                <a:tab pos="1258857" algn="l"/>
                <a:tab pos="1708108" algn="l"/>
                <a:tab pos="2157359" algn="l"/>
                <a:tab pos="2606609" algn="l"/>
                <a:tab pos="3055862" algn="l"/>
                <a:tab pos="3505112" algn="l"/>
                <a:tab pos="3954364" algn="l"/>
                <a:tab pos="4403615" algn="l"/>
                <a:tab pos="4852867" algn="l"/>
                <a:tab pos="5302118" algn="l"/>
                <a:tab pos="5751370" algn="l"/>
                <a:tab pos="6200620" algn="l"/>
                <a:tab pos="6649872" algn="l"/>
                <a:tab pos="7099123" algn="l"/>
                <a:tab pos="7548374" algn="l"/>
                <a:tab pos="7997625" algn="l"/>
                <a:tab pos="8446877" algn="l"/>
                <a:tab pos="8896128" algn="l"/>
                <a:tab pos="9345380" algn="l"/>
              </a:tabLst>
              <a:defRPr/>
            </a:pPr>
            <a:r>
              <a:rPr lang="en-IN" sz="2000" dirty="0">
                <a:solidFill>
                  <a:srgbClr val="000000"/>
                </a:solidFill>
                <a:latin typeface="Times New Roman" pitchFamily="18" charset="0"/>
                <a:cs typeface="Times New Roman" pitchFamily="18" charset="0"/>
              </a:rPr>
              <a:t>Binning methods smooth a sorted data value by consulting its “</a:t>
            </a:r>
            <a:r>
              <a:rPr lang="en-IN" sz="2000" dirty="0" err="1">
                <a:solidFill>
                  <a:srgbClr val="000000"/>
                </a:solidFill>
                <a:latin typeface="Times New Roman" pitchFamily="18" charset="0"/>
                <a:cs typeface="Times New Roman" pitchFamily="18" charset="0"/>
              </a:rPr>
              <a:t>neighbor</a:t>
            </a:r>
            <a:r>
              <a:rPr lang="en-IN" sz="2000" dirty="0">
                <a:solidFill>
                  <a:srgbClr val="000000"/>
                </a:solidFill>
                <a:latin typeface="Times New Roman" pitchFamily="18" charset="0"/>
                <a:cs typeface="Times New Roman" pitchFamily="18" charset="0"/>
              </a:rPr>
              <a:t>-hood,” that is, the values around it. </a:t>
            </a:r>
            <a:endParaRPr lang="en-US" sz="2000" dirty="0">
              <a:solidFill>
                <a:srgbClr val="000000"/>
              </a:solidFill>
              <a:latin typeface="Times New Roman" pitchFamily="18" charset="0"/>
              <a:cs typeface="Times New Roman" pitchFamily="18" charset="0"/>
            </a:endParaRPr>
          </a:p>
          <a:p>
            <a:pPr marL="636572" lvl="1" indent="-233357">
              <a:spcBef>
                <a:spcPts val="551"/>
              </a:spcBef>
              <a:buClr>
                <a:srgbClr val="3891A7"/>
              </a:buClr>
              <a:buFont typeface="Verdana" pitchFamily="32" charset="0"/>
              <a:buChar char="◦"/>
              <a:tabLst>
                <a:tab pos="361942" algn="l"/>
                <a:tab pos="809605" algn="l"/>
                <a:tab pos="1258857" algn="l"/>
                <a:tab pos="1708108" algn="l"/>
                <a:tab pos="2157359" algn="l"/>
                <a:tab pos="2606609" algn="l"/>
                <a:tab pos="3055862" algn="l"/>
                <a:tab pos="3505112" algn="l"/>
                <a:tab pos="3954364" algn="l"/>
                <a:tab pos="4403615" algn="l"/>
                <a:tab pos="4852867" algn="l"/>
                <a:tab pos="5302118" algn="l"/>
                <a:tab pos="5751370" algn="l"/>
                <a:tab pos="6200620" algn="l"/>
                <a:tab pos="6649872" algn="l"/>
                <a:tab pos="7099123" algn="l"/>
                <a:tab pos="7548374" algn="l"/>
                <a:tab pos="7997625" algn="l"/>
                <a:tab pos="8446877" algn="l"/>
                <a:tab pos="8896128" algn="l"/>
                <a:tab pos="9345380" algn="l"/>
              </a:tabLst>
              <a:defRPr/>
            </a:pPr>
            <a:r>
              <a:rPr lang="en-US" sz="2000" dirty="0">
                <a:solidFill>
                  <a:srgbClr val="000000"/>
                </a:solidFill>
                <a:latin typeface="Times New Roman" pitchFamily="18" charset="0"/>
                <a:cs typeface="Times New Roman" pitchFamily="18" charset="0"/>
              </a:rPr>
              <a:t>first sort data and partition into (equal-frequency) bins</a:t>
            </a:r>
          </a:p>
          <a:p>
            <a:pPr marL="636572" lvl="1" indent="-233357">
              <a:spcBef>
                <a:spcPts val="551"/>
              </a:spcBef>
              <a:buClr>
                <a:srgbClr val="3891A7"/>
              </a:buClr>
              <a:buFont typeface="Verdana" pitchFamily="32" charset="0"/>
              <a:buChar char="◦"/>
              <a:tabLst>
                <a:tab pos="361942" algn="l"/>
                <a:tab pos="809605" algn="l"/>
                <a:tab pos="1258857" algn="l"/>
                <a:tab pos="1708108" algn="l"/>
                <a:tab pos="2157359" algn="l"/>
                <a:tab pos="2606609" algn="l"/>
                <a:tab pos="3055862" algn="l"/>
                <a:tab pos="3505112" algn="l"/>
                <a:tab pos="3954364" algn="l"/>
                <a:tab pos="4403615" algn="l"/>
                <a:tab pos="4852867" algn="l"/>
                <a:tab pos="5302118" algn="l"/>
                <a:tab pos="5751370" algn="l"/>
                <a:tab pos="6200620" algn="l"/>
                <a:tab pos="6649872" algn="l"/>
                <a:tab pos="7099123" algn="l"/>
                <a:tab pos="7548374" algn="l"/>
                <a:tab pos="7997625" algn="l"/>
                <a:tab pos="8446877" algn="l"/>
                <a:tab pos="8896128" algn="l"/>
                <a:tab pos="9345380" algn="l"/>
              </a:tabLst>
              <a:defRPr/>
            </a:pPr>
            <a:r>
              <a:rPr lang="en-US" sz="2000" dirty="0">
                <a:solidFill>
                  <a:srgbClr val="000000"/>
                </a:solidFill>
                <a:latin typeface="Times New Roman" pitchFamily="18" charset="0"/>
                <a:cs typeface="Times New Roman" pitchFamily="18" charset="0"/>
              </a:rPr>
              <a:t>then one can </a:t>
            </a:r>
            <a:r>
              <a:rPr lang="en-US" sz="2000" i="1" dirty="0">
                <a:solidFill>
                  <a:schemeClr val="accent1">
                    <a:lumMod val="75000"/>
                  </a:schemeClr>
                </a:solidFill>
                <a:latin typeface="Times New Roman" pitchFamily="18" charset="0"/>
                <a:cs typeface="Times New Roman" pitchFamily="18" charset="0"/>
              </a:rPr>
              <a:t>smooth by bin </a:t>
            </a:r>
            <a:r>
              <a:rPr lang="en-US" sz="2000" i="1" dirty="0">
                <a:solidFill>
                  <a:srgbClr val="FF0000"/>
                </a:solidFill>
                <a:latin typeface="Times New Roman" pitchFamily="18" charset="0"/>
                <a:cs typeface="Times New Roman" pitchFamily="18" charset="0"/>
              </a:rPr>
              <a:t>means</a:t>
            </a:r>
            <a:r>
              <a:rPr lang="en-US" sz="2000" i="1" dirty="0">
                <a:solidFill>
                  <a:schemeClr val="accent1">
                    <a:lumMod val="75000"/>
                  </a:schemeClr>
                </a:solidFill>
                <a:latin typeface="Times New Roman" pitchFamily="18" charset="0"/>
                <a:cs typeface="Times New Roman" pitchFamily="18" charset="0"/>
              </a:rPr>
              <a:t>,  smooth by bin </a:t>
            </a:r>
            <a:r>
              <a:rPr lang="en-US" sz="2000" i="1" dirty="0">
                <a:solidFill>
                  <a:srgbClr val="FF0000"/>
                </a:solidFill>
                <a:latin typeface="Times New Roman" pitchFamily="18" charset="0"/>
                <a:cs typeface="Times New Roman" pitchFamily="18" charset="0"/>
              </a:rPr>
              <a:t>median</a:t>
            </a:r>
            <a:r>
              <a:rPr lang="en-US" sz="2000" i="1" dirty="0">
                <a:solidFill>
                  <a:schemeClr val="accent1">
                    <a:lumMod val="75000"/>
                  </a:schemeClr>
                </a:solidFill>
                <a:latin typeface="Times New Roman" pitchFamily="18" charset="0"/>
                <a:cs typeface="Times New Roman" pitchFamily="18" charset="0"/>
              </a:rPr>
              <a:t>, smooth by bin </a:t>
            </a:r>
            <a:r>
              <a:rPr lang="en-US" sz="2000" i="1" dirty="0">
                <a:solidFill>
                  <a:srgbClr val="FF0000"/>
                </a:solidFill>
                <a:latin typeface="Times New Roman" pitchFamily="18" charset="0"/>
                <a:cs typeface="Times New Roman" pitchFamily="18" charset="0"/>
              </a:rPr>
              <a:t>boundaries</a:t>
            </a:r>
            <a:r>
              <a:rPr lang="en-US" sz="2000" i="1" dirty="0">
                <a:solidFill>
                  <a:schemeClr val="accent1">
                    <a:lumMod val="75000"/>
                  </a:schemeClr>
                </a:solidFill>
                <a:latin typeface="Times New Roman" pitchFamily="18" charset="0"/>
                <a:cs typeface="Times New Roman" pitchFamily="18" charset="0"/>
              </a:rPr>
              <a:t>, </a:t>
            </a:r>
            <a:r>
              <a:rPr lang="en-US" sz="2000" dirty="0">
                <a:solidFill>
                  <a:srgbClr val="000000"/>
                </a:solidFill>
                <a:latin typeface="Times New Roman" pitchFamily="18" charset="0"/>
                <a:cs typeface="Times New Roman" pitchFamily="18" charset="0"/>
              </a:rPr>
              <a:t>etc.</a:t>
            </a:r>
          </a:p>
          <a:p>
            <a:pPr marL="361942" indent="-282568">
              <a:spcBef>
                <a:spcPts val="600"/>
              </a:spcBef>
              <a:buClr>
                <a:srgbClr val="3891A7"/>
              </a:buClr>
              <a:buFont typeface="Wingdings 2" pitchFamily="16" charset="2"/>
              <a:buChar char=""/>
              <a:tabLst>
                <a:tab pos="361942" algn="l"/>
                <a:tab pos="809605" algn="l"/>
                <a:tab pos="1258857" algn="l"/>
                <a:tab pos="1708108" algn="l"/>
                <a:tab pos="2157359" algn="l"/>
                <a:tab pos="2606609" algn="l"/>
                <a:tab pos="3055862" algn="l"/>
                <a:tab pos="3505112" algn="l"/>
                <a:tab pos="3954364" algn="l"/>
                <a:tab pos="4403615" algn="l"/>
                <a:tab pos="4852867" algn="l"/>
                <a:tab pos="5302118" algn="l"/>
                <a:tab pos="5751370" algn="l"/>
                <a:tab pos="6200620" algn="l"/>
                <a:tab pos="6649872" algn="l"/>
                <a:tab pos="7099123" algn="l"/>
                <a:tab pos="7548374" algn="l"/>
                <a:tab pos="7997625" algn="l"/>
                <a:tab pos="8446877" algn="l"/>
                <a:tab pos="8896128" algn="l"/>
                <a:tab pos="9345380" algn="l"/>
              </a:tabLst>
              <a:defRPr/>
            </a:pPr>
            <a:r>
              <a:rPr lang="en-US" sz="2200" dirty="0">
                <a:solidFill>
                  <a:srgbClr val="7030A0"/>
                </a:solidFill>
                <a:latin typeface="Times New Roman" pitchFamily="18" charset="0"/>
                <a:cs typeface="Times New Roman" pitchFamily="18" charset="0"/>
              </a:rPr>
              <a:t>Regression</a:t>
            </a:r>
          </a:p>
          <a:p>
            <a:pPr marL="636572" lvl="1" indent="-233357">
              <a:spcBef>
                <a:spcPts val="551"/>
              </a:spcBef>
              <a:buClr>
                <a:srgbClr val="3891A7"/>
              </a:buClr>
              <a:buFont typeface="Verdana" pitchFamily="32" charset="0"/>
              <a:buChar char="◦"/>
              <a:tabLst>
                <a:tab pos="361942" algn="l"/>
                <a:tab pos="809605" algn="l"/>
                <a:tab pos="1258857" algn="l"/>
                <a:tab pos="1708108" algn="l"/>
                <a:tab pos="2157359" algn="l"/>
                <a:tab pos="2606609" algn="l"/>
                <a:tab pos="3055862" algn="l"/>
                <a:tab pos="3505112" algn="l"/>
                <a:tab pos="3954364" algn="l"/>
                <a:tab pos="4403615" algn="l"/>
                <a:tab pos="4852867" algn="l"/>
                <a:tab pos="5302118" algn="l"/>
                <a:tab pos="5751370" algn="l"/>
                <a:tab pos="6200620" algn="l"/>
                <a:tab pos="6649872" algn="l"/>
                <a:tab pos="7099123" algn="l"/>
                <a:tab pos="7548374" algn="l"/>
                <a:tab pos="7997625" algn="l"/>
                <a:tab pos="8446877" algn="l"/>
                <a:tab pos="8896128" algn="l"/>
                <a:tab pos="9345380" algn="l"/>
              </a:tabLst>
              <a:defRPr/>
            </a:pPr>
            <a:r>
              <a:rPr lang="en-US" sz="2000" dirty="0">
                <a:solidFill>
                  <a:srgbClr val="000000"/>
                </a:solidFill>
                <a:latin typeface="Times New Roman" pitchFamily="18" charset="0"/>
                <a:cs typeface="Times New Roman" pitchFamily="18" charset="0"/>
              </a:rPr>
              <a:t>smooth by fitting the data into regression functions</a:t>
            </a:r>
          </a:p>
          <a:p>
            <a:pPr marL="361942" indent="-282568">
              <a:spcBef>
                <a:spcPts val="600"/>
              </a:spcBef>
              <a:buClr>
                <a:srgbClr val="3891A7"/>
              </a:buClr>
              <a:buFont typeface="Wingdings 2" pitchFamily="16" charset="2"/>
              <a:buChar char=""/>
              <a:tabLst>
                <a:tab pos="361942" algn="l"/>
                <a:tab pos="809605" algn="l"/>
                <a:tab pos="1258857" algn="l"/>
                <a:tab pos="1708108" algn="l"/>
                <a:tab pos="2157359" algn="l"/>
                <a:tab pos="2606609" algn="l"/>
                <a:tab pos="3055862" algn="l"/>
                <a:tab pos="3505112" algn="l"/>
                <a:tab pos="3954364" algn="l"/>
                <a:tab pos="4403615" algn="l"/>
                <a:tab pos="4852867" algn="l"/>
                <a:tab pos="5302118" algn="l"/>
                <a:tab pos="5751370" algn="l"/>
                <a:tab pos="6200620" algn="l"/>
                <a:tab pos="6649872" algn="l"/>
                <a:tab pos="7099123" algn="l"/>
                <a:tab pos="7548374" algn="l"/>
                <a:tab pos="7997625" algn="l"/>
                <a:tab pos="8446877" algn="l"/>
                <a:tab pos="8896128" algn="l"/>
                <a:tab pos="9345380" algn="l"/>
              </a:tabLst>
              <a:defRPr/>
            </a:pPr>
            <a:r>
              <a:rPr lang="en-US" sz="2200" dirty="0">
                <a:solidFill>
                  <a:srgbClr val="7030A0"/>
                </a:solidFill>
                <a:latin typeface="Times New Roman" pitchFamily="18" charset="0"/>
                <a:cs typeface="Times New Roman" pitchFamily="18" charset="0"/>
              </a:rPr>
              <a:t>Clustering</a:t>
            </a:r>
          </a:p>
          <a:p>
            <a:pPr marL="636572" lvl="1" indent="-233357">
              <a:spcBef>
                <a:spcPts val="551"/>
              </a:spcBef>
              <a:buClr>
                <a:srgbClr val="3891A7"/>
              </a:buClr>
              <a:buFont typeface="Verdana" pitchFamily="32" charset="0"/>
              <a:buChar char="◦"/>
              <a:tabLst>
                <a:tab pos="361942" algn="l"/>
                <a:tab pos="809605" algn="l"/>
                <a:tab pos="1258857" algn="l"/>
                <a:tab pos="1708108" algn="l"/>
                <a:tab pos="2157359" algn="l"/>
                <a:tab pos="2606609" algn="l"/>
                <a:tab pos="3055862" algn="l"/>
                <a:tab pos="3505112" algn="l"/>
                <a:tab pos="3954364" algn="l"/>
                <a:tab pos="4403615" algn="l"/>
                <a:tab pos="4852867" algn="l"/>
                <a:tab pos="5302118" algn="l"/>
                <a:tab pos="5751370" algn="l"/>
                <a:tab pos="6200620" algn="l"/>
                <a:tab pos="6649872" algn="l"/>
                <a:tab pos="7099123" algn="l"/>
                <a:tab pos="7548374" algn="l"/>
                <a:tab pos="7997625" algn="l"/>
                <a:tab pos="8446877" algn="l"/>
                <a:tab pos="8896128" algn="l"/>
                <a:tab pos="9345380" algn="l"/>
              </a:tabLst>
              <a:defRPr/>
            </a:pPr>
            <a:r>
              <a:rPr lang="en-US" sz="2000" dirty="0">
                <a:solidFill>
                  <a:srgbClr val="000000"/>
                </a:solidFill>
                <a:latin typeface="Times New Roman" pitchFamily="18" charset="0"/>
                <a:cs typeface="Times New Roman" pitchFamily="18" charset="0"/>
              </a:rPr>
              <a:t>detect and remove outliers</a:t>
            </a:r>
          </a:p>
          <a:p>
            <a:pPr marL="361942" indent="-282568">
              <a:spcBef>
                <a:spcPts val="600"/>
              </a:spcBef>
              <a:buClr>
                <a:srgbClr val="3891A7"/>
              </a:buClr>
              <a:buFont typeface="Wingdings 2" pitchFamily="16" charset="2"/>
              <a:buChar char=""/>
              <a:tabLst>
                <a:tab pos="361942" algn="l"/>
                <a:tab pos="809605" algn="l"/>
                <a:tab pos="1258857" algn="l"/>
                <a:tab pos="1708108" algn="l"/>
                <a:tab pos="2157359" algn="l"/>
                <a:tab pos="2606609" algn="l"/>
                <a:tab pos="3055862" algn="l"/>
                <a:tab pos="3505112" algn="l"/>
                <a:tab pos="3954364" algn="l"/>
                <a:tab pos="4403615" algn="l"/>
                <a:tab pos="4852867" algn="l"/>
                <a:tab pos="5302118" algn="l"/>
                <a:tab pos="5751370" algn="l"/>
                <a:tab pos="6200620" algn="l"/>
                <a:tab pos="6649872" algn="l"/>
                <a:tab pos="7099123" algn="l"/>
                <a:tab pos="7548374" algn="l"/>
                <a:tab pos="7997625" algn="l"/>
                <a:tab pos="8446877" algn="l"/>
                <a:tab pos="8896128" algn="l"/>
                <a:tab pos="9345380" algn="l"/>
              </a:tabLst>
              <a:defRPr/>
            </a:pPr>
            <a:r>
              <a:rPr lang="en-US" sz="2200" dirty="0">
                <a:solidFill>
                  <a:srgbClr val="7030A0"/>
                </a:solidFill>
                <a:latin typeface="Times New Roman" pitchFamily="18" charset="0"/>
                <a:cs typeface="Times New Roman" pitchFamily="18" charset="0"/>
              </a:rPr>
              <a:t>Semi-automated method: </a:t>
            </a:r>
            <a:r>
              <a:rPr lang="en-US" sz="2000" dirty="0">
                <a:solidFill>
                  <a:srgbClr val="000000"/>
                </a:solidFill>
                <a:latin typeface="Times New Roman" pitchFamily="18" charset="0"/>
                <a:cs typeface="Times New Roman" pitchFamily="18" charset="0"/>
              </a:rPr>
              <a:t>combined computer and human inspection</a:t>
            </a:r>
          </a:p>
          <a:p>
            <a:pPr marL="636572" lvl="1" indent="-233357">
              <a:spcBef>
                <a:spcPts val="551"/>
              </a:spcBef>
              <a:buClr>
                <a:srgbClr val="3891A7"/>
              </a:buClr>
              <a:buFont typeface="Verdana" pitchFamily="32" charset="0"/>
              <a:buChar char="◦"/>
              <a:tabLst>
                <a:tab pos="361942" algn="l"/>
                <a:tab pos="809605" algn="l"/>
                <a:tab pos="1258857" algn="l"/>
                <a:tab pos="1708108" algn="l"/>
                <a:tab pos="2157359" algn="l"/>
                <a:tab pos="2606609" algn="l"/>
                <a:tab pos="3055862" algn="l"/>
                <a:tab pos="3505112" algn="l"/>
                <a:tab pos="3954364" algn="l"/>
                <a:tab pos="4403615" algn="l"/>
                <a:tab pos="4852867" algn="l"/>
                <a:tab pos="5302118" algn="l"/>
                <a:tab pos="5751370" algn="l"/>
                <a:tab pos="6200620" algn="l"/>
                <a:tab pos="6649872" algn="l"/>
                <a:tab pos="7099123" algn="l"/>
                <a:tab pos="7548374" algn="l"/>
                <a:tab pos="7997625" algn="l"/>
                <a:tab pos="8446877" algn="l"/>
                <a:tab pos="8896128" algn="l"/>
                <a:tab pos="9345380" algn="l"/>
              </a:tabLst>
              <a:defRPr/>
            </a:pPr>
            <a:r>
              <a:rPr lang="en-US" sz="2000" dirty="0">
                <a:solidFill>
                  <a:srgbClr val="000000"/>
                </a:solidFill>
                <a:latin typeface="Times New Roman" pitchFamily="18" charset="0"/>
                <a:cs typeface="Times New Roman" pitchFamily="18" charset="0"/>
              </a:rPr>
              <a:t>detect suspicious values and check manually</a:t>
            </a:r>
          </a:p>
        </p:txBody>
      </p:sp>
      <p:sp>
        <p:nvSpPr>
          <p:cNvPr id="114692" name="Text Box 3"/>
          <p:cNvSpPr txBox="1">
            <a:spLocks noChangeArrowheads="1"/>
          </p:cNvSpPr>
          <p:nvPr/>
        </p:nvSpPr>
        <p:spPr bwMode="auto">
          <a:xfrm>
            <a:off x="12293600" y="6305550"/>
            <a:ext cx="457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9pPr>
          </a:lstStyle>
          <a:p>
            <a:pPr algn="ctr" eaLnBrk="1" hangingPunct="1">
              <a:buClrTx/>
              <a:buFontTx/>
              <a:buNone/>
            </a:pPr>
            <a:fld id="{5736C1C1-756D-4985-84B9-12DA9BBBF6AF}" type="slidenum">
              <a:rPr lang="en-US" altLang="en-US" sz="1200">
                <a:solidFill>
                  <a:srgbClr val="B5A788"/>
                </a:solidFill>
                <a:latin typeface="Times New Roman" panose="02020603050405020304" pitchFamily="18" charset="0"/>
                <a:cs typeface="Times New Roman" panose="02020603050405020304" pitchFamily="18" charset="0"/>
              </a:rPr>
              <a:pPr algn="ctr" eaLnBrk="1" hangingPunct="1">
                <a:buClrTx/>
                <a:buFontTx/>
                <a:buNone/>
              </a:pPr>
              <a:t>20</a:t>
            </a:fld>
            <a:endParaRPr lang="en-US" altLang="en-US" sz="1200">
              <a:solidFill>
                <a:srgbClr val="B5A788"/>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3255524"/>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barn(inVertical)">
                                      <p:cBhvr>
                                        <p:cTn id="7" dur="500"/>
                                        <p:tgtEl>
                                          <p:spTgt spid="39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barn(inVertical)">
                                      <p:cBhvr>
                                        <p:cTn id="12" dur="500"/>
                                        <p:tgtEl>
                                          <p:spTgt spid="399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9939">
                                            <p:txEl>
                                              <p:pRg st="2" end="2"/>
                                            </p:txEl>
                                          </p:spTgt>
                                        </p:tgtEl>
                                        <p:attrNameLst>
                                          <p:attrName>style.visibility</p:attrName>
                                        </p:attrNameLst>
                                      </p:cBhvr>
                                      <p:to>
                                        <p:strVal val="visible"/>
                                      </p:to>
                                    </p:set>
                                    <p:animEffect transition="in" filter="wipe(down)">
                                      <p:cBhvr>
                                        <p:cTn id="17" dur="500"/>
                                        <p:tgtEl>
                                          <p:spTgt spid="399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9939">
                                            <p:txEl>
                                              <p:pRg st="3" end="3"/>
                                            </p:txEl>
                                          </p:spTgt>
                                        </p:tgtEl>
                                        <p:attrNameLst>
                                          <p:attrName>style.visibility</p:attrName>
                                        </p:attrNameLst>
                                      </p:cBhvr>
                                      <p:to>
                                        <p:strVal val="visible"/>
                                      </p:to>
                                    </p:set>
                                    <p:anim calcmode="lin" valueType="num">
                                      <p:cBhvr additive="base">
                                        <p:cTn id="22" dur="500" fill="hold"/>
                                        <p:tgtEl>
                                          <p:spTgt spid="39939">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99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9939">
                                            <p:txEl>
                                              <p:pRg st="5" end="5"/>
                                            </p:txEl>
                                          </p:spTgt>
                                        </p:tgtEl>
                                        <p:attrNameLst>
                                          <p:attrName>style.visibility</p:attrName>
                                        </p:attrNameLst>
                                      </p:cBhvr>
                                      <p:to>
                                        <p:strVal val="visible"/>
                                      </p:to>
                                    </p:set>
                                    <p:animEffect transition="in" filter="fade">
                                      <p:cBhvr>
                                        <p:cTn id="32" dur="1000"/>
                                        <p:tgtEl>
                                          <p:spTgt spid="39939">
                                            <p:txEl>
                                              <p:pRg st="5" end="5"/>
                                            </p:txEl>
                                          </p:spTgt>
                                        </p:tgtEl>
                                      </p:cBhvr>
                                    </p:animEffect>
                                    <p:anim calcmode="lin" valueType="num">
                                      <p:cBhvr>
                                        <p:cTn id="33" dur="1000" fill="hold"/>
                                        <p:tgtEl>
                                          <p:spTgt spid="39939">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993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9939">
                                            <p:txEl>
                                              <p:pRg st="6" end="6"/>
                                            </p:txEl>
                                          </p:spTgt>
                                        </p:tgtEl>
                                        <p:attrNameLst>
                                          <p:attrName>style.visibility</p:attrName>
                                        </p:attrNameLst>
                                      </p:cBhvr>
                                      <p:to>
                                        <p:strVal val="visible"/>
                                      </p:to>
                                    </p:set>
                                    <p:animEffect transition="in" filter="barn(inVertical)">
                                      <p:cBhvr>
                                        <p:cTn id="39" dur="500"/>
                                        <p:tgtEl>
                                          <p:spTgt spid="39939">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39939">
                                            <p:txEl>
                                              <p:pRg st="7" end="7"/>
                                            </p:txEl>
                                          </p:spTgt>
                                        </p:tgtEl>
                                        <p:attrNameLst>
                                          <p:attrName>style.visibility</p:attrName>
                                        </p:attrNameLst>
                                      </p:cBhvr>
                                      <p:to>
                                        <p:strVal val="visible"/>
                                      </p:to>
                                    </p:set>
                                    <p:animEffect transition="in" filter="barn(inVertical)">
                                      <p:cBhvr>
                                        <p:cTn id="44" dur="500"/>
                                        <p:tgtEl>
                                          <p:spTgt spid="39939">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9939">
                                            <p:txEl>
                                              <p:pRg st="8" end="8"/>
                                            </p:txEl>
                                          </p:spTgt>
                                        </p:tgtEl>
                                        <p:attrNameLst>
                                          <p:attrName>style.visibility</p:attrName>
                                        </p:attrNameLst>
                                      </p:cBhvr>
                                      <p:to>
                                        <p:strVal val="visible"/>
                                      </p:to>
                                    </p:set>
                                    <p:animEffect transition="in" filter="fade">
                                      <p:cBhvr>
                                        <p:cTn id="49" dur="1000"/>
                                        <p:tgtEl>
                                          <p:spTgt spid="39939">
                                            <p:txEl>
                                              <p:pRg st="8" end="8"/>
                                            </p:txEl>
                                          </p:spTgt>
                                        </p:tgtEl>
                                      </p:cBhvr>
                                    </p:animEffect>
                                    <p:anim calcmode="lin" valueType="num">
                                      <p:cBhvr>
                                        <p:cTn id="50" dur="1000" fill="hold"/>
                                        <p:tgtEl>
                                          <p:spTgt spid="39939">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9939">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9939">
                                            <p:txEl>
                                              <p:pRg st="9" end="9"/>
                                            </p:txEl>
                                          </p:spTgt>
                                        </p:tgtEl>
                                        <p:attrNameLst>
                                          <p:attrName>style.visibility</p:attrName>
                                        </p:attrNameLst>
                                      </p:cBhvr>
                                      <p:to>
                                        <p:strVal val="visible"/>
                                      </p:to>
                                    </p:set>
                                    <p:animEffect transition="in" filter="fade">
                                      <p:cBhvr>
                                        <p:cTn id="54" dur="1000"/>
                                        <p:tgtEl>
                                          <p:spTgt spid="39939">
                                            <p:txEl>
                                              <p:pRg st="9" end="9"/>
                                            </p:txEl>
                                          </p:spTgt>
                                        </p:tgtEl>
                                      </p:cBhvr>
                                    </p:animEffect>
                                    <p:anim calcmode="lin" valueType="num">
                                      <p:cBhvr>
                                        <p:cTn id="55" dur="1000" fill="hold"/>
                                        <p:tgtEl>
                                          <p:spTgt spid="39939">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39939">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2565046" y="90152"/>
            <a:ext cx="6958013" cy="990600"/>
          </a:xfrm>
          <a:prstGeom prst="rect">
            <a:avLst/>
          </a:prstGeom>
          <a:noFill/>
          <a:ln w="9525">
            <a:noFill/>
            <a:round/>
            <a:headEnd/>
            <a:tailEnd/>
          </a:ln>
          <a:effectLst/>
        </p:spPr>
        <p:txBody>
          <a:bodyPr lIns="90000" tIns="46800" rIns="90000" bIns="46800" anchor="ctr"/>
          <a:lstStyle/>
          <a:p>
            <a:pPr algn="ctr">
              <a:tabLst>
                <a:tab pos="0" algn="l"/>
                <a:tab pos="447663" algn="l"/>
                <a:tab pos="896916" algn="l"/>
                <a:tab pos="1346166" algn="l"/>
                <a:tab pos="1795418" algn="l"/>
                <a:tab pos="2244669" algn="l"/>
                <a:tab pos="2693921" algn="l"/>
                <a:tab pos="3143172" algn="l"/>
                <a:tab pos="3592424" algn="l"/>
                <a:tab pos="4041674" algn="l"/>
                <a:tab pos="4490926" algn="l"/>
                <a:tab pos="4940176" algn="l"/>
                <a:tab pos="5389428" algn="l"/>
                <a:tab pos="5838679" algn="l"/>
                <a:tab pos="6287931" algn="l"/>
                <a:tab pos="6737182" algn="l"/>
                <a:tab pos="7186434" algn="l"/>
                <a:tab pos="7635684" algn="l"/>
                <a:tab pos="8084937" algn="l"/>
                <a:tab pos="8534187" algn="l"/>
                <a:tab pos="8983438" algn="l"/>
              </a:tabLst>
              <a:defRPr/>
            </a:pPr>
            <a:r>
              <a:rPr lang="en-US" sz="3200" dirty="0">
                <a:solidFill>
                  <a:srgbClr val="572314"/>
                </a:solidFill>
                <a:effectLst>
                  <a:outerShdw blurRad="38100" dist="38100" dir="2700000" algn="tl">
                    <a:srgbClr val="C0C0C0"/>
                  </a:outerShdw>
                </a:effectLst>
                <a:latin typeface="Times New Roman" pitchFamily="18" charset="0"/>
                <a:cs typeface="Times New Roman" pitchFamily="18" charset="0"/>
              </a:rPr>
              <a:t>Simple Discretization Methods: </a:t>
            </a:r>
            <a:r>
              <a:rPr lang="en-US" sz="3200" b="1" dirty="0">
                <a:solidFill>
                  <a:srgbClr val="FF0000"/>
                </a:solidFill>
                <a:effectLst>
                  <a:outerShdw blurRad="38100" dist="38100" dir="2700000" algn="tl">
                    <a:srgbClr val="C0C0C0"/>
                  </a:outerShdw>
                </a:effectLst>
                <a:latin typeface="Times New Roman" pitchFamily="18" charset="0"/>
                <a:cs typeface="Times New Roman" pitchFamily="18" charset="0"/>
              </a:rPr>
              <a:t>Binning</a:t>
            </a:r>
          </a:p>
        </p:txBody>
      </p:sp>
      <p:sp>
        <p:nvSpPr>
          <p:cNvPr id="115715" name="Text Box 2"/>
          <p:cNvSpPr txBox="1">
            <a:spLocks noChangeArrowheads="1"/>
          </p:cNvSpPr>
          <p:nvPr/>
        </p:nvSpPr>
        <p:spPr bwMode="auto">
          <a:xfrm>
            <a:off x="2565046" y="990600"/>
            <a:ext cx="8201025"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61950" indent="-282575" eaLnBrk="0" hangingPunc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1pPr>
            <a:lvl2pPr marL="636588" indent="-233363" eaLnBrk="0" hangingPunc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9pPr>
          </a:lstStyle>
          <a:p>
            <a:pPr eaLnBrk="1" hangingPunct="1">
              <a:lnSpc>
                <a:spcPct val="150000"/>
              </a:lnSpc>
              <a:spcBef>
                <a:spcPts val="600"/>
              </a:spcBef>
              <a:buClr>
                <a:srgbClr val="3891A7"/>
              </a:buClr>
              <a:buFont typeface="Wingdings 2" panose="05020102010507070707" pitchFamily="18" charset="2"/>
              <a:buChar char=""/>
            </a:pPr>
            <a:r>
              <a:rPr lang="en-US" altLang="en-US" sz="2000" b="1" dirty="0">
                <a:solidFill>
                  <a:srgbClr val="7030A0"/>
                </a:solidFill>
                <a:latin typeface="Times New Roman" panose="02020603050405020304" pitchFamily="18" charset="0"/>
                <a:cs typeface="Times New Roman" panose="02020603050405020304" pitchFamily="18" charset="0"/>
              </a:rPr>
              <a:t>Equal-width (distance) partitioning</a:t>
            </a:r>
          </a:p>
          <a:p>
            <a:pPr lvl="1" eaLnBrk="1" hangingPunct="1">
              <a:lnSpc>
                <a:spcPct val="150000"/>
              </a:lnSpc>
              <a:buClr>
                <a:srgbClr val="3891A7"/>
              </a:buClr>
              <a:buFont typeface="Verdana" panose="020B0604030504040204" pitchFamily="34" charset="0"/>
              <a:buChar char="◦"/>
            </a:pPr>
            <a:r>
              <a:rPr lang="en-US" altLang="en-US" b="1" dirty="0">
                <a:solidFill>
                  <a:srgbClr val="000000"/>
                </a:solidFill>
                <a:latin typeface="Times New Roman" panose="02020603050405020304" pitchFamily="18" charset="0"/>
                <a:cs typeface="Times New Roman" panose="02020603050405020304" pitchFamily="18" charset="0"/>
              </a:rPr>
              <a:t>Divides the range into </a:t>
            </a:r>
            <a:r>
              <a:rPr lang="en-US" altLang="en-US" b="1" i="1" dirty="0">
                <a:solidFill>
                  <a:srgbClr val="000000"/>
                </a:solidFill>
                <a:latin typeface="Times New Roman" panose="02020603050405020304" pitchFamily="18" charset="0"/>
                <a:cs typeface="Times New Roman" panose="02020603050405020304" pitchFamily="18" charset="0"/>
              </a:rPr>
              <a:t>N</a:t>
            </a:r>
            <a:r>
              <a:rPr lang="en-US" altLang="en-US" b="1" dirty="0">
                <a:solidFill>
                  <a:srgbClr val="000000"/>
                </a:solidFill>
                <a:latin typeface="Times New Roman" panose="02020603050405020304" pitchFamily="18" charset="0"/>
                <a:cs typeface="Times New Roman" panose="02020603050405020304" pitchFamily="18" charset="0"/>
              </a:rPr>
              <a:t> intervals of equal size: </a:t>
            </a:r>
            <a:r>
              <a:rPr lang="en-US" altLang="en-US" b="1" dirty="0">
                <a:solidFill>
                  <a:srgbClr val="39513E"/>
                </a:solidFill>
                <a:latin typeface="Times New Roman" panose="02020603050405020304" pitchFamily="18" charset="0"/>
                <a:cs typeface="Times New Roman" panose="02020603050405020304" pitchFamily="18" charset="0"/>
              </a:rPr>
              <a:t>uniform grid</a:t>
            </a:r>
          </a:p>
          <a:p>
            <a:pPr lvl="1" eaLnBrk="1" hangingPunct="1">
              <a:lnSpc>
                <a:spcPct val="150000"/>
              </a:lnSpc>
              <a:buClr>
                <a:srgbClr val="3891A7"/>
              </a:buClr>
              <a:buFont typeface="Verdana" panose="020B0604030504040204" pitchFamily="34" charset="0"/>
              <a:buChar char="◦"/>
            </a:pPr>
            <a:r>
              <a:rPr lang="en-US" altLang="en-US" dirty="0">
                <a:solidFill>
                  <a:srgbClr val="000000"/>
                </a:solidFill>
                <a:latin typeface="Times New Roman" panose="02020603050405020304" pitchFamily="18" charset="0"/>
                <a:cs typeface="Times New Roman" panose="02020603050405020304" pitchFamily="18" charset="0"/>
              </a:rPr>
              <a:t>if </a:t>
            </a:r>
            <a:r>
              <a:rPr lang="en-US" altLang="en-US" i="1" dirty="0">
                <a:solidFill>
                  <a:srgbClr val="000000"/>
                </a:solidFill>
                <a:latin typeface="Times New Roman" panose="02020603050405020304" pitchFamily="18" charset="0"/>
                <a:cs typeface="Times New Roman" panose="02020603050405020304" pitchFamily="18" charset="0"/>
              </a:rPr>
              <a:t>A</a:t>
            </a:r>
            <a:r>
              <a:rPr lang="en-US" altLang="en-US" dirty="0">
                <a:solidFill>
                  <a:srgbClr val="000000"/>
                </a:solidFill>
                <a:latin typeface="Times New Roman" panose="02020603050405020304" pitchFamily="18" charset="0"/>
                <a:cs typeface="Times New Roman" panose="02020603050405020304" pitchFamily="18" charset="0"/>
              </a:rPr>
              <a:t> and </a:t>
            </a:r>
            <a:r>
              <a:rPr lang="en-US" altLang="en-US" i="1" dirty="0">
                <a:solidFill>
                  <a:srgbClr val="000000"/>
                </a:solidFill>
                <a:latin typeface="Times New Roman" panose="02020603050405020304" pitchFamily="18" charset="0"/>
                <a:cs typeface="Times New Roman" panose="02020603050405020304" pitchFamily="18" charset="0"/>
              </a:rPr>
              <a:t>B</a:t>
            </a:r>
            <a:r>
              <a:rPr lang="en-US" altLang="en-US" dirty="0">
                <a:solidFill>
                  <a:srgbClr val="000000"/>
                </a:solidFill>
                <a:latin typeface="Times New Roman" panose="02020603050405020304" pitchFamily="18" charset="0"/>
                <a:cs typeface="Times New Roman" panose="02020603050405020304" pitchFamily="18" charset="0"/>
              </a:rPr>
              <a:t> are the lowest and highest values of the attribute, the width of intervals will be: </a:t>
            </a:r>
            <a:r>
              <a:rPr lang="en-US" altLang="en-US" i="1" dirty="0">
                <a:solidFill>
                  <a:srgbClr val="000000"/>
                </a:solidFill>
                <a:latin typeface="Times New Roman" panose="02020603050405020304" pitchFamily="18" charset="0"/>
                <a:cs typeface="Times New Roman" panose="02020603050405020304" pitchFamily="18" charset="0"/>
              </a:rPr>
              <a:t>W </a:t>
            </a: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i="1" dirty="0">
                <a:solidFill>
                  <a:srgbClr val="000000"/>
                </a:solidFill>
                <a:latin typeface="Times New Roman" panose="02020603050405020304" pitchFamily="18" charset="0"/>
                <a:cs typeface="Times New Roman" panose="02020603050405020304" pitchFamily="18" charset="0"/>
              </a:rPr>
              <a:t>B </a:t>
            </a:r>
            <a:r>
              <a:rPr lang="en-US" altLang="en-US" dirty="0">
                <a:solidFill>
                  <a:srgbClr val="000000"/>
                </a:solidFill>
                <a:latin typeface="Times New Roman" panose="02020603050405020304" pitchFamily="18" charset="0"/>
                <a:cs typeface="Times New Roman" panose="02020603050405020304" pitchFamily="18" charset="0"/>
              </a:rPr>
              <a:t>–</a:t>
            </a:r>
            <a:r>
              <a:rPr lang="en-US" altLang="en-US" i="1" dirty="0">
                <a:solidFill>
                  <a:srgbClr val="000000"/>
                </a:solidFill>
                <a:latin typeface="Times New Roman" panose="02020603050405020304" pitchFamily="18" charset="0"/>
                <a:cs typeface="Times New Roman" panose="02020603050405020304" pitchFamily="18" charset="0"/>
              </a:rPr>
              <a:t>A</a:t>
            </a:r>
            <a:r>
              <a:rPr lang="en-US" altLang="en-US" dirty="0">
                <a:solidFill>
                  <a:srgbClr val="000000"/>
                </a:solidFill>
                <a:latin typeface="Times New Roman" panose="02020603050405020304" pitchFamily="18" charset="0"/>
                <a:cs typeface="Times New Roman" panose="02020603050405020304" pitchFamily="18" charset="0"/>
              </a:rPr>
              <a:t>)/</a:t>
            </a:r>
            <a:r>
              <a:rPr lang="en-US" altLang="en-US" i="1" dirty="0">
                <a:solidFill>
                  <a:srgbClr val="000000"/>
                </a:solidFill>
                <a:latin typeface="Times New Roman" panose="02020603050405020304" pitchFamily="18" charset="0"/>
                <a:cs typeface="Times New Roman" panose="02020603050405020304" pitchFamily="18" charset="0"/>
              </a:rPr>
              <a:t>N.</a:t>
            </a:r>
          </a:p>
          <a:p>
            <a:pPr lvl="1" eaLnBrk="1" hangingPunct="1">
              <a:lnSpc>
                <a:spcPct val="150000"/>
              </a:lnSpc>
              <a:buClr>
                <a:srgbClr val="3891A7"/>
              </a:buClr>
              <a:buFont typeface="Verdana" panose="020B0604030504040204" pitchFamily="34" charset="0"/>
              <a:buChar char="◦"/>
            </a:pPr>
            <a:r>
              <a:rPr lang="en-US" altLang="en-US" dirty="0">
                <a:solidFill>
                  <a:srgbClr val="000000"/>
                </a:solidFill>
                <a:latin typeface="Times New Roman" panose="02020603050405020304" pitchFamily="18" charset="0"/>
                <a:cs typeface="Times New Roman" panose="02020603050405020304" pitchFamily="18" charset="0"/>
              </a:rPr>
              <a:t>The most straightforward, but outliers may dominate presentation</a:t>
            </a:r>
          </a:p>
          <a:p>
            <a:pPr lvl="1" eaLnBrk="1" hangingPunct="1">
              <a:lnSpc>
                <a:spcPct val="150000"/>
              </a:lnSpc>
              <a:buClr>
                <a:srgbClr val="3891A7"/>
              </a:buClr>
              <a:buFont typeface="Verdana" panose="020B0604030504040204" pitchFamily="34" charset="0"/>
              <a:buChar char="◦"/>
            </a:pPr>
            <a:r>
              <a:rPr lang="en-US" altLang="en-US" dirty="0">
                <a:solidFill>
                  <a:srgbClr val="000000"/>
                </a:solidFill>
                <a:latin typeface="Times New Roman" panose="02020603050405020304" pitchFamily="18" charset="0"/>
                <a:cs typeface="Times New Roman" panose="02020603050405020304" pitchFamily="18" charset="0"/>
              </a:rPr>
              <a:t>Skewed data is not handled well</a:t>
            </a:r>
          </a:p>
          <a:p>
            <a:pPr eaLnBrk="1" hangingPunct="1">
              <a:lnSpc>
                <a:spcPct val="150000"/>
              </a:lnSpc>
              <a:spcBef>
                <a:spcPts val="600"/>
              </a:spcBef>
              <a:buClr>
                <a:srgbClr val="3891A7"/>
              </a:buClr>
              <a:buFont typeface="Wingdings 2" panose="05020102010507070707" pitchFamily="18" charset="2"/>
              <a:buChar char=""/>
            </a:pPr>
            <a:r>
              <a:rPr lang="en-US" altLang="en-US" sz="2000" b="1" dirty="0">
                <a:solidFill>
                  <a:srgbClr val="7030A0"/>
                </a:solidFill>
                <a:latin typeface="Times New Roman" panose="02020603050405020304" pitchFamily="18" charset="0"/>
                <a:cs typeface="Times New Roman" panose="02020603050405020304" pitchFamily="18" charset="0"/>
              </a:rPr>
              <a:t>Equal-depth (frequency) partitioning</a:t>
            </a:r>
          </a:p>
          <a:p>
            <a:pPr lvl="1" eaLnBrk="1" hangingPunct="1">
              <a:lnSpc>
                <a:spcPct val="150000"/>
              </a:lnSpc>
              <a:buClr>
                <a:srgbClr val="3891A7"/>
              </a:buClr>
              <a:buFont typeface="Verdana" panose="020B0604030504040204" pitchFamily="34" charset="0"/>
              <a:buChar char="◦"/>
            </a:pPr>
            <a:r>
              <a:rPr lang="en-US" altLang="en-US" b="1" dirty="0">
                <a:solidFill>
                  <a:srgbClr val="000000"/>
                </a:solidFill>
                <a:latin typeface="Times New Roman" panose="02020603050405020304" pitchFamily="18" charset="0"/>
                <a:cs typeface="Times New Roman" panose="02020603050405020304" pitchFamily="18" charset="0"/>
              </a:rPr>
              <a:t>Divides the range into </a:t>
            </a:r>
            <a:r>
              <a:rPr lang="en-US" altLang="en-US" b="1" i="1" dirty="0">
                <a:solidFill>
                  <a:srgbClr val="000000"/>
                </a:solidFill>
                <a:latin typeface="Times New Roman" panose="02020603050405020304" pitchFamily="18" charset="0"/>
                <a:cs typeface="Times New Roman" panose="02020603050405020304" pitchFamily="18" charset="0"/>
              </a:rPr>
              <a:t>N</a:t>
            </a:r>
            <a:r>
              <a:rPr lang="en-US" altLang="en-US" b="1" dirty="0">
                <a:solidFill>
                  <a:srgbClr val="000000"/>
                </a:solidFill>
                <a:latin typeface="Times New Roman" panose="02020603050405020304" pitchFamily="18" charset="0"/>
                <a:cs typeface="Times New Roman" panose="02020603050405020304" pitchFamily="18" charset="0"/>
              </a:rPr>
              <a:t> intervals, each containing approximately same number of samples</a:t>
            </a:r>
          </a:p>
          <a:p>
            <a:pPr lvl="1" eaLnBrk="1" hangingPunct="1">
              <a:lnSpc>
                <a:spcPct val="150000"/>
              </a:lnSpc>
              <a:buClr>
                <a:srgbClr val="3891A7"/>
              </a:buClr>
              <a:buFont typeface="Verdana" panose="020B0604030504040204" pitchFamily="34" charset="0"/>
              <a:buChar char="◦"/>
            </a:pPr>
            <a:r>
              <a:rPr lang="en-US" altLang="en-US" dirty="0">
                <a:solidFill>
                  <a:srgbClr val="000000"/>
                </a:solidFill>
                <a:latin typeface="Times New Roman" panose="02020603050405020304" pitchFamily="18" charset="0"/>
                <a:cs typeface="Times New Roman" panose="02020603050405020304" pitchFamily="18" charset="0"/>
              </a:rPr>
              <a:t>Good data scaling</a:t>
            </a:r>
          </a:p>
          <a:p>
            <a:pPr lvl="1" eaLnBrk="1" hangingPunct="1">
              <a:lnSpc>
                <a:spcPct val="150000"/>
              </a:lnSpc>
              <a:buClr>
                <a:srgbClr val="3891A7"/>
              </a:buClr>
              <a:buFont typeface="Verdana" panose="020B0604030504040204" pitchFamily="34" charset="0"/>
              <a:buChar char="◦"/>
            </a:pPr>
            <a:r>
              <a:rPr lang="en-US" altLang="en-US" dirty="0">
                <a:solidFill>
                  <a:srgbClr val="000000"/>
                </a:solidFill>
                <a:latin typeface="Times New Roman" panose="02020603050405020304" pitchFamily="18" charset="0"/>
                <a:cs typeface="Times New Roman" panose="02020603050405020304" pitchFamily="18" charset="0"/>
              </a:rPr>
              <a:t>Managing categorical attributes can be tricky</a:t>
            </a:r>
          </a:p>
        </p:txBody>
      </p:sp>
    </p:spTree>
    <p:extLst>
      <p:ext uri="{BB962C8B-B14F-4D97-AF65-F5344CB8AC3E}">
        <p14:creationId xmlns:p14="http://schemas.microsoft.com/office/powerpoint/2010/main" val="1014492237"/>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wipe(down)">
                                      <p:cBhvr>
                                        <p:cTn id="7" dur="500"/>
                                        <p:tgtEl>
                                          <p:spTgt spid="1157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5715">
                                            <p:txEl>
                                              <p:pRg st="1" end="1"/>
                                            </p:txEl>
                                          </p:spTgt>
                                        </p:tgtEl>
                                        <p:attrNameLst>
                                          <p:attrName>style.visibility</p:attrName>
                                        </p:attrNameLst>
                                      </p:cBhvr>
                                      <p:to>
                                        <p:strVal val="visible"/>
                                      </p:to>
                                    </p:set>
                                    <p:animEffect transition="in" filter="wipe(down)">
                                      <p:cBhvr>
                                        <p:cTn id="12" dur="500"/>
                                        <p:tgtEl>
                                          <p:spTgt spid="115715">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115715">
                                            <p:txEl>
                                              <p:pRg st="2" end="2"/>
                                            </p:txEl>
                                          </p:spTgt>
                                        </p:tgtEl>
                                        <p:attrNameLst>
                                          <p:attrName>style.visibility</p:attrName>
                                        </p:attrNameLst>
                                      </p:cBhvr>
                                      <p:to>
                                        <p:strVal val="visible"/>
                                      </p:to>
                                    </p:set>
                                    <p:animEffect transition="in" filter="wipe(down)">
                                      <p:cBhvr>
                                        <p:cTn id="15" dur="500"/>
                                        <p:tgtEl>
                                          <p:spTgt spid="115715">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115715">
                                            <p:txEl>
                                              <p:pRg st="3" end="3"/>
                                            </p:txEl>
                                          </p:spTgt>
                                        </p:tgtEl>
                                        <p:attrNameLst>
                                          <p:attrName>style.visibility</p:attrName>
                                        </p:attrNameLst>
                                      </p:cBhvr>
                                      <p:to>
                                        <p:strVal val="visible"/>
                                      </p:to>
                                    </p:set>
                                    <p:animEffect transition="in" filter="wipe(down)">
                                      <p:cBhvr>
                                        <p:cTn id="18" dur="500"/>
                                        <p:tgtEl>
                                          <p:spTgt spid="115715">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115715">
                                            <p:txEl>
                                              <p:pRg st="4" end="4"/>
                                            </p:txEl>
                                          </p:spTgt>
                                        </p:tgtEl>
                                        <p:attrNameLst>
                                          <p:attrName>style.visibility</p:attrName>
                                        </p:attrNameLst>
                                      </p:cBhvr>
                                      <p:to>
                                        <p:strVal val="visible"/>
                                      </p:to>
                                    </p:set>
                                    <p:animEffect transition="in" filter="wipe(down)">
                                      <p:cBhvr>
                                        <p:cTn id="21" dur="500"/>
                                        <p:tgtEl>
                                          <p:spTgt spid="11571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15715">
                                            <p:txEl>
                                              <p:pRg st="5" end="5"/>
                                            </p:txEl>
                                          </p:spTgt>
                                        </p:tgtEl>
                                        <p:attrNameLst>
                                          <p:attrName>style.visibility</p:attrName>
                                        </p:attrNameLst>
                                      </p:cBhvr>
                                      <p:to>
                                        <p:strVal val="visible"/>
                                      </p:to>
                                    </p:set>
                                    <p:animEffect transition="in" filter="fade">
                                      <p:cBhvr>
                                        <p:cTn id="26" dur="1000"/>
                                        <p:tgtEl>
                                          <p:spTgt spid="115715">
                                            <p:txEl>
                                              <p:pRg st="5" end="5"/>
                                            </p:txEl>
                                          </p:spTgt>
                                        </p:tgtEl>
                                      </p:cBhvr>
                                    </p:animEffect>
                                    <p:anim calcmode="lin" valueType="num">
                                      <p:cBhvr>
                                        <p:cTn id="27" dur="1000" fill="hold"/>
                                        <p:tgtEl>
                                          <p:spTgt spid="115715">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11571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115715">
                                            <p:txEl>
                                              <p:pRg st="6" end="6"/>
                                            </p:txEl>
                                          </p:spTgt>
                                        </p:tgtEl>
                                        <p:attrNameLst>
                                          <p:attrName>style.visibility</p:attrName>
                                        </p:attrNameLst>
                                      </p:cBhvr>
                                      <p:to>
                                        <p:strVal val="visible"/>
                                      </p:to>
                                    </p:set>
                                    <p:animEffect transition="in" filter="barn(inVertical)">
                                      <p:cBhvr>
                                        <p:cTn id="33" dur="500"/>
                                        <p:tgtEl>
                                          <p:spTgt spid="115715">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15715">
                                            <p:txEl>
                                              <p:pRg st="7" end="7"/>
                                            </p:txEl>
                                          </p:spTgt>
                                        </p:tgtEl>
                                        <p:attrNameLst>
                                          <p:attrName>style.visibility</p:attrName>
                                        </p:attrNameLst>
                                      </p:cBhvr>
                                      <p:to>
                                        <p:strVal val="visible"/>
                                      </p:to>
                                    </p:set>
                                    <p:animEffect transition="in" filter="wipe(down)">
                                      <p:cBhvr>
                                        <p:cTn id="38" dur="500"/>
                                        <p:tgtEl>
                                          <p:spTgt spid="115715">
                                            <p:txEl>
                                              <p:pRg st="7" end="7"/>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115715">
                                            <p:txEl>
                                              <p:pRg st="8" end="8"/>
                                            </p:txEl>
                                          </p:spTgt>
                                        </p:tgtEl>
                                        <p:attrNameLst>
                                          <p:attrName>style.visibility</p:attrName>
                                        </p:attrNameLst>
                                      </p:cBhvr>
                                      <p:to>
                                        <p:strVal val="visible"/>
                                      </p:to>
                                    </p:set>
                                    <p:animEffect transition="in" filter="wipe(down)">
                                      <p:cBhvr>
                                        <p:cTn id="41" dur="500"/>
                                        <p:tgtEl>
                                          <p:spTgt spid="1157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Box 1"/>
          <p:cNvSpPr txBox="1">
            <a:spLocks noChangeArrowheads="1"/>
          </p:cNvSpPr>
          <p:nvPr/>
        </p:nvSpPr>
        <p:spPr bwMode="auto">
          <a:xfrm>
            <a:off x="2590801" y="191036"/>
            <a:ext cx="6525925" cy="762000"/>
          </a:xfrm>
          <a:prstGeom prst="rect">
            <a:avLst/>
          </a:prstGeom>
          <a:noFill/>
          <a:ln w="9525">
            <a:noFill/>
            <a:round/>
            <a:headEnd/>
            <a:tailEnd/>
          </a:ln>
          <a:effectLst/>
        </p:spPr>
        <p:txBody>
          <a:bodyPr lIns="90000" tIns="46800" rIns="90000" bIns="46800" anchor="ctr"/>
          <a:lstStyle/>
          <a:p>
            <a:pPr algn="ctr">
              <a:tabLst>
                <a:tab pos="0" algn="l"/>
                <a:tab pos="447663" algn="l"/>
                <a:tab pos="896916" algn="l"/>
                <a:tab pos="1346166" algn="l"/>
                <a:tab pos="1795418" algn="l"/>
                <a:tab pos="2244669" algn="l"/>
                <a:tab pos="2693921" algn="l"/>
                <a:tab pos="3143172" algn="l"/>
                <a:tab pos="3592424" algn="l"/>
                <a:tab pos="4041674" algn="l"/>
                <a:tab pos="4490926" algn="l"/>
                <a:tab pos="4940176" algn="l"/>
                <a:tab pos="5389428" algn="l"/>
                <a:tab pos="5838679" algn="l"/>
                <a:tab pos="6287931" algn="l"/>
                <a:tab pos="6737182" algn="l"/>
                <a:tab pos="7186434" algn="l"/>
                <a:tab pos="7635684" algn="l"/>
                <a:tab pos="8084937" algn="l"/>
                <a:tab pos="8534187" algn="l"/>
                <a:tab pos="8983438" algn="l"/>
              </a:tabLst>
              <a:defRPr/>
            </a:pPr>
            <a:r>
              <a:rPr lang="en-US" sz="3200" dirty="0">
                <a:solidFill>
                  <a:srgbClr val="572314"/>
                </a:solidFill>
                <a:effectLst>
                  <a:outerShdw blurRad="38100" dist="38100" dir="2700000" algn="tl">
                    <a:srgbClr val="C0C0C0"/>
                  </a:outerShdw>
                </a:effectLst>
                <a:latin typeface="Times New Roman" pitchFamily="18" charset="0"/>
                <a:cs typeface="Times New Roman" pitchFamily="18" charset="0"/>
              </a:rPr>
              <a:t>Binning Methods for Data Smoothing</a:t>
            </a:r>
          </a:p>
        </p:txBody>
      </p:sp>
      <p:sp>
        <p:nvSpPr>
          <p:cNvPr id="116739" name="Text Box 2"/>
          <p:cNvSpPr txBox="1">
            <a:spLocks noChangeArrowheads="1"/>
          </p:cNvSpPr>
          <p:nvPr/>
        </p:nvSpPr>
        <p:spPr bwMode="auto">
          <a:xfrm>
            <a:off x="2590800" y="1143004"/>
            <a:ext cx="7848600" cy="548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61950" indent="-282575" eaLnBrk="0" hangingPunc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9pPr>
          </a:lstStyle>
          <a:p>
            <a:pPr eaLnBrk="1" hangingPunct="1">
              <a:lnSpc>
                <a:spcPct val="90000"/>
              </a:lnSpc>
              <a:spcBef>
                <a:spcPts val="600"/>
              </a:spcBef>
              <a:buClr>
                <a:srgbClr val="3891A7"/>
              </a:buClr>
              <a:buFont typeface="Wingdings" panose="05000000000000000000" pitchFamily="2" charset="2"/>
              <a:buChar char=""/>
            </a:pPr>
            <a:r>
              <a:rPr lang="en-US" altLang="en-US" sz="1900" b="1" dirty="0">
                <a:solidFill>
                  <a:srgbClr val="170981"/>
                </a:solidFill>
                <a:latin typeface="Times New Roman" panose="02020603050405020304" pitchFamily="18" charset="0"/>
                <a:cs typeface="Times New Roman" panose="02020603050405020304" pitchFamily="18" charset="0"/>
              </a:rPr>
              <a:t>Sorted data for price (in dollars): </a:t>
            </a:r>
          </a:p>
          <a:p>
            <a:pPr eaLnBrk="1" hangingPunct="1">
              <a:lnSpc>
                <a:spcPct val="90000"/>
              </a:lnSpc>
              <a:spcBef>
                <a:spcPts val="600"/>
              </a:spcBef>
              <a:buClr>
                <a:srgbClr val="3891A7"/>
              </a:buClr>
            </a:pPr>
            <a:r>
              <a:rPr lang="en-US" altLang="en-US" sz="1900" b="1" dirty="0">
                <a:solidFill>
                  <a:srgbClr val="170981"/>
                </a:solidFill>
                <a:latin typeface="Times New Roman" panose="02020603050405020304" pitchFamily="18" charset="0"/>
                <a:cs typeface="Times New Roman" panose="02020603050405020304" pitchFamily="18" charset="0"/>
              </a:rPr>
              <a:t>							4, 8, 9, 15, 21, 21, 24, 25, 26, 28, 29, 34</a:t>
            </a:r>
          </a:p>
          <a:p>
            <a:pPr eaLnBrk="1" hangingPunct="1">
              <a:lnSpc>
                <a:spcPct val="90000"/>
              </a:lnSpc>
              <a:spcBef>
                <a:spcPts val="600"/>
              </a:spcBef>
            </a:pPr>
            <a:r>
              <a:rPr lang="en-US" altLang="en-US" sz="1900" b="1" dirty="0">
                <a:solidFill>
                  <a:srgbClr val="000000"/>
                </a:solidFill>
                <a:latin typeface="Times New Roman" panose="02020603050405020304" pitchFamily="18" charset="0"/>
                <a:cs typeface="Times New Roman" panose="02020603050405020304" pitchFamily="18" charset="0"/>
              </a:rPr>
              <a:t>*  </a:t>
            </a:r>
            <a:r>
              <a:rPr lang="en-US" altLang="en-US" sz="1900" b="1" dirty="0">
                <a:solidFill>
                  <a:srgbClr val="7030A0"/>
                </a:solidFill>
                <a:latin typeface="Times New Roman" panose="02020603050405020304" pitchFamily="18" charset="0"/>
                <a:cs typeface="Times New Roman" panose="02020603050405020304" pitchFamily="18" charset="0"/>
              </a:rPr>
              <a:t>Partition into equal-frequency (</a:t>
            </a:r>
            <a:r>
              <a:rPr lang="en-US" altLang="en-US" sz="1900" b="1" dirty="0" err="1">
                <a:solidFill>
                  <a:srgbClr val="7030A0"/>
                </a:solidFill>
                <a:latin typeface="Times New Roman" panose="02020603050405020304" pitchFamily="18" charset="0"/>
                <a:cs typeface="Times New Roman" panose="02020603050405020304" pitchFamily="18" charset="0"/>
              </a:rPr>
              <a:t>equi</a:t>
            </a:r>
            <a:r>
              <a:rPr lang="en-US" altLang="en-US" sz="1900" b="1" dirty="0">
                <a:solidFill>
                  <a:srgbClr val="7030A0"/>
                </a:solidFill>
                <a:latin typeface="Times New Roman" panose="02020603050405020304" pitchFamily="18" charset="0"/>
                <a:cs typeface="Times New Roman" panose="02020603050405020304" pitchFamily="18" charset="0"/>
              </a:rPr>
              <a:t>-depth) bins:</a:t>
            </a:r>
          </a:p>
          <a:p>
            <a:pPr eaLnBrk="1" hangingPunct="1">
              <a:lnSpc>
                <a:spcPct val="90000"/>
              </a:lnSpc>
              <a:spcBef>
                <a:spcPts val="600"/>
              </a:spcBef>
            </a:pPr>
            <a:r>
              <a:rPr lang="en-US" altLang="en-US" sz="1900" b="1" dirty="0">
                <a:solidFill>
                  <a:srgbClr val="000000"/>
                </a:solidFill>
                <a:latin typeface="Times New Roman" panose="02020603050405020304" pitchFamily="18" charset="0"/>
                <a:cs typeface="Times New Roman" panose="02020603050405020304" pitchFamily="18" charset="0"/>
              </a:rPr>
              <a:t>      - Bin 1: 4, 8, 9, 15</a:t>
            </a:r>
          </a:p>
          <a:p>
            <a:pPr eaLnBrk="1" hangingPunct="1">
              <a:lnSpc>
                <a:spcPct val="90000"/>
              </a:lnSpc>
              <a:spcBef>
                <a:spcPts val="600"/>
              </a:spcBef>
            </a:pPr>
            <a:r>
              <a:rPr lang="en-US" altLang="en-US" sz="1900" b="1" dirty="0">
                <a:solidFill>
                  <a:srgbClr val="000000"/>
                </a:solidFill>
                <a:latin typeface="Times New Roman" panose="02020603050405020304" pitchFamily="18" charset="0"/>
                <a:cs typeface="Times New Roman" panose="02020603050405020304" pitchFamily="18" charset="0"/>
              </a:rPr>
              <a:t>      - Bin 2: 21, 21, 24, 25</a:t>
            </a:r>
          </a:p>
          <a:p>
            <a:pPr eaLnBrk="1" hangingPunct="1">
              <a:lnSpc>
                <a:spcPct val="90000"/>
              </a:lnSpc>
              <a:spcBef>
                <a:spcPts val="600"/>
              </a:spcBef>
            </a:pPr>
            <a:r>
              <a:rPr lang="en-US" altLang="en-US" sz="1900" b="1" dirty="0">
                <a:solidFill>
                  <a:srgbClr val="000000"/>
                </a:solidFill>
                <a:latin typeface="Times New Roman" panose="02020603050405020304" pitchFamily="18" charset="0"/>
                <a:cs typeface="Times New Roman" panose="02020603050405020304" pitchFamily="18" charset="0"/>
              </a:rPr>
              <a:t>      - Bin 3: 26, 28, 29, 34</a:t>
            </a:r>
          </a:p>
          <a:p>
            <a:pPr eaLnBrk="1" hangingPunct="1">
              <a:lnSpc>
                <a:spcPct val="90000"/>
              </a:lnSpc>
              <a:spcBef>
                <a:spcPts val="600"/>
              </a:spcBef>
            </a:pPr>
            <a:endParaRPr lang="en-US" altLang="en-US" sz="1900" b="1" dirty="0">
              <a:solidFill>
                <a:srgbClr val="000000"/>
              </a:solidFill>
              <a:latin typeface="Times New Roman" panose="02020603050405020304" pitchFamily="18" charset="0"/>
              <a:cs typeface="Times New Roman" panose="02020603050405020304" pitchFamily="18" charset="0"/>
            </a:endParaRPr>
          </a:p>
          <a:p>
            <a:pPr marL="422275" indent="-342900" eaLnBrk="1" hangingPunct="1">
              <a:lnSpc>
                <a:spcPct val="90000"/>
              </a:lnSpc>
              <a:spcBef>
                <a:spcPts val="600"/>
              </a:spcBef>
              <a:buFont typeface="Arial" panose="020B0604020202020204" pitchFamily="34" charset="0"/>
              <a:buChar char="•"/>
            </a:pPr>
            <a:r>
              <a:rPr lang="en-US" altLang="en-US" sz="1900" b="1" dirty="0">
                <a:solidFill>
                  <a:srgbClr val="7030A0"/>
                </a:solidFill>
                <a:latin typeface="Times New Roman" panose="02020603050405020304" pitchFamily="18" charset="0"/>
                <a:cs typeface="Times New Roman" panose="02020603050405020304" pitchFamily="18" charset="0"/>
              </a:rPr>
              <a:t>Smoothing by bin means: </a:t>
            </a:r>
            <a:r>
              <a:rPr lang="en-IN" sz="1900" dirty="0">
                <a:solidFill>
                  <a:srgbClr val="000000"/>
                </a:solidFill>
                <a:latin typeface="Times New Roman" panose="02020603050405020304" pitchFamily="18" charset="0"/>
                <a:cs typeface="Times New Roman" panose="02020603050405020304" pitchFamily="18" charset="0"/>
              </a:rPr>
              <a:t>each value in a bin is replaced by the mean value of the bin. </a:t>
            </a:r>
          </a:p>
          <a:p>
            <a:pPr marL="422275" indent="-342900" eaLnBrk="1" hangingPunct="1">
              <a:lnSpc>
                <a:spcPct val="90000"/>
              </a:lnSpc>
              <a:spcBef>
                <a:spcPts val="600"/>
              </a:spcBef>
              <a:buFont typeface="Arial" panose="020B0604020202020204" pitchFamily="34" charset="0"/>
              <a:buChar char="•"/>
            </a:pPr>
            <a:endParaRPr lang="en-IN" altLang="en-US" sz="1900" dirty="0">
              <a:solidFill>
                <a:srgbClr val="000000"/>
              </a:solidFill>
              <a:latin typeface="Times New Roman" panose="02020603050405020304" pitchFamily="18" charset="0"/>
              <a:cs typeface="Times New Roman" panose="02020603050405020304" pitchFamily="18" charset="0"/>
            </a:endParaRPr>
          </a:p>
          <a:p>
            <a:pPr eaLnBrk="1" hangingPunct="1">
              <a:lnSpc>
                <a:spcPct val="90000"/>
              </a:lnSpc>
              <a:spcBef>
                <a:spcPts val="600"/>
              </a:spcBef>
            </a:pPr>
            <a:r>
              <a:rPr lang="en-US" altLang="en-US" sz="1900" b="1" dirty="0">
                <a:solidFill>
                  <a:srgbClr val="000000"/>
                </a:solidFill>
                <a:latin typeface="Times New Roman" panose="02020603050405020304" pitchFamily="18" charset="0"/>
                <a:cs typeface="Times New Roman" panose="02020603050405020304" pitchFamily="18" charset="0"/>
              </a:rPr>
              <a:t>      - Bin 1: 9, 9, 9, 9</a:t>
            </a:r>
          </a:p>
          <a:p>
            <a:pPr eaLnBrk="1" hangingPunct="1">
              <a:lnSpc>
                <a:spcPct val="90000"/>
              </a:lnSpc>
              <a:spcBef>
                <a:spcPts val="600"/>
              </a:spcBef>
            </a:pPr>
            <a:r>
              <a:rPr lang="en-US" altLang="en-US" sz="1900" b="1" dirty="0">
                <a:solidFill>
                  <a:srgbClr val="000000"/>
                </a:solidFill>
                <a:latin typeface="Times New Roman" panose="02020603050405020304" pitchFamily="18" charset="0"/>
                <a:cs typeface="Times New Roman" panose="02020603050405020304" pitchFamily="18" charset="0"/>
              </a:rPr>
              <a:t>      - Bin 2: 23, 23, 23, 23</a:t>
            </a:r>
          </a:p>
          <a:p>
            <a:pPr eaLnBrk="1" hangingPunct="1">
              <a:lnSpc>
                <a:spcPct val="90000"/>
              </a:lnSpc>
              <a:spcBef>
                <a:spcPts val="600"/>
              </a:spcBef>
            </a:pPr>
            <a:r>
              <a:rPr lang="en-US" altLang="en-US" sz="1900" b="1" dirty="0">
                <a:solidFill>
                  <a:srgbClr val="000000"/>
                </a:solidFill>
                <a:latin typeface="Times New Roman" panose="02020603050405020304" pitchFamily="18" charset="0"/>
                <a:cs typeface="Times New Roman" panose="02020603050405020304" pitchFamily="18" charset="0"/>
              </a:rPr>
              <a:t>      - Bin 3: 29, 29, 29, 29</a:t>
            </a:r>
          </a:p>
          <a:p>
            <a:pPr eaLnBrk="1" hangingPunct="1">
              <a:lnSpc>
                <a:spcPct val="90000"/>
              </a:lnSpc>
              <a:spcBef>
                <a:spcPts val="600"/>
              </a:spcBef>
            </a:pPr>
            <a:endParaRPr lang="en-US" altLang="en-US" sz="1900" b="1" dirty="0">
              <a:solidFill>
                <a:srgbClr val="000000"/>
              </a:solidFill>
              <a:latin typeface="Times New Roman" panose="02020603050405020304" pitchFamily="18" charset="0"/>
              <a:cs typeface="Times New Roman" panose="02020603050405020304" pitchFamily="18" charset="0"/>
            </a:endParaRPr>
          </a:p>
          <a:p>
            <a:pPr eaLnBrk="1" hangingPunct="1">
              <a:lnSpc>
                <a:spcPct val="90000"/>
              </a:lnSpc>
              <a:spcBef>
                <a:spcPts val="600"/>
              </a:spcBef>
            </a:pPr>
            <a:endParaRPr lang="en-US" altLang="en-US" sz="1900"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1618979"/>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6739">
                                            <p:txEl>
                                              <p:pRg st="2" end="2"/>
                                            </p:txEl>
                                          </p:spTgt>
                                        </p:tgtEl>
                                        <p:attrNameLst>
                                          <p:attrName>style.visibility</p:attrName>
                                        </p:attrNameLst>
                                      </p:cBhvr>
                                      <p:to>
                                        <p:strVal val="visible"/>
                                      </p:to>
                                    </p:set>
                                    <p:animEffect transition="in" filter="barn(inVertical)">
                                      <p:cBhvr>
                                        <p:cTn id="7" dur="500"/>
                                        <p:tgtEl>
                                          <p:spTgt spid="116739">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16739">
                                            <p:txEl>
                                              <p:pRg st="3" end="3"/>
                                            </p:txEl>
                                          </p:spTgt>
                                        </p:tgtEl>
                                        <p:attrNameLst>
                                          <p:attrName>style.visibility</p:attrName>
                                        </p:attrNameLst>
                                      </p:cBhvr>
                                      <p:to>
                                        <p:strVal val="visible"/>
                                      </p:to>
                                    </p:set>
                                    <p:animEffect transition="in" filter="barn(inVertical)">
                                      <p:cBhvr>
                                        <p:cTn id="10" dur="500"/>
                                        <p:tgtEl>
                                          <p:spTgt spid="116739">
                                            <p:txEl>
                                              <p:pRg st="3" end="3"/>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16739">
                                            <p:txEl>
                                              <p:pRg st="4" end="4"/>
                                            </p:txEl>
                                          </p:spTgt>
                                        </p:tgtEl>
                                        <p:attrNameLst>
                                          <p:attrName>style.visibility</p:attrName>
                                        </p:attrNameLst>
                                      </p:cBhvr>
                                      <p:to>
                                        <p:strVal val="visible"/>
                                      </p:to>
                                    </p:set>
                                    <p:animEffect transition="in" filter="barn(inVertical)">
                                      <p:cBhvr>
                                        <p:cTn id="13" dur="500"/>
                                        <p:tgtEl>
                                          <p:spTgt spid="116739">
                                            <p:txEl>
                                              <p:pRg st="4" end="4"/>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16739">
                                            <p:txEl>
                                              <p:pRg st="5" end="5"/>
                                            </p:txEl>
                                          </p:spTgt>
                                        </p:tgtEl>
                                        <p:attrNameLst>
                                          <p:attrName>style.visibility</p:attrName>
                                        </p:attrNameLst>
                                      </p:cBhvr>
                                      <p:to>
                                        <p:strVal val="visible"/>
                                      </p:to>
                                    </p:set>
                                    <p:animEffect transition="in" filter="barn(inVertical)">
                                      <p:cBhvr>
                                        <p:cTn id="16" dur="500"/>
                                        <p:tgtEl>
                                          <p:spTgt spid="116739">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116739">
                                            <p:txEl>
                                              <p:pRg st="7" end="7"/>
                                            </p:txEl>
                                          </p:spTgt>
                                        </p:tgtEl>
                                        <p:attrNameLst>
                                          <p:attrName>style.visibility</p:attrName>
                                        </p:attrNameLst>
                                      </p:cBhvr>
                                      <p:to>
                                        <p:strVal val="visible"/>
                                      </p:to>
                                    </p:set>
                                    <p:animEffect transition="in" filter="barn(inVertical)">
                                      <p:cBhvr>
                                        <p:cTn id="21" dur="500"/>
                                        <p:tgtEl>
                                          <p:spTgt spid="116739">
                                            <p:txEl>
                                              <p:pRg st="7" end="7"/>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116739">
                                            <p:txEl>
                                              <p:pRg st="9" end="9"/>
                                            </p:txEl>
                                          </p:spTgt>
                                        </p:tgtEl>
                                        <p:attrNameLst>
                                          <p:attrName>style.visibility</p:attrName>
                                        </p:attrNameLst>
                                      </p:cBhvr>
                                      <p:to>
                                        <p:strVal val="visible"/>
                                      </p:to>
                                    </p:set>
                                    <p:animEffect transition="in" filter="barn(inVertical)">
                                      <p:cBhvr>
                                        <p:cTn id="24" dur="500"/>
                                        <p:tgtEl>
                                          <p:spTgt spid="116739">
                                            <p:txEl>
                                              <p:pRg st="9" end="9"/>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116739">
                                            <p:txEl>
                                              <p:pRg st="10" end="10"/>
                                            </p:txEl>
                                          </p:spTgt>
                                        </p:tgtEl>
                                        <p:attrNameLst>
                                          <p:attrName>style.visibility</p:attrName>
                                        </p:attrNameLst>
                                      </p:cBhvr>
                                      <p:to>
                                        <p:strVal val="visible"/>
                                      </p:to>
                                    </p:set>
                                    <p:animEffect transition="in" filter="barn(inVertical)">
                                      <p:cBhvr>
                                        <p:cTn id="27" dur="500"/>
                                        <p:tgtEl>
                                          <p:spTgt spid="116739">
                                            <p:txEl>
                                              <p:pRg st="10" end="10"/>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116739">
                                            <p:txEl>
                                              <p:pRg st="11" end="11"/>
                                            </p:txEl>
                                          </p:spTgt>
                                        </p:tgtEl>
                                        <p:attrNameLst>
                                          <p:attrName>style.visibility</p:attrName>
                                        </p:attrNameLst>
                                      </p:cBhvr>
                                      <p:to>
                                        <p:strVal val="visible"/>
                                      </p:to>
                                    </p:set>
                                    <p:animEffect transition="in" filter="barn(inVertical)">
                                      <p:cBhvr>
                                        <p:cTn id="30" dur="500"/>
                                        <p:tgtEl>
                                          <p:spTgt spid="11673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Box 1"/>
          <p:cNvSpPr txBox="1">
            <a:spLocks noChangeArrowheads="1"/>
          </p:cNvSpPr>
          <p:nvPr/>
        </p:nvSpPr>
        <p:spPr bwMode="auto">
          <a:xfrm>
            <a:off x="2335370" y="255431"/>
            <a:ext cx="6551683" cy="762000"/>
          </a:xfrm>
          <a:prstGeom prst="rect">
            <a:avLst/>
          </a:prstGeom>
          <a:noFill/>
          <a:ln w="9525">
            <a:noFill/>
            <a:round/>
            <a:headEnd/>
            <a:tailEnd/>
          </a:ln>
          <a:effectLst/>
        </p:spPr>
        <p:txBody>
          <a:bodyPr lIns="90000" tIns="46800" rIns="90000" bIns="46800" anchor="ctr"/>
          <a:lstStyle/>
          <a:p>
            <a:pPr algn="ctr">
              <a:tabLst>
                <a:tab pos="0" algn="l"/>
                <a:tab pos="447663" algn="l"/>
                <a:tab pos="896916" algn="l"/>
                <a:tab pos="1346166" algn="l"/>
                <a:tab pos="1795418" algn="l"/>
                <a:tab pos="2244669" algn="l"/>
                <a:tab pos="2693921" algn="l"/>
                <a:tab pos="3143172" algn="l"/>
                <a:tab pos="3592424" algn="l"/>
                <a:tab pos="4041674" algn="l"/>
                <a:tab pos="4490926" algn="l"/>
                <a:tab pos="4940176" algn="l"/>
                <a:tab pos="5389428" algn="l"/>
                <a:tab pos="5838679" algn="l"/>
                <a:tab pos="6287931" algn="l"/>
                <a:tab pos="6737182" algn="l"/>
                <a:tab pos="7186434" algn="l"/>
                <a:tab pos="7635684" algn="l"/>
                <a:tab pos="8084937" algn="l"/>
                <a:tab pos="8534187" algn="l"/>
                <a:tab pos="8983438" algn="l"/>
              </a:tabLst>
              <a:defRPr/>
            </a:pPr>
            <a:r>
              <a:rPr lang="en-US" sz="3200" dirty="0">
                <a:solidFill>
                  <a:srgbClr val="572314"/>
                </a:solidFill>
                <a:effectLst>
                  <a:outerShdw blurRad="38100" dist="38100" dir="2700000" algn="tl">
                    <a:srgbClr val="C0C0C0"/>
                  </a:outerShdw>
                </a:effectLst>
                <a:latin typeface="Times New Roman" pitchFamily="18" charset="0"/>
                <a:cs typeface="Times New Roman" pitchFamily="18" charset="0"/>
              </a:rPr>
              <a:t>Binning Methods for Data Smoothing</a:t>
            </a:r>
          </a:p>
        </p:txBody>
      </p:sp>
      <p:sp>
        <p:nvSpPr>
          <p:cNvPr id="116739" name="Text Box 2"/>
          <p:cNvSpPr txBox="1">
            <a:spLocks noChangeArrowheads="1"/>
          </p:cNvSpPr>
          <p:nvPr/>
        </p:nvSpPr>
        <p:spPr bwMode="auto">
          <a:xfrm>
            <a:off x="2590800" y="1143004"/>
            <a:ext cx="7848600" cy="548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61950" indent="-282575" eaLnBrk="0" hangingPunc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9pPr>
          </a:lstStyle>
          <a:p>
            <a:pPr eaLnBrk="1" hangingPunct="1">
              <a:lnSpc>
                <a:spcPct val="90000"/>
              </a:lnSpc>
              <a:spcBef>
                <a:spcPts val="600"/>
              </a:spcBef>
              <a:buClr>
                <a:srgbClr val="3891A7"/>
              </a:buClr>
              <a:buFont typeface="Wingdings" panose="05000000000000000000" pitchFamily="2" charset="2"/>
              <a:buChar char=""/>
            </a:pPr>
            <a:r>
              <a:rPr lang="en-US" altLang="en-US" sz="1900" b="1" dirty="0">
                <a:solidFill>
                  <a:srgbClr val="170981"/>
                </a:solidFill>
                <a:latin typeface="Times New Roman" panose="02020603050405020304" pitchFamily="18" charset="0"/>
                <a:cs typeface="Times New Roman" panose="02020603050405020304" pitchFamily="18" charset="0"/>
              </a:rPr>
              <a:t>Sorted data for price (in dollars): </a:t>
            </a:r>
          </a:p>
          <a:p>
            <a:pPr eaLnBrk="1" hangingPunct="1">
              <a:lnSpc>
                <a:spcPct val="90000"/>
              </a:lnSpc>
              <a:spcBef>
                <a:spcPts val="600"/>
              </a:spcBef>
              <a:buClr>
                <a:srgbClr val="3891A7"/>
              </a:buClr>
            </a:pPr>
            <a:r>
              <a:rPr lang="en-US" altLang="en-US" sz="1900" b="1" dirty="0">
                <a:solidFill>
                  <a:srgbClr val="170981"/>
                </a:solidFill>
                <a:latin typeface="Times New Roman" panose="02020603050405020304" pitchFamily="18" charset="0"/>
                <a:cs typeface="Times New Roman" panose="02020603050405020304" pitchFamily="18" charset="0"/>
              </a:rPr>
              <a:t>							4, 8, 9, 15, 21, 21, 24, 25, 26, 28, 29, 34</a:t>
            </a:r>
          </a:p>
          <a:p>
            <a:pPr eaLnBrk="1" hangingPunct="1">
              <a:lnSpc>
                <a:spcPct val="90000"/>
              </a:lnSpc>
              <a:spcBef>
                <a:spcPts val="600"/>
              </a:spcBef>
            </a:pPr>
            <a:r>
              <a:rPr lang="en-US" altLang="en-US" sz="1900" b="1" dirty="0">
                <a:solidFill>
                  <a:srgbClr val="000000"/>
                </a:solidFill>
                <a:latin typeface="Times New Roman" panose="02020603050405020304" pitchFamily="18" charset="0"/>
                <a:cs typeface="Times New Roman" panose="02020603050405020304" pitchFamily="18" charset="0"/>
              </a:rPr>
              <a:t>*  </a:t>
            </a:r>
            <a:r>
              <a:rPr lang="en-US" altLang="en-US" sz="1900" b="1" dirty="0">
                <a:solidFill>
                  <a:srgbClr val="7030A0"/>
                </a:solidFill>
                <a:latin typeface="Times New Roman" panose="02020603050405020304" pitchFamily="18" charset="0"/>
                <a:cs typeface="Times New Roman" panose="02020603050405020304" pitchFamily="18" charset="0"/>
              </a:rPr>
              <a:t>Partition into equal-frequency (</a:t>
            </a:r>
            <a:r>
              <a:rPr lang="en-US" altLang="en-US" sz="1900" b="1" dirty="0" err="1">
                <a:solidFill>
                  <a:srgbClr val="7030A0"/>
                </a:solidFill>
                <a:latin typeface="Times New Roman" panose="02020603050405020304" pitchFamily="18" charset="0"/>
                <a:cs typeface="Times New Roman" panose="02020603050405020304" pitchFamily="18" charset="0"/>
              </a:rPr>
              <a:t>equi</a:t>
            </a:r>
            <a:r>
              <a:rPr lang="en-US" altLang="en-US" sz="1900" b="1" dirty="0">
                <a:solidFill>
                  <a:srgbClr val="7030A0"/>
                </a:solidFill>
                <a:latin typeface="Times New Roman" panose="02020603050405020304" pitchFamily="18" charset="0"/>
                <a:cs typeface="Times New Roman" panose="02020603050405020304" pitchFamily="18" charset="0"/>
              </a:rPr>
              <a:t>-depth) bins:</a:t>
            </a:r>
          </a:p>
          <a:p>
            <a:pPr eaLnBrk="1" hangingPunct="1">
              <a:lnSpc>
                <a:spcPct val="90000"/>
              </a:lnSpc>
              <a:spcBef>
                <a:spcPts val="600"/>
              </a:spcBef>
            </a:pPr>
            <a:r>
              <a:rPr lang="en-US" altLang="en-US" sz="1900" b="1" dirty="0">
                <a:solidFill>
                  <a:srgbClr val="000000"/>
                </a:solidFill>
                <a:latin typeface="Times New Roman" panose="02020603050405020304" pitchFamily="18" charset="0"/>
                <a:cs typeface="Times New Roman" panose="02020603050405020304" pitchFamily="18" charset="0"/>
              </a:rPr>
              <a:t>      - Bin 1: 4, 8, 9, 15</a:t>
            </a:r>
          </a:p>
          <a:p>
            <a:pPr eaLnBrk="1" hangingPunct="1">
              <a:lnSpc>
                <a:spcPct val="90000"/>
              </a:lnSpc>
              <a:spcBef>
                <a:spcPts val="600"/>
              </a:spcBef>
            </a:pPr>
            <a:r>
              <a:rPr lang="en-US" altLang="en-US" sz="1900" b="1" dirty="0">
                <a:solidFill>
                  <a:srgbClr val="000000"/>
                </a:solidFill>
                <a:latin typeface="Times New Roman" panose="02020603050405020304" pitchFamily="18" charset="0"/>
                <a:cs typeface="Times New Roman" panose="02020603050405020304" pitchFamily="18" charset="0"/>
              </a:rPr>
              <a:t>      - Bin 2: 21, 21, 24, 25</a:t>
            </a:r>
          </a:p>
          <a:p>
            <a:pPr eaLnBrk="1" hangingPunct="1">
              <a:lnSpc>
                <a:spcPct val="90000"/>
              </a:lnSpc>
              <a:spcBef>
                <a:spcPts val="600"/>
              </a:spcBef>
            </a:pPr>
            <a:r>
              <a:rPr lang="en-US" altLang="en-US" sz="1900" b="1" dirty="0">
                <a:solidFill>
                  <a:srgbClr val="000000"/>
                </a:solidFill>
                <a:latin typeface="Times New Roman" panose="02020603050405020304" pitchFamily="18" charset="0"/>
                <a:cs typeface="Times New Roman" panose="02020603050405020304" pitchFamily="18" charset="0"/>
              </a:rPr>
              <a:t>      - Bin 3: 26, 28, 29, 34</a:t>
            </a:r>
          </a:p>
          <a:p>
            <a:pPr eaLnBrk="1" hangingPunct="1">
              <a:lnSpc>
                <a:spcPct val="90000"/>
              </a:lnSpc>
              <a:spcBef>
                <a:spcPts val="600"/>
              </a:spcBef>
            </a:pPr>
            <a:endParaRPr lang="en-US" altLang="en-US" sz="1900" b="1" dirty="0">
              <a:solidFill>
                <a:srgbClr val="000000"/>
              </a:solidFill>
              <a:latin typeface="Times New Roman" panose="02020603050405020304" pitchFamily="18" charset="0"/>
              <a:cs typeface="Times New Roman" panose="02020603050405020304" pitchFamily="18" charset="0"/>
            </a:endParaRPr>
          </a:p>
          <a:p>
            <a:pPr eaLnBrk="1" hangingPunct="1">
              <a:lnSpc>
                <a:spcPct val="90000"/>
              </a:lnSpc>
              <a:spcBef>
                <a:spcPts val="600"/>
              </a:spcBef>
            </a:pPr>
            <a:r>
              <a:rPr lang="en-US" altLang="en-US" sz="1900" b="1" dirty="0">
                <a:solidFill>
                  <a:srgbClr val="7030A0"/>
                </a:solidFill>
                <a:latin typeface="Times New Roman" panose="02020603050405020304" pitchFamily="18" charset="0"/>
                <a:cs typeface="Times New Roman" panose="02020603050405020304" pitchFamily="18" charset="0"/>
              </a:rPr>
              <a:t>*  Smoothing by bin boundaries: </a:t>
            </a:r>
            <a:r>
              <a:rPr lang="en-IN" sz="1900" dirty="0">
                <a:solidFill>
                  <a:srgbClr val="000000"/>
                </a:solidFill>
                <a:latin typeface="Times New Roman" panose="02020603050405020304" pitchFamily="18" charset="0"/>
                <a:cs typeface="Times New Roman" panose="02020603050405020304" pitchFamily="18" charset="0"/>
              </a:rPr>
              <a:t>Each bin value is then replaced by the closest boundary value. In general, the larger the width, the greater the effect of the smoothing.</a:t>
            </a:r>
          </a:p>
          <a:p>
            <a:pPr eaLnBrk="1" hangingPunct="1">
              <a:lnSpc>
                <a:spcPct val="90000"/>
              </a:lnSpc>
              <a:spcBef>
                <a:spcPts val="600"/>
              </a:spcBef>
            </a:pPr>
            <a:endParaRPr lang="en-US" altLang="en-US" sz="1900" b="1" dirty="0">
              <a:solidFill>
                <a:schemeClr val="tx1"/>
              </a:solidFill>
              <a:latin typeface="Times New Roman" panose="02020603050405020304" pitchFamily="18" charset="0"/>
              <a:cs typeface="Times New Roman" panose="02020603050405020304" pitchFamily="18" charset="0"/>
            </a:endParaRPr>
          </a:p>
          <a:p>
            <a:pPr eaLnBrk="1" hangingPunct="1">
              <a:lnSpc>
                <a:spcPct val="90000"/>
              </a:lnSpc>
              <a:spcBef>
                <a:spcPts val="600"/>
              </a:spcBef>
            </a:pPr>
            <a:r>
              <a:rPr lang="en-US" altLang="en-US" sz="1900" b="1" dirty="0">
                <a:solidFill>
                  <a:srgbClr val="000000"/>
                </a:solidFill>
                <a:latin typeface="Times New Roman" panose="02020603050405020304" pitchFamily="18" charset="0"/>
                <a:cs typeface="Times New Roman" panose="02020603050405020304" pitchFamily="18" charset="0"/>
              </a:rPr>
              <a:t>      - Bin 1: 4, 4, 4, 15</a:t>
            </a:r>
          </a:p>
          <a:p>
            <a:pPr eaLnBrk="1" hangingPunct="1">
              <a:lnSpc>
                <a:spcPct val="90000"/>
              </a:lnSpc>
              <a:spcBef>
                <a:spcPts val="600"/>
              </a:spcBef>
            </a:pPr>
            <a:r>
              <a:rPr lang="en-US" altLang="en-US" sz="1900" b="1" dirty="0">
                <a:solidFill>
                  <a:srgbClr val="000000"/>
                </a:solidFill>
                <a:latin typeface="Times New Roman" panose="02020603050405020304" pitchFamily="18" charset="0"/>
                <a:cs typeface="Times New Roman" panose="02020603050405020304" pitchFamily="18" charset="0"/>
              </a:rPr>
              <a:t>      - Bin 2: 21, 21, 25, 25</a:t>
            </a:r>
          </a:p>
          <a:p>
            <a:pPr eaLnBrk="1" hangingPunct="1">
              <a:lnSpc>
                <a:spcPct val="90000"/>
              </a:lnSpc>
              <a:spcBef>
                <a:spcPts val="600"/>
              </a:spcBef>
            </a:pPr>
            <a:r>
              <a:rPr lang="en-US" altLang="en-US" sz="1900" b="1" dirty="0">
                <a:solidFill>
                  <a:srgbClr val="000000"/>
                </a:solidFill>
                <a:latin typeface="Times New Roman" panose="02020603050405020304" pitchFamily="18" charset="0"/>
                <a:cs typeface="Times New Roman" panose="02020603050405020304" pitchFamily="18" charset="0"/>
              </a:rPr>
              <a:t>      - Bin 3: 26, 26, 26, 34</a:t>
            </a:r>
          </a:p>
        </p:txBody>
      </p:sp>
    </p:spTree>
    <p:extLst>
      <p:ext uri="{BB962C8B-B14F-4D97-AF65-F5344CB8AC3E}">
        <p14:creationId xmlns:p14="http://schemas.microsoft.com/office/powerpoint/2010/main" val="3325475359"/>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6739">
                                            <p:txEl>
                                              <p:pRg st="7" end="7"/>
                                            </p:txEl>
                                          </p:spTgt>
                                        </p:tgtEl>
                                        <p:attrNameLst>
                                          <p:attrName>style.visibility</p:attrName>
                                        </p:attrNameLst>
                                      </p:cBhvr>
                                      <p:to>
                                        <p:strVal val="visible"/>
                                      </p:to>
                                    </p:set>
                                    <p:animEffect transition="in" filter="barn(inVertical)">
                                      <p:cBhvr>
                                        <p:cTn id="7" dur="500"/>
                                        <p:tgtEl>
                                          <p:spTgt spid="116739">
                                            <p:txEl>
                                              <p:pRg st="7" end="7"/>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16739">
                                            <p:txEl>
                                              <p:pRg st="9" end="9"/>
                                            </p:txEl>
                                          </p:spTgt>
                                        </p:tgtEl>
                                        <p:attrNameLst>
                                          <p:attrName>style.visibility</p:attrName>
                                        </p:attrNameLst>
                                      </p:cBhvr>
                                      <p:to>
                                        <p:strVal val="visible"/>
                                      </p:to>
                                    </p:set>
                                    <p:animEffect transition="in" filter="barn(inVertical)">
                                      <p:cBhvr>
                                        <p:cTn id="10" dur="500"/>
                                        <p:tgtEl>
                                          <p:spTgt spid="116739">
                                            <p:txEl>
                                              <p:pRg st="9" end="9"/>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16739">
                                            <p:txEl>
                                              <p:pRg st="10" end="10"/>
                                            </p:txEl>
                                          </p:spTgt>
                                        </p:tgtEl>
                                        <p:attrNameLst>
                                          <p:attrName>style.visibility</p:attrName>
                                        </p:attrNameLst>
                                      </p:cBhvr>
                                      <p:to>
                                        <p:strVal val="visible"/>
                                      </p:to>
                                    </p:set>
                                    <p:animEffect transition="in" filter="barn(inVertical)">
                                      <p:cBhvr>
                                        <p:cTn id="13" dur="500"/>
                                        <p:tgtEl>
                                          <p:spTgt spid="116739">
                                            <p:txEl>
                                              <p:pRg st="10" end="1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16739">
                                            <p:txEl>
                                              <p:pRg st="11" end="11"/>
                                            </p:txEl>
                                          </p:spTgt>
                                        </p:tgtEl>
                                        <p:attrNameLst>
                                          <p:attrName>style.visibility</p:attrName>
                                        </p:attrNameLst>
                                      </p:cBhvr>
                                      <p:to>
                                        <p:strVal val="visible"/>
                                      </p:to>
                                    </p:set>
                                    <p:animEffect transition="in" filter="barn(inVertical)">
                                      <p:cBhvr>
                                        <p:cTn id="16" dur="500"/>
                                        <p:tgtEl>
                                          <p:spTgt spid="11673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Equal-width partitioning </a:t>
            </a:r>
          </a:p>
        </p:txBody>
      </p:sp>
      <p:pic>
        <p:nvPicPr>
          <p:cNvPr id="4" name="Content Placeholder 3"/>
          <p:cNvPicPr>
            <a:picLocks noGrp="1" noChangeAspect="1"/>
          </p:cNvPicPr>
          <p:nvPr>
            <p:ph idx="1"/>
          </p:nvPr>
        </p:nvPicPr>
        <p:blipFill>
          <a:blip r:embed="rId2"/>
          <a:stretch>
            <a:fillRect/>
          </a:stretch>
        </p:blipFill>
        <p:spPr>
          <a:xfrm>
            <a:off x="1766892" y="2047742"/>
            <a:ext cx="8327492" cy="2678262"/>
          </a:xfrm>
          <a:prstGeom prst="rect">
            <a:avLst/>
          </a:prstGeom>
        </p:spPr>
      </p:pic>
    </p:spTree>
    <p:extLst>
      <p:ext uri="{BB962C8B-B14F-4D97-AF65-F5344CB8AC3E}">
        <p14:creationId xmlns:p14="http://schemas.microsoft.com/office/powerpoint/2010/main" val="565872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1"/>
          <p:cNvSpPr txBox="1">
            <a:spLocks noChangeArrowheads="1"/>
          </p:cNvSpPr>
          <p:nvPr/>
        </p:nvSpPr>
        <p:spPr bwMode="auto">
          <a:xfrm>
            <a:off x="3375025" y="-14287"/>
            <a:ext cx="6400800" cy="762001"/>
          </a:xfrm>
          <a:prstGeom prst="rect">
            <a:avLst/>
          </a:prstGeom>
          <a:noFill/>
          <a:ln w="9525">
            <a:noFill/>
            <a:round/>
            <a:headEnd/>
            <a:tailEnd/>
          </a:ln>
          <a:effectLst/>
        </p:spPr>
        <p:txBody>
          <a:bodyPr lIns="90000" tIns="46800" rIns="90000" bIns="46800" anchor="ctr"/>
          <a:lstStyle/>
          <a:p>
            <a:pPr>
              <a:tabLst>
                <a:tab pos="0" algn="l"/>
                <a:tab pos="447663" algn="l"/>
                <a:tab pos="896916" algn="l"/>
                <a:tab pos="1346166" algn="l"/>
                <a:tab pos="1795418" algn="l"/>
                <a:tab pos="2244669" algn="l"/>
                <a:tab pos="2693921" algn="l"/>
                <a:tab pos="3143172" algn="l"/>
                <a:tab pos="3592424" algn="l"/>
                <a:tab pos="4041674" algn="l"/>
                <a:tab pos="4490926" algn="l"/>
                <a:tab pos="4940176" algn="l"/>
                <a:tab pos="5389428" algn="l"/>
                <a:tab pos="5838679" algn="l"/>
                <a:tab pos="6287931" algn="l"/>
                <a:tab pos="6737182" algn="l"/>
                <a:tab pos="7186434" algn="l"/>
                <a:tab pos="7635684" algn="l"/>
                <a:tab pos="8084937" algn="l"/>
                <a:tab pos="8534187" algn="l"/>
                <a:tab pos="8983438" algn="l"/>
              </a:tabLst>
              <a:defRPr/>
            </a:pPr>
            <a:r>
              <a:rPr lang="en-US" sz="4300" dirty="0">
                <a:solidFill>
                  <a:srgbClr val="572314"/>
                </a:solidFill>
                <a:effectLst>
                  <a:outerShdw blurRad="38100" dist="38100" dir="2700000" algn="tl">
                    <a:srgbClr val="C0C0C0"/>
                  </a:outerShdw>
                </a:effectLst>
                <a:latin typeface="Times New Roman" pitchFamily="18" charset="0"/>
                <a:cs typeface="Times New Roman" pitchFamily="18" charset="0"/>
              </a:rPr>
              <a:t>Regression</a:t>
            </a:r>
          </a:p>
        </p:txBody>
      </p:sp>
      <p:sp>
        <p:nvSpPr>
          <p:cNvPr id="117763" name="Text Box 2"/>
          <p:cNvSpPr txBox="1">
            <a:spLocks noChangeArrowheads="1"/>
          </p:cNvSpPr>
          <p:nvPr/>
        </p:nvSpPr>
        <p:spPr bwMode="auto">
          <a:xfrm>
            <a:off x="12598400" y="6291263"/>
            <a:ext cx="457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9pPr>
          </a:lstStyle>
          <a:p>
            <a:pPr algn="ctr" eaLnBrk="1" hangingPunct="1">
              <a:buClrTx/>
              <a:buFontTx/>
              <a:buNone/>
            </a:pPr>
            <a:fld id="{DCBF0307-EA5F-4E90-9FF1-EA801F580943}" type="slidenum">
              <a:rPr lang="en-US" altLang="en-US" sz="1200">
                <a:solidFill>
                  <a:srgbClr val="B5A788"/>
                </a:solidFill>
                <a:latin typeface="Times New Roman" panose="02020603050405020304" pitchFamily="18" charset="0"/>
                <a:cs typeface="Times New Roman" panose="02020603050405020304" pitchFamily="18" charset="0"/>
              </a:rPr>
              <a:pPr algn="ctr" eaLnBrk="1" hangingPunct="1">
                <a:buClrTx/>
                <a:buFontTx/>
                <a:buNone/>
              </a:pPr>
              <a:t>25</a:t>
            </a:fld>
            <a:endParaRPr lang="en-US" altLang="en-US" sz="1200">
              <a:solidFill>
                <a:srgbClr val="B5A788"/>
              </a:solidFill>
              <a:latin typeface="Times New Roman" panose="02020603050405020304" pitchFamily="18" charset="0"/>
              <a:cs typeface="Times New Roman" panose="02020603050405020304" pitchFamily="18" charset="0"/>
            </a:endParaRPr>
          </a:p>
        </p:txBody>
      </p:sp>
      <p:sp>
        <p:nvSpPr>
          <p:cNvPr id="117764" name="Line 3"/>
          <p:cNvSpPr>
            <a:spLocks noChangeShapeType="1"/>
          </p:cNvSpPr>
          <p:nvPr/>
        </p:nvSpPr>
        <p:spPr bwMode="auto">
          <a:xfrm>
            <a:off x="3767143" y="4378326"/>
            <a:ext cx="6923087" cy="1588"/>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7765" name="Line 4"/>
          <p:cNvSpPr>
            <a:spLocks noChangeShapeType="1"/>
          </p:cNvSpPr>
          <p:nvPr/>
        </p:nvSpPr>
        <p:spPr bwMode="auto">
          <a:xfrm flipV="1">
            <a:off x="7016751" y="1616078"/>
            <a:ext cx="1588" cy="4708525"/>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7766" name="Oval 5"/>
          <p:cNvSpPr>
            <a:spLocks noChangeArrowheads="1"/>
          </p:cNvSpPr>
          <p:nvPr/>
        </p:nvSpPr>
        <p:spPr bwMode="auto">
          <a:xfrm flipV="1">
            <a:off x="8402640" y="3289304"/>
            <a:ext cx="42863" cy="42863"/>
          </a:xfrm>
          <a:prstGeom prst="ellipse">
            <a:avLst/>
          </a:prstGeom>
          <a:solidFill>
            <a:srgbClr val="3891A7"/>
          </a:solidFill>
          <a:ln w="9360">
            <a:solidFill>
              <a:srgbClr val="000000"/>
            </a:solidFill>
            <a:miter lim="800000"/>
            <a:headEnd/>
            <a:tailEnd/>
          </a:ln>
        </p:spPr>
        <p:txBody>
          <a:bodyPr wrap="none" anchor="ctr"/>
          <a:lstStyle/>
          <a:p>
            <a:endParaRPr lang="en-US" altLang="en-US">
              <a:latin typeface="Times New Roman" panose="02020603050405020304" pitchFamily="18" charset="0"/>
              <a:cs typeface="Times New Roman" panose="02020603050405020304" pitchFamily="18" charset="0"/>
            </a:endParaRPr>
          </a:p>
        </p:txBody>
      </p:sp>
      <p:sp>
        <p:nvSpPr>
          <p:cNvPr id="117767" name="Oval 6"/>
          <p:cNvSpPr>
            <a:spLocks noChangeArrowheads="1"/>
          </p:cNvSpPr>
          <p:nvPr/>
        </p:nvSpPr>
        <p:spPr bwMode="auto">
          <a:xfrm flipV="1">
            <a:off x="7985129" y="3394080"/>
            <a:ext cx="42863" cy="42863"/>
          </a:xfrm>
          <a:prstGeom prst="ellipse">
            <a:avLst/>
          </a:prstGeom>
          <a:solidFill>
            <a:srgbClr val="3891A7"/>
          </a:solidFill>
          <a:ln w="9360">
            <a:solidFill>
              <a:srgbClr val="000000"/>
            </a:solidFill>
            <a:miter lim="800000"/>
            <a:headEnd/>
            <a:tailEnd/>
          </a:ln>
        </p:spPr>
        <p:txBody>
          <a:bodyPr wrap="none" anchor="ctr"/>
          <a:lstStyle/>
          <a:p>
            <a:endParaRPr lang="en-US" altLang="en-US">
              <a:latin typeface="Times New Roman" panose="02020603050405020304" pitchFamily="18" charset="0"/>
              <a:cs typeface="Times New Roman" panose="02020603050405020304" pitchFamily="18" charset="0"/>
            </a:endParaRPr>
          </a:p>
        </p:txBody>
      </p:sp>
      <p:sp>
        <p:nvSpPr>
          <p:cNvPr id="117768" name="Oval 7"/>
          <p:cNvSpPr>
            <a:spLocks noChangeArrowheads="1"/>
          </p:cNvSpPr>
          <p:nvPr/>
        </p:nvSpPr>
        <p:spPr bwMode="auto">
          <a:xfrm flipV="1">
            <a:off x="7810504" y="2470155"/>
            <a:ext cx="42863" cy="42863"/>
          </a:xfrm>
          <a:prstGeom prst="ellipse">
            <a:avLst/>
          </a:prstGeom>
          <a:solidFill>
            <a:srgbClr val="3891A7"/>
          </a:solidFill>
          <a:ln w="9360">
            <a:solidFill>
              <a:srgbClr val="000000"/>
            </a:solidFill>
            <a:miter lim="800000"/>
            <a:headEnd/>
            <a:tailEnd/>
          </a:ln>
        </p:spPr>
        <p:txBody>
          <a:bodyPr wrap="none" anchor="ctr"/>
          <a:lstStyle/>
          <a:p>
            <a:endParaRPr lang="en-US" altLang="en-US">
              <a:latin typeface="Times New Roman" panose="02020603050405020304" pitchFamily="18" charset="0"/>
              <a:cs typeface="Times New Roman" panose="02020603050405020304" pitchFamily="18" charset="0"/>
            </a:endParaRPr>
          </a:p>
        </p:txBody>
      </p:sp>
      <p:sp>
        <p:nvSpPr>
          <p:cNvPr id="117769" name="Oval 8"/>
          <p:cNvSpPr>
            <a:spLocks noChangeArrowheads="1"/>
          </p:cNvSpPr>
          <p:nvPr/>
        </p:nvSpPr>
        <p:spPr bwMode="auto">
          <a:xfrm flipV="1">
            <a:off x="7635880" y="3862391"/>
            <a:ext cx="42863" cy="42863"/>
          </a:xfrm>
          <a:prstGeom prst="ellipse">
            <a:avLst/>
          </a:prstGeom>
          <a:solidFill>
            <a:srgbClr val="3891A7"/>
          </a:solidFill>
          <a:ln w="9360">
            <a:solidFill>
              <a:srgbClr val="000000"/>
            </a:solidFill>
            <a:miter lim="800000"/>
            <a:headEnd/>
            <a:tailEnd/>
          </a:ln>
        </p:spPr>
        <p:txBody>
          <a:bodyPr wrap="none" anchor="ctr"/>
          <a:lstStyle/>
          <a:p>
            <a:endParaRPr lang="en-US" altLang="en-US">
              <a:latin typeface="Times New Roman" panose="02020603050405020304" pitchFamily="18" charset="0"/>
              <a:cs typeface="Times New Roman" panose="02020603050405020304" pitchFamily="18" charset="0"/>
            </a:endParaRPr>
          </a:p>
        </p:txBody>
      </p:sp>
      <p:sp>
        <p:nvSpPr>
          <p:cNvPr id="117770" name="Oval 9"/>
          <p:cNvSpPr>
            <a:spLocks noChangeArrowheads="1"/>
          </p:cNvSpPr>
          <p:nvPr/>
        </p:nvSpPr>
        <p:spPr bwMode="auto">
          <a:xfrm flipV="1">
            <a:off x="8507416" y="2936880"/>
            <a:ext cx="42863" cy="42863"/>
          </a:xfrm>
          <a:prstGeom prst="ellipse">
            <a:avLst/>
          </a:prstGeom>
          <a:solidFill>
            <a:srgbClr val="3891A7"/>
          </a:solidFill>
          <a:ln w="9360">
            <a:solidFill>
              <a:srgbClr val="000000"/>
            </a:solidFill>
            <a:miter lim="800000"/>
            <a:headEnd/>
            <a:tailEnd/>
          </a:ln>
        </p:spPr>
        <p:txBody>
          <a:bodyPr wrap="none" anchor="ctr"/>
          <a:lstStyle/>
          <a:p>
            <a:endParaRPr lang="en-US" altLang="en-US">
              <a:latin typeface="Times New Roman" panose="02020603050405020304" pitchFamily="18" charset="0"/>
              <a:cs typeface="Times New Roman" panose="02020603050405020304" pitchFamily="18" charset="0"/>
            </a:endParaRPr>
          </a:p>
        </p:txBody>
      </p:sp>
      <p:sp>
        <p:nvSpPr>
          <p:cNvPr id="117771" name="Oval 10"/>
          <p:cNvSpPr>
            <a:spLocks noChangeArrowheads="1"/>
          </p:cNvSpPr>
          <p:nvPr/>
        </p:nvSpPr>
        <p:spPr bwMode="auto">
          <a:xfrm flipV="1">
            <a:off x="8709029" y="2663829"/>
            <a:ext cx="42863" cy="42863"/>
          </a:xfrm>
          <a:prstGeom prst="ellipse">
            <a:avLst/>
          </a:prstGeom>
          <a:solidFill>
            <a:srgbClr val="3891A7"/>
          </a:solidFill>
          <a:ln w="9360">
            <a:solidFill>
              <a:srgbClr val="000000"/>
            </a:solidFill>
            <a:miter lim="800000"/>
            <a:headEnd/>
            <a:tailEnd/>
          </a:ln>
        </p:spPr>
        <p:txBody>
          <a:bodyPr wrap="none" anchor="ctr"/>
          <a:lstStyle/>
          <a:p>
            <a:endParaRPr lang="en-US" altLang="en-US">
              <a:latin typeface="Times New Roman" panose="02020603050405020304" pitchFamily="18" charset="0"/>
              <a:cs typeface="Times New Roman" panose="02020603050405020304" pitchFamily="18" charset="0"/>
            </a:endParaRPr>
          </a:p>
        </p:txBody>
      </p:sp>
      <p:sp>
        <p:nvSpPr>
          <p:cNvPr id="117772" name="Oval 11"/>
          <p:cNvSpPr>
            <a:spLocks noChangeArrowheads="1"/>
          </p:cNvSpPr>
          <p:nvPr/>
        </p:nvSpPr>
        <p:spPr bwMode="auto">
          <a:xfrm flipV="1">
            <a:off x="7277104" y="3959229"/>
            <a:ext cx="42863" cy="42863"/>
          </a:xfrm>
          <a:prstGeom prst="ellipse">
            <a:avLst/>
          </a:prstGeom>
          <a:solidFill>
            <a:srgbClr val="3891A7"/>
          </a:solidFill>
          <a:ln w="9360">
            <a:solidFill>
              <a:srgbClr val="000000"/>
            </a:solidFill>
            <a:miter lim="800000"/>
            <a:headEnd/>
            <a:tailEnd/>
          </a:ln>
        </p:spPr>
        <p:txBody>
          <a:bodyPr wrap="none" anchor="ctr"/>
          <a:lstStyle/>
          <a:p>
            <a:endParaRPr lang="en-US" altLang="en-US">
              <a:latin typeface="Times New Roman" panose="02020603050405020304" pitchFamily="18" charset="0"/>
              <a:cs typeface="Times New Roman" panose="02020603050405020304" pitchFamily="18" charset="0"/>
            </a:endParaRPr>
          </a:p>
        </p:txBody>
      </p:sp>
      <p:sp>
        <p:nvSpPr>
          <p:cNvPr id="117773" name="Oval 12"/>
          <p:cNvSpPr>
            <a:spLocks noChangeArrowheads="1"/>
          </p:cNvSpPr>
          <p:nvPr/>
        </p:nvSpPr>
        <p:spPr bwMode="auto">
          <a:xfrm flipV="1">
            <a:off x="9029704" y="2657480"/>
            <a:ext cx="42863" cy="42863"/>
          </a:xfrm>
          <a:prstGeom prst="ellipse">
            <a:avLst/>
          </a:prstGeom>
          <a:solidFill>
            <a:srgbClr val="3891A7"/>
          </a:solidFill>
          <a:ln w="9360">
            <a:solidFill>
              <a:srgbClr val="000000"/>
            </a:solidFill>
            <a:miter lim="800000"/>
            <a:headEnd/>
            <a:tailEnd/>
          </a:ln>
        </p:spPr>
        <p:txBody>
          <a:bodyPr wrap="none" anchor="ctr"/>
          <a:lstStyle/>
          <a:p>
            <a:endParaRPr lang="en-US" altLang="en-US">
              <a:latin typeface="Times New Roman" panose="02020603050405020304" pitchFamily="18" charset="0"/>
              <a:cs typeface="Times New Roman" panose="02020603050405020304" pitchFamily="18" charset="0"/>
            </a:endParaRPr>
          </a:p>
        </p:txBody>
      </p:sp>
      <p:sp>
        <p:nvSpPr>
          <p:cNvPr id="117774" name="Oval 13"/>
          <p:cNvSpPr>
            <a:spLocks noChangeArrowheads="1"/>
          </p:cNvSpPr>
          <p:nvPr/>
        </p:nvSpPr>
        <p:spPr bwMode="auto">
          <a:xfrm flipV="1">
            <a:off x="9050340" y="2417765"/>
            <a:ext cx="42863" cy="42863"/>
          </a:xfrm>
          <a:prstGeom prst="ellipse">
            <a:avLst/>
          </a:prstGeom>
          <a:solidFill>
            <a:srgbClr val="3891A7"/>
          </a:solidFill>
          <a:ln w="9360">
            <a:solidFill>
              <a:srgbClr val="000000"/>
            </a:solidFill>
            <a:miter lim="800000"/>
            <a:headEnd/>
            <a:tailEnd/>
          </a:ln>
        </p:spPr>
        <p:txBody>
          <a:bodyPr wrap="none" anchor="ctr"/>
          <a:lstStyle/>
          <a:p>
            <a:endParaRPr lang="en-US" altLang="en-US">
              <a:latin typeface="Times New Roman" panose="02020603050405020304" pitchFamily="18" charset="0"/>
              <a:cs typeface="Times New Roman" panose="02020603050405020304" pitchFamily="18" charset="0"/>
            </a:endParaRPr>
          </a:p>
        </p:txBody>
      </p:sp>
      <p:sp>
        <p:nvSpPr>
          <p:cNvPr id="117775" name="Oval 14"/>
          <p:cNvSpPr>
            <a:spLocks noChangeArrowheads="1"/>
          </p:cNvSpPr>
          <p:nvPr/>
        </p:nvSpPr>
        <p:spPr bwMode="auto">
          <a:xfrm flipV="1">
            <a:off x="9464680" y="2392365"/>
            <a:ext cx="42863" cy="42863"/>
          </a:xfrm>
          <a:prstGeom prst="ellipse">
            <a:avLst/>
          </a:prstGeom>
          <a:solidFill>
            <a:srgbClr val="3891A7"/>
          </a:solidFill>
          <a:ln w="9360">
            <a:solidFill>
              <a:srgbClr val="000000"/>
            </a:solidFill>
            <a:miter lim="800000"/>
            <a:headEnd/>
            <a:tailEnd/>
          </a:ln>
        </p:spPr>
        <p:txBody>
          <a:bodyPr wrap="none" anchor="ctr"/>
          <a:lstStyle/>
          <a:p>
            <a:endParaRPr lang="en-US" altLang="en-US">
              <a:latin typeface="Times New Roman" panose="02020603050405020304" pitchFamily="18" charset="0"/>
              <a:cs typeface="Times New Roman" panose="02020603050405020304" pitchFamily="18" charset="0"/>
            </a:endParaRPr>
          </a:p>
        </p:txBody>
      </p:sp>
      <p:sp>
        <p:nvSpPr>
          <p:cNvPr id="117776" name="Oval 15"/>
          <p:cNvSpPr>
            <a:spLocks noChangeArrowheads="1"/>
          </p:cNvSpPr>
          <p:nvPr/>
        </p:nvSpPr>
        <p:spPr bwMode="auto">
          <a:xfrm flipV="1">
            <a:off x="7232655" y="4225929"/>
            <a:ext cx="42863" cy="42863"/>
          </a:xfrm>
          <a:prstGeom prst="ellipse">
            <a:avLst/>
          </a:prstGeom>
          <a:solidFill>
            <a:srgbClr val="3891A7"/>
          </a:solidFill>
          <a:ln w="9360">
            <a:solidFill>
              <a:srgbClr val="000000"/>
            </a:solidFill>
            <a:miter lim="800000"/>
            <a:headEnd/>
            <a:tailEnd/>
          </a:ln>
        </p:spPr>
        <p:txBody>
          <a:bodyPr wrap="none" anchor="ctr"/>
          <a:lstStyle/>
          <a:p>
            <a:endParaRPr lang="en-US" altLang="en-US">
              <a:latin typeface="Times New Roman" panose="02020603050405020304" pitchFamily="18" charset="0"/>
              <a:cs typeface="Times New Roman" panose="02020603050405020304" pitchFamily="18" charset="0"/>
            </a:endParaRPr>
          </a:p>
        </p:txBody>
      </p:sp>
      <p:sp>
        <p:nvSpPr>
          <p:cNvPr id="117777" name="Oval 16"/>
          <p:cNvSpPr>
            <a:spLocks noChangeArrowheads="1"/>
          </p:cNvSpPr>
          <p:nvPr/>
        </p:nvSpPr>
        <p:spPr bwMode="auto">
          <a:xfrm flipV="1">
            <a:off x="9444040" y="2141540"/>
            <a:ext cx="42863" cy="42863"/>
          </a:xfrm>
          <a:prstGeom prst="ellipse">
            <a:avLst/>
          </a:prstGeom>
          <a:solidFill>
            <a:srgbClr val="3891A7"/>
          </a:solidFill>
          <a:ln w="9360">
            <a:solidFill>
              <a:srgbClr val="000000"/>
            </a:solidFill>
            <a:miter lim="800000"/>
            <a:headEnd/>
            <a:tailEnd/>
          </a:ln>
        </p:spPr>
        <p:txBody>
          <a:bodyPr wrap="none" anchor="ctr"/>
          <a:lstStyle/>
          <a:p>
            <a:endParaRPr lang="en-US" altLang="en-US">
              <a:latin typeface="Times New Roman" panose="02020603050405020304" pitchFamily="18" charset="0"/>
              <a:cs typeface="Times New Roman" panose="02020603050405020304" pitchFamily="18" charset="0"/>
            </a:endParaRPr>
          </a:p>
        </p:txBody>
      </p:sp>
      <p:sp>
        <p:nvSpPr>
          <p:cNvPr id="117778" name="Oval 17"/>
          <p:cNvSpPr>
            <a:spLocks noChangeArrowheads="1"/>
          </p:cNvSpPr>
          <p:nvPr/>
        </p:nvSpPr>
        <p:spPr bwMode="auto">
          <a:xfrm flipV="1">
            <a:off x="9774240" y="2014540"/>
            <a:ext cx="42863" cy="42863"/>
          </a:xfrm>
          <a:prstGeom prst="ellipse">
            <a:avLst/>
          </a:prstGeom>
          <a:solidFill>
            <a:srgbClr val="3891A7"/>
          </a:solidFill>
          <a:ln w="9360">
            <a:solidFill>
              <a:srgbClr val="000000"/>
            </a:solidFill>
            <a:miter lim="800000"/>
            <a:headEnd/>
            <a:tailEnd/>
          </a:ln>
        </p:spPr>
        <p:txBody>
          <a:bodyPr wrap="none" anchor="ctr"/>
          <a:lstStyle/>
          <a:p>
            <a:endParaRPr lang="en-US" altLang="en-US">
              <a:latin typeface="Times New Roman" panose="02020603050405020304" pitchFamily="18" charset="0"/>
              <a:cs typeface="Times New Roman" panose="02020603050405020304" pitchFamily="18" charset="0"/>
            </a:endParaRPr>
          </a:p>
        </p:txBody>
      </p:sp>
      <p:sp>
        <p:nvSpPr>
          <p:cNvPr id="117779" name="Line 18"/>
          <p:cNvSpPr>
            <a:spLocks noChangeShapeType="1"/>
          </p:cNvSpPr>
          <p:nvPr/>
        </p:nvSpPr>
        <p:spPr bwMode="auto">
          <a:xfrm flipV="1">
            <a:off x="6999288" y="1925642"/>
            <a:ext cx="2906712" cy="2276475"/>
          </a:xfrm>
          <a:prstGeom prst="line">
            <a:avLst/>
          </a:prstGeom>
          <a:noFill/>
          <a:ln w="9360">
            <a:solidFill>
              <a:srgbClr val="4F271C"/>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117780" name="Text Box 19"/>
          <p:cNvSpPr txBox="1">
            <a:spLocks noChangeArrowheads="1"/>
          </p:cNvSpPr>
          <p:nvPr/>
        </p:nvSpPr>
        <p:spPr bwMode="auto">
          <a:xfrm>
            <a:off x="10566401" y="4365629"/>
            <a:ext cx="297174"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9pPr>
          </a:lstStyle>
          <a:p>
            <a:pPr eaLnBrk="1" hangingPunct="1">
              <a:buClrTx/>
              <a:buFontTx/>
              <a:buNone/>
            </a:pPr>
            <a:r>
              <a:rPr lang="en-US" altLang="en-US">
                <a:solidFill>
                  <a:srgbClr val="000000"/>
                </a:solidFill>
                <a:latin typeface="Times New Roman" panose="02020603050405020304" pitchFamily="18" charset="0"/>
                <a:cs typeface="Times New Roman" panose="02020603050405020304" pitchFamily="18" charset="0"/>
              </a:rPr>
              <a:t>x</a:t>
            </a:r>
          </a:p>
        </p:txBody>
      </p:sp>
      <p:sp>
        <p:nvSpPr>
          <p:cNvPr id="117781" name="Text Box 20"/>
          <p:cNvSpPr txBox="1">
            <a:spLocks noChangeArrowheads="1"/>
          </p:cNvSpPr>
          <p:nvPr/>
        </p:nvSpPr>
        <p:spPr bwMode="auto">
          <a:xfrm>
            <a:off x="7219951" y="1441454"/>
            <a:ext cx="297174"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9pPr>
          </a:lstStyle>
          <a:p>
            <a:pPr eaLnBrk="1" hangingPunct="1">
              <a:buClrTx/>
              <a:buFontTx/>
              <a:buNone/>
            </a:pPr>
            <a:r>
              <a:rPr lang="en-US" altLang="en-US">
                <a:solidFill>
                  <a:srgbClr val="000000"/>
                </a:solidFill>
                <a:latin typeface="Times New Roman" panose="02020603050405020304" pitchFamily="18" charset="0"/>
                <a:cs typeface="Times New Roman" panose="02020603050405020304" pitchFamily="18" charset="0"/>
              </a:rPr>
              <a:t>y</a:t>
            </a:r>
          </a:p>
        </p:txBody>
      </p:sp>
      <p:sp>
        <p:nvSpPr>
          <p:cNvPr id="117782" name="Text Box 21"/>
          <p:cNvSpPr txBox="1">
            <a:spLocks noChangeArrowheads="1"/>
          </p:cNvSpPr>
          <p:nvPr/>
        </p:nvSpPr>
        <p:spPr bwMode="auto">
          <a:xfrm>
            <a:off x="8786817" y="3205168"/>
            <a:ext cx="1018525"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9pPr>
          </a:lstStyle>
          <a:p>
            <a:pPr eaLnBrk="1" hangingPunct="1">
              <a:buClrTx/>
              <a:buFontTx/>
              <a:buNone/>
            </a:pPr>
            <a:r>
              <a:rPr lang="en-US" altLang="en-US">
                <a:solidFill>
                  <a:srgbClr val="000000"/>
                </a:solidFill>
                <a:latin typeface="Times New Roman" panose="02020603050405020304" pitchFamily="18" charset="0"/>
                <a:cs typeface="Times New Roman" panose="02020603050405020304" pitchFamily="18" charset="0"/>
              </a:rPr>
              <a:t>y = x + 1</a:t>
            </a:r>
          </a:p>
        </p:txBody>
      </p:sp>
      <p:sp>
        <p:nvSpPr>
          <p:cNvPr id="117783" name="Line 22"/>
          <p:cNvSpPr>
            <a:spLocks noChangeShapeType="1"/>
          </p:cNvSpPr>
          <p:nvPr/>
        </p:nvSpPr>
        <p:spPr bwMode="auto">
          <a:xfrm>
            <a:off x="7832726" y="2484439"/>
            <a:ext cx="1588" cy="1909763"/>
          </a:xfrm>
          <a:prstGeom prst="line">
            <a:avLst/>
          </a:prstGeom>
          <a:noFill/>
          <a:ln w="9360">
            <a:solidFill>
              <a:srgbClr val="006666"/>
            </a:solidFill>
            <a:prstDash val="dash"/>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117784" name="Line 23"/>
          <p:cNvSpPr>
            <a:spLocks noChangeShapeType="1"/>
          </p:cNvSpPr>
          <p:nvPr/>
        </p:nvSpPr>
        <p:spPr bwMode="auto">
          <a:xfrm flipH="1">
            <a:off x="7013577" y="2500317"/>
            <a:ext cx="806451" cy="1587"/>
          </a:xfrm>
          <a:prstGeom prst="line">
            <a:avLst/>
          </a:prstGeom>
          <a:noFill/>
          <a:ln w="9360">
            <a:solidFill>
              <a:srgbClr val="006666"/>
            </a:solidFill>
            <a:prstDash val="dash"/>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117785" name="Line 24"/>
          <p:cNvSpPr>
            <a:spLocks noChangeShapeType="1"/>
          </p:cNvSpPr>
          <p:nvPr/>
        </p:nvSpPr>
        <p:spPr bwMode="auto">
          <a:xfrm flipH="1">
            <a:off x="6997704" y="3511551"/>
            <a:ext cx="822325" cy="1588"/>
          </a:xfrm>
          <a:prstGeom prst="line">
            <a:avLst/>
          </a:prstGeom>
          <a:noFill/>
          <a:ln w="9360">
            <a:solidFill>
              <a:srgbClr val="006666"/>
            </a:solidFill>
            <a:prstDash val="dash"/>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117786" name="Text Box 25"/>
          <p:cNvSpPr txBox="1">
            <a:spLocks noChangeArrowheads="1"/>
          </p:cNvSpPr>
          <p:nvPr/>
        </p:nvSpPr>
        <p:spPr bwMode="auto">
          <a:xfrm>
            <a:off x="7758114" y="4397378"/>
            <a:ext cx="495946"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9pPr>
          </a:lstStyle>
          <a:p>
            <a:pPr eaLnBrk="1" hangingPunct="1">
              <a:buClrTx/>
              <a:buFontTx/>
              <a:buNone/>
            </a:pPr>
            <a:r>
              <a:rPr lang="en-US" altLang="en-US" sz="2000">
                <a:solidFill>
                  <a:srgbClr val="000000"/>
                </a:solidFill>
                <a:latin typeface="Times New Roman" panose="02020603050405020304" pitchFamily="18" charset="0"/>
                <a:cs typeface="Times New Roman" panose="02020603050405020304" pitchFamily="18" charset="0"/>
              </a:rPr>
              <a:t>X1</a:t>
            </a:r>
          </a:p>
        </p:txBody>
      </p:sp>
      <p:sp>
        <p:nvSpPr>
          <p:cNvPr id="117787" name="Text Box 26"/>
          <p:cNvSpPr txBox="1">
            <a:spLocks noChangeArrowheads="1"/>
          </p:cNvSpPr>
          <p:nvPr/>
        </p:nvSpPr>
        <p:spPr bwMode="auto">
          <a:xfrm>
            <a:off x="6534151" y="2308227"/>
            <a:ext cx="495946"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9pPr>
          </a:lstStyle>
          <a:p>
            <a:pPr eaLnBrk="1" hangingPunct="1">
              <a:buClrTx/>
              <a:buFontTx/>
              <a:buNone/>
            </a:pPr>
            <a:r>
              <a:rPr lang="en-US" altLang="en-US" sz="2000">
                <a:solidFill>
                  <a:srgbClr val="000000"/>
                </a:solidFill>
                <a:latin typeface="Times New Roman" panose="02020603050405020304" pitchFamily="18" charset="0"/>
                <a:cs typeface="Times New Roman" panose="02020603050405020304" pitchFamily="18" charset="0"/>
              </a:rPr>
              <a:t>Y1</a:t>
            </a:r>
          </a:p>
        </p:txBody>
      </p:sp>
      <p:sp>
        <p:nvSpPr>
          <p:cNvPr id="117788" name="Text Box 27"/>
          <p:cNvSpPr txBox="1">
            <a:spLocks noChangeArrowheads="1"/>
          </p:cNvSpPr>
          <p:nvPr/>
        </p:nvSpPr>
        <p:spPr bwMode="auto">
          <a:xfrm>
            <a:off x="6534151" y="3254378"/>
            <a:ext cx="580906"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9pPr>
          </a:lstStyle>
          <a:p>
            <a:pPr eaLnBrk="1" hangingPunct="1">
              <a:buClrTx/>
              <a:buFontTx/>
              <a:buNone/>
            </a:pPr>
            <a:r>
              <a:rPr lang="en-US" altLang="en-US" sz="2000">
                <a:solidFill>
                  <a:srgbClr val="000000"/>
                </a:solidFill>
                <a:latin typeface="Times New Roman" panose="02020603050405020304" pitchFamily="18" charset="0"/>
                <a:cs typeface="Times New Roman" panose="02020603050405020304" pitchFamily="18" charset="0"/>
              </a:rPr>
              <a:t>Y1’</a:t>
            </a:r>
          </a:p>
        </p:txBody>
      </p:sp>
      <p:sp>
        <p:nvSpPr>
          <p:cNvPr id="117789" name="Text Box 28"/>
          <p:cNvSpPr txBox="1">
            <a:spLocks noChangeArrowheads="1"/>
          </p:cNvSpPr>
          <p:nvPr/>
        </p:nvSpPr>
        <p:spPr bwMode="auto">
          <a:xfrm>
            <a:off x="2590800" y="1219204"/>
            <a:ext cx="4038600" cy="92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9pPr>
          </a:lstStyle>
          <a:p>
            <a:pPr algn="just" eaLnBrk="1" hangingPunct="1">
              <a:buClrTx/>
              <a:buFontTx/>
              <a:buNone/>
            </a:pPr>
            <a:r>
              <a:rPr lang="en-US" altLang="en-US" b="1">
                <a:solidFill>
                  <a:srgbClr val="000000"/>
                </a:solidFill>
                <a:latin typeface="Times New Roman" panose="02020603050405020304" pitchFamily="18" charset="0"/>
                <a:cs typeface="Times New Roman" panose="02020603050405020304" pitchFamily="18" charset="0"/>
              </a:rPr>
              <a:t>Data can be smoothed by fitting the data to a function, such as with regression.</a:t>
            </a:r>
          </a:p>
        </p:txBody>
      </p:sp>
      <p:sp>
        <p:nvSpPr>
          <p:cNvPr id="117790" name="Text Box 29"/>
          <p:cNvSpPr txBox="1">
            <a:spLocks noChangeArrowheads="1"/>
          </p:cNvSpPr>
          <p:nvPr/>
        </p:nvSpPr>
        <p:spPr bwMode="auto">
          <a:xfrm>
            <a:off x="4578352" y="1390651"/>
            <a:ext cx="18415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cs typeface="Times New Roman" panose="02020603050405020304" pitchFamily="18" charset="0"/>
            </a:endParaRPr>
          </a:p>
        </p:txBody>
      </p:sp>
      <p:sp>
        <p:nvSpPr>
          <p:cNvPr id="32798" name="Text Box 30"/>
          <p:cNvSpPr txBox="1">
            <a:spLocks noChangeArrowheads="1"/>
          </p:cNvSpPr>
          <p:nvPr/>
        </p:nvSpPr>
        <p:spPr bwMode="auto">
          <a:xfrm>
            <a:off x="2684463" y="4633917"/>
            <a:ext cx="3362116" cy="1479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9pPr>
          </a:lstStyle>
          <a:p>
            <a:pPr eaLnBrk="1" hangingPunct="1">
              <a:buClr>
                <a:srgbClr val="8DC765"/>
              </a:buClr>
              <a:buFont typeface="Times New Roman" panose="02020603050405020304" pitchFamily="18" charset="0"/>
              <a:buChar char="•"/>
            </a:pPr>
            <a:r>
              <a:rPr lang="en-US" altLang="en-US">
                <a:solidFill>
                  <a:srgbClr val="7030A0"/>
                </a:solidFill>
                <a:latin typeface="Times New Roman" panose="02020603050405020304" pitchFamily="18" charset="0"/>
                <a:cs typeface="Times New Roman" panose="02020603050405020304" pitchFamily="18" charset="0"/>
              </a:rPr>
              <a:t>Linear </a:t>
            </a:r>
            <a:r>
              <a:rPr lang="en-US" altLang="en-US">
                <a:solidFill>
                  <a:srgbClr val="000000"/>
                </a:solidFill>
                <a:latin typeface="Times New Roman" panose="02020603050405020304" pitchFamily="18" charset="0"/>
                <a:cs typeface="Times New Roman" panose="02020603050405020304" pitchFamily="18" charset="0"/>
              </a:rPr>
              <a:t>regression (</a:t>
            </a:r>
            <a:r>
              <a:rPr lang="en-US" altLang="en-US" b="1">
                <a:solidFill>
                  <a:srgbClr val="7030A0"/>
                </a:solidFill>
                <a:latin typeface="Times New Roman" panose="02020603050405020304" pitchFamily="18" charset="0"/>
                <a:cs typeface="Times New Roman" panose="02020603050405020304" pitchFamily="18" charset="0"/>
              </a:rPr>
              <a:t>best line</a:t>
            </a:r>
            <a:r>
              <a:rPr lang="en-US" altLang="en-US">
                <a:solidFill>
                  <a:srgbClr val="7030A0"/>
                </a:solidFill>
                <a:latin typeface="Times New Roman" panose="02020603050405020304" pitchFamily="18" charset="0"/>
                <a:cs typeface="Times New Roman" panose="02020603050405020304" pitchFamily="18" charset="0"/>
              </a:rPr>
              <a:t> </a:t>
            </a:r>
            <a:r>
              <a:rPr lang="en-US" altLang="en-US">
                <a:solidFill>
                  <a:srgbClr val="000000"/>
                </a:solidFill>
                <a:latin typeface="Times New Roman" panose="02020603050405020304" pitchFamily="18" charset="0"/>
                <a:cs typeface="Times New Roman" panose="02020603050405020304" pitchFamily="18" charset="0"/>
              </a:rPr>
              <a:t>to fit</a:t>
            </a:r>
          </a:p>
          <a:p>
            <a:pPr eaLnBrk="1" hangingPunct="1">
              <a:buClrTx/>
              <a:buFontTx/>
              <a:buNone/>
            </a:pPr>
            <a:r>
              <a:rPr lang="en-US" altLang="en-US">
                <a:solidFill>
                  <a:srgbClr val="000000"/>
                </a:solidFill>
                <a:latin typeface="Times New Roman" panose="02020603050405020304" pitchFamily="18" charset="0"/>
                <a:cs typeface="Times New Roman" panose="02020603050405020304" pitchFamily="18" charset="0"/>
              </a:rPr>
              <a:t>		</a:t>
            </a:r>
            <a:r>
              <a:rPr lang="en-US" altLang="en-US">
                <a:solidFill>
                  <a:srgbClr val="7030A0"/>
                </a:solidFill>
                <a:latin typeface="Times New Roman" panose="02020603050405020304" pitchFamily="18" charset="0"/>
                <a:cs typeface="Times New Roman" panose="02020603050405020304" pitchFamily="18" charset="0"/>
              </a:rPr>
              <a:t>       two </a:t>
            </a:r>
            <a:r>
              <a:rPr lang="en-US" altLang="en-US">
                <a:solidFill>
                  <a:srgbClr val="000000"/>
                </a:solidFill>
                <a:latin typeface="Times New Roman" panose="02020603050405020304" pitchFamily="18" charset="0"/>
                <a:cs typeface="Times New Roman" panose="02020603050405020304" pitchFamily="18" charset="0"/>
              </a:rPr>
              <a:t>variables)</a:t>
            </a:r>
          </a:p>
          <a:p>
            <a:pPr eaLnBrk="1" hangingPunct="1">
              <a:buClr>
                <a:srgbClr val="8DC765"/>
              </a:buClr>
              <a:buFont typeface="Times New Roman" panose="02020603050405020304" pitchFamily="18" charset="0"/>
              <a:buChar char="•"/>
            </a:pPr>
            <a:r>
              <a:rPr lang="en-US" altLang="en-US">
                <a:solidFill>
                  <a:srgbClr val="7030A0"/>
                </a:solidFill>
                <a:latin typeface="Times New Roman" panose="02020603050405020304" pitchFamily="18" charset="0"/>
                <a:cs typeface="Times New Roman" panose="02020603050405020304" pitchFamily="18" charset="0"/>
              </a:rPr>
              <a:t>Multiple</a:t>
            </a:r>
            <a:r>
              <a:rPr lang="en-US" altLang="en-US">
                <a:solidFill>
                  <a:srgbClr val="000000"/>
                </a:solidFill>
                <a:latin typeface="Times New Roman" panose="02020603050405020304" pitchFamily="18" charset="0"/>
                <a:cs typeface="Times New Roman" panose="02020603050405020304" pitchFamily="18" charset="0"/>
              </a:rPr>
              <a:t> linear regression (</a:t>
            </a:r>
            <a:r>
              <a:rPr lang="en-US" altLang="en-US">
                <a:solidFill>
                  <a:srgbClr val="7030A0"/>
                </a:solidFill>
                <a:latin typeface="Times New Roman" panose="02020603050405020304" pitchFamily="18" charset="0"/>
                <a:cs typeface="Times New Roman" panose="02020603050405020304" pitchFamily="18" charset="0"/>
              </a:rPr>
              <a:t>more </a:t>
            </a:r>
          </a:p>
          <a:p>
            <a:pPr eaLnBrk="1" hangingPunct="1">
              <a:buClrTx/>
              <a:buFontTx/>
              <a:buNone/>
            </a:pPr>
            <a:r>
              <a:rPr lang="en-US" altLang="en-US">
                <a:solidFill>
                  <a:srgbClr val="8DC765"/>
                </a:solidFill>
                <a:latin typeface="Times New Roman" panose="02020603050405020304" pitchFamily="18" charset="0"/>
                <a:cs typeface="Times New Roman" panose="02020603050405020304" pitchFamily="18" charset="0"/>
              </a:rPr>
              <a:t>           </a:t>
            </a:r>
            <a:r>
              <a:rPr lang="en-US" altLang="en-US">
                <a:solidFill>
                  <a:srgbClr val="7030A0"/>
                </a:solidFill>
                <a:latin typeface="Times New Roman" panose="02020603050405020304" pitchFamily="18" charset="0"/>
                <a:cs typeface="Times New Roman" panose="02020603050405020304" pitchFamily="18" charset="0"/>
              </a:rPr>
              <a:t>than two variables)</a:t>
            </a:r>
            <a:r>
              <a:rPr lang="en-US" altLang="en-US">
                <a:solidFill>
                  <a:srgbClr val="000000"/>
                </a:solidFill>
                <a:latin typeface="Times New Roman" panose="02020603050405020304" pitchFamily="18" charset="0"/>
                <a:cs typeface="Times New Roman" panose="02020603050405020304" pitchFamily="18" charset="0"/>
              </a:rPr>
              <a:t>, fit to a </a:t>
            </a:r>
          </a:p>
          <a:p>
            <a:pPr eaLnBrk="1" hangingPunct="1">
              <a:buClrTx/>
              <a:buFontTx/>
              <a:buNone/>
            </a:pPr>
            <a:r>
              <a:rPr lang="en-US" altLang="en-US">
                <a:solidFill>
                  <a:srgbClr val="000000"/>
                </a:solidFill>
                <a:latin typeface="Times New Roman" panose="02020603050405020304" pitchFamily="18" charset="0"/>
                <a:cs typeface="Times New Roman" panose="02020603050405020304" pitchFamily="18" charset="0"/>
              </a:rPr>
              <a:t>             multidimensional surface</a:t>
            </a:r>
          </a:p>
        </p:txBody>
      </p:sp>
      <p:sp>
        <p:nvSpPr>
          <p:cNvPr id="32799" name="Text Box 31"/>
          <p:cNvSpPr txBox="1">
            <a:spLocks noChangeArrowheads="1"/>
          </p:cNvSpPr>
          <p:nvPr/>
        </p:nvSpPr>
        <p:spPr bwMode="auto">
          <a:xfrm>
            <a:off x="8004175" y="87316"/>
            <a:ext cx="2578100" cy="1633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9pPr>
          </a:lstStyle>
          <a:p>
            <a:pPr eaLnBrk="1" hangingPunct="1">
              <a:buClrTx/>
              <a:buFontTx/>
              <a:buNone/>
            </a:pPr>
            <a:r>
              <a:rPr lang="en-US" altLang="en-US" sz="2000" b="1">
                <a:solidFill>
                  <a:srgbClr val="7030A0"/>
                </a:solidFill>
                <a:latin typeface="Times New Roman" panose="02020603050405020304" pitchFamily="18" charset="0"/>
                <a:cs typeface="Times New Roman" panose="02020603050405020304" pitchFamily="18" charset="0"/>
              </a:rPr>
              <a:t>Linear regression – </a:t>
            </a:r>
            <a:r>
              <a:rPr lang="en-US" altLang="en-US" sz="2000">
                <a:solidFill>
                  <a:srgbClr val="000000"/>
                </a:solidFill>
                <a:latin typeface="Times New Roman" panose="02020603050405020304" pitchFamily="18" charset="0"/>
                <a:cs typeface="Times New Roman" panose="02020603050405020304" pitchFamily="18" charset="0"/>
              </a:rPr>
              <a:t>find the best line to fit two variables and use regression function to smooth data</a:t>
            </a:r>
          </a:p>
        </p:txBody>
      </p:sp>
    </p:spTree>
    <p:extLst>
      <p:ext uri="{BB962C8B-B14F-4D97-AF65-F5344CB8AC3E}">
        <p14:creationId xmlns:p14="http://schemas.microsoft.com/office/powerpoint/2010/main" val="1336296974"/>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32799"/>
                                        </p:tgtEl>
                                        <p:attrNameLst>
                                          <p:attrName>style.visibility</p:attrName>
                                        </p:attrNameLst>
                                      </p:cBhvr>
                                      <p:to>
                                        <p:strVal val="visible"/>
                                      </p:to>
                                    </p:set>
                                    <p:animEffect transition="in" filter="blinds(horizontal)">
                                      <p:cBhvr additive="repl">
                                        <p:cTn id="7" dur="500"/>
                                        <p:tgtEl>
                                          <p:spTgt spid="327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32798"/>
                                        </p:tgtEl>
                                        <p:attrNameLst>
                                          <p:attrName>style.visibility</p:attrName>
                                        </p:attrNameLst>
                                      </p:cBhvr>
                                      <p:to>
                                        <p:strVal val="visible"/>
                                      </p:to>
                                    </p:set>
                                    <p:animEffect transition="in" filter="blinds(horizontal)">
                                      <p:cBhvr additive="repl">
                                        <p:cTn id="12" dur="500"/>
                                        <p:tgtEl>
                                          <p:spTgt spid="32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 Box 1"/>
          <p:cNvSpPr txBox="1">
            <a:spLocks noChangeArrowheads="1"/>
          </p:cNvSpPr>
          <p:nvPr/>
        </p:nvSpPr>
        <p:spPr bwMode="auto">
          <a:xfrm>
            <a:off x="2479678" y="245270"/>
            <a:ext cx="3868737" cy="762001"/>
          </a:xfrm>
          <a:prstGeom prst="rect">
            <a:avLst/>
          </a:prstGeom>
          <a:noFill/>
          <a:ln w="9525">
            <a:noFill/>
            <a:round/>
            <a:headEnd/>
            <a:tailEnd/>
          </a:ln>
          <a:effectLst/>
        </p:spPr>
        <p:txBody>
          <a:bodyPr lIns="90000" tIns="46800" rIns="90000" bIns="46800" anchor="ctr"/>
          <a:lstStyle/>
          <a:p>
            <a:pPr>
              <a:tabLst>
                <a:tab pos="0" algn="l"/>
                <a:tab pos="447663" algn="l"/>
                <a:tab pos="896916" algn="l"/>
                <a:tab pos="1346166" algn="l"/>
                <a:tab pos="1795418" algn="l"/>
                <a:tab pos="2244669" algn="l"/>
                <a:tab pos="2693921" algn="l"/>
                <a:tab pos="3143172" algn="l"/>
                <a:tab pos="3592424" algn="l"/>
                <a:tab pos="4041674" algn="l"/>
                <a:tab pos="4490926" algn="l"/>
                <a:tab pos="4940176" algn="l"/>
                <a:tab pos="5389428" algn="l"/>
                <a:tab pos="5838679" algn="l"/>
                <a:tab pos="6287931" algn="l"/>
                <a:tab pos="6737182" algn="l"/>
                <a:tab pos="7186434" algn="l"/>
                <a:tab pos="7635684" algn="l"/>
                <a:tab pos="8084937" algn="l"/>
                <a:tab pos="8534187" algn="l"/>
                <a:tab pos="8983438" algn="l"/>
              </a:tabLst>
              <a:defRPr/>
            </a:pPr>
            <a:r>
              <a:rPr lang="en-US" sz="4300" dirty="0">
                <a:solidFill>
                  <a:srgbClr val="572314"/>
                </a:solidFill>
                <a:effectLst>
                  <a:outerShdw blurRad="38100" dist="38100" dir="2700000" algn="tl">
                    <a:srgbClr val="C0C0C0"/>
                  </a:outerShdw>
                </a:effectLst>
                <a:latin typeface="Times New Roman" pitchFamily="18" charset="0"/>
                <a:cs typeface="Times New Roman" pitchFamily="18" charset="0"/>
              </a:rPr>
              <a:t>Cluster Analysis</a:t>
            </a:r>
          </a:p>
        </p:txBody>
      </p:sp>
      <p:sp>
        <p:nvSpPr>
          <p:cNvPr id="118787" name="AutoShape 3"/>
          <p:cNvSpPr>
            <a:spLocks noChangeArrowheads="1"/>
          </p:cNvSpPr>
          <p:nvPr/>
        </p:nvSpPr>
        <p:spPr bwMode="auto">
          <a:xfrm>
            <a:off x="9161467" y="5319715"/>
            <a:ext cx="142875" cy="146051"/>
          </a:xfrm>
          <a:prstGeom prst="flowChartConnector">
            <a:avLst/>
          </a:prstGeom>
          <a:solidFill>
            <a:srgbClr val="3891A7"/>
          </a:solidFill>
          <a:ln w="9360">
            <a:solidFill>
              <a:srgbClr val="000000"/>
            </a:solidFill>
            <a:miter lim="800000"/>
            <a:headEnd/>
            <a:tailEnd/>
          </a:ln>
        </p:spPr>
        <p:txBody>
          <a:bodyPr wrap="none" anchor="ctr"/>
          <a:lstStyle/>
          <a:p>
            <a:endParaRPr lang="en-US" altLang="en-US">
              <a:latin typeface="Times New Roman" panose="02020603050405020304" pitchFamily="18" charset="0"/>
              <a:cs typeface="Times New Roman" panose="02020603050405020304" pitchFamily="18" charset="0"/>
            </a:endParaRPr>
          </a:p>
        </p:txBody>
      </p:sp>
      <p:sp>
        <p:nvSpPr>
          <p:cNvPr id="118788" name="AutoShape 4"/>
          <p:cNvSpPr>
            <a:spLocks noChangeArrowheads="1"/>
          </p:cNvSpPr>
          <p:nvPr/>
        </p:nvSpPr>
        <p:spPr bwMode="auto">
          <a:xfrm>
            <a:off x="5808667" y="5243515"/>
            <a:ext cx="142875" cy="146051"/>
          </a:xfrm>
          <a:prstGeom prst="flowChartConnector">
            <a:avLst/>
          </a:prstGeom>
          <a:solidFill>
            <a:srgbClr val="3891A7"/>
          </a:solidFill>
          <a:ln w="9360">
            <a:solidFill>
              <a:srgbClr val="000000"/>
            </a:solidFill>
            <a:miter lim="800000"/>
            <a:headEnd/>
            <a:tailEnd/>
          </a:ln>
        </p:spPr>
        <p:txBody>
          <a:bodyPr wrap="none" anchor="ctr"/>
          <a:lstStyle/>
          <a:p>
            <a:endParaRPr lang="en-US" altLang="en-US">
              <a:latin typeface="Times New Roman" panose="02020603050405020304" pitchFamily="18" charset="0"/>
              <a:cs typeface="Times New Roman" panose="02020603050405020304" pitchFamily="18" charset="0"/>
            </a:endParaRPr>
          </a:p>
        </p:txBody>
      </p:sp>
      <p:sp>
        <p:nvSpPr>
          <p:cNvPr id="118789" name="AutoShape 5"/>
          <p:cNvSpPr>
            <a:spLocks noChangeArrowheads="1"/>
          </p:cNvSpPr>
          <p:nvPr/>
        </p:nvSpPr>
        <p:spPr bwMode="auto">
          <a:xfrm>
            <a:off x="8780467" y="2347915"/>
            <a:ext cx="142875" cy="146051"/>
          </a:xfrm>
          <a:prstGeom prst="flowChartConnector">
            <a:avLst/>
          </a:prstGeom>
          <a:solidFill>
            <a:srgbClr val="3891A7"/>
          </a:solidFill>
          <a:ln w="9360">
            <a:solidFill>
              <a:srgbClr val="000000"/>
            </a:solidFill>
            <a:miter lim="800000"/>
            <a:headEnd/>
            <a:tailEnd/>
          </a:ln>
        </p:spPr>
        <p:txBody>
          <a:bodyPr wrap="none" anchor="ctr"/>
          <a:lstStyle/>
          <a:p>
            <a:endParaRPr lang="en-US" altLang="en-US">
              <a:latin typeface="Times New Roman" panose="02020603050405020304" pitchFamily="18" charset="0"/>
              <a:cs typeface="Times New Roman" panose="02020603050405020304" pitchFamily="18" charset="0"/>
            </a:endParaRPr>
          </a:p>
        </p:txBody>
      </p:sp>
      <p:grpSp>
        <p:nvGrpSpPr>
          <p:cNvPr id="118790" name="Group 6"/>
          <p:cNvGrpSpPr>
            <a:grpSpLocks/>
          </p:cNvGrpSpPr>
          <p:nvPr/>
        </p:nvGrpSpPr>
        <p:grpSpPr bwMode="auto">
          <a:xfrm>
            <a:off x="6673855" y="4830765"/>
            <a:ext cx="169863" cy="169863"/>
            <a:chOff x="3244" y="3043"/>
            <a:chExt cx="107" cy="107"/>
          </a:xfrm>
        </p:grpSpPr>
        <p:sp>
          <p:nvSpPr>
            <p:cNvPr id="118830" name="Line 7"/>
            <p:cNvSpPr>
              <a:spLocks noChangeShapeType="1"/>
            </p:cNvSpPr>
            <p:nvPr/>
          </p:nvSpPr>
          <p:spPr bwMode="auto">
            <a:xfrm>
              <a:off x="3244" y="3091"/>
              <a:ext cx="107" cy="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118831" name="Line 8"/>
            <p:cNvSpPr>
              <a:spLocks noChangeShapeType="1"/>
            </p:cNvSpPr>
            <p:nvPr/>
          </p:nvSpPr>
          <p:spPr bwMode="auto">
            <a:xfrm flipV="1">
              <a:off x="3295" y="3042"/>
              <a:ext cx="0" cy="109"/>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grpSp>
      <p:grpSp>
        <p:nvGrpSpPr>
          <p:cNvPr id="118791" name="Group 9"/>
          <p:cNvGrpSpPr>
            <a:grpSpLocks/>
          </p:cNvGrpSpPr>
          <p:nvPr/>
        </p:nvGrpSpPr>
        <p:grpSpPr bwMode="auto">
          <a:xfrm>
            <a:off x="7693029" y="3611565"/>
            <a:ext cx="169863" cy="169863"/>
            <a:chOff x="3886" y="2275"/>
            <a:chExt cx="107" cy="107"/>
          </a:xfrm>
        </p:grpSpPr>
        <p:sp>
          <p:nvSpPr>
            <p:cNvPr id="118828" name="Line 10"/>
            <p:cNvSpPr>
              <a:spLocks noChangeShapeType="1"/>
            </p:cNvSpPr>
            <p:nvPr/>
          </p:nvSpPr>
          <p:spPr bwMode="auto">
            <a:xfrm>
              <a:off x="3886" y="2323"/>
              <a:ext cx="107" cy="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118829" name="Line 11"/>
            <p:cNvSpPr>
              <a:spLocks noChangeShapeType="1"/>
            </p:cNvSpPr>
            <p:nvPr/>
          </p:nvSpPr>
          <p:spPr bwMode="auto">
            <a:xfrm flipV="1">
              <a:off x="3937" y="2274"/>
              <a:ext cx="0" cy="109"/>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grpSp>
      <p:grpSp>
        <p:nvGrpSpPr>
          <p:cNvPr id="118792" name="Group 12"/>
          <p:cNvGrpSpPr>
            <a:grpSpLocks/>
          </p:cNvGrpSpPr>
          <p:nvPr/>
        </p:nvGrpSpPr>
        <p:grpSpPr bwMode="auto">
          <a:xfrm>
            <a:off x="5456240" y="3944940"/>
            <a:ext cx="169863" cy="169863"/>
            <a:chOff x="2477" y="2485"/>
            <a:chExt cx="107" cy="107"/>
          </a:xfrm>
        </p:grpSpPr>
        <p:sp>
          <p:nvSpPr>
            <p:cNvPr id="118826" name="Line 13"/>
            <p:cNvSpPr>
              <a:spLocks noChangeShapeType="1"/>
            </p:cNvSpPr>
            <p:nvPr/>
          </p:nvSpPr>
          <p:spPr bwMode="auto">
            <a:xfrm>
              <a:off x="2477" y="2533"/>
              <a:ext cx="107" cy="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118827" name="Line 14"/>
            <p:cNvSpPr>
              <a:spLocks noChangeShapeType="1"/>
            </p:cNvSpPr>
            <p:nvPr/>
          </p:nvSpPr>
          <p:spPr bwMode="auto">
            <a:xfrm flipV="1">
              <a:off x="2528" y="2484"/>
              <a:ext cx="0" cy="109"/>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grpSp>
      <p:grpSp>
        <p:nvGrpSpPr>
          <p:cNvPr id="118793" name="Group 15"/>
          <p:cNvGrpSpPr>
            <a:grpSpLocks/>
          </p:cNvGrpSpPr>
          <p:nvPr/>
        </p:nvGrpSpPr>
        <p:grpSpPr bwMode="auto">
          <a:xfrm>
            <a:off x="3505202" y="1905003"/>
            <a:ext cx="6013451" cy="4110039"/>
            <a:chOff x="1597" y="1479"/>
            <a:chExt cx="3788" cy="2589"/>
          </a:xfrm>
        </p:grpSpPr>
        <p:sp>
          <p:nvSpPr>
            <p:cNvPr id="118795" name="AutoShape 16"/>
            <p:cNvSpPr>
              <a:spLocks noChangeArrowheads="1"/>
            </p:cNvSpPr>
            <p:nvPr/>
          </p:nvSpPr>
          <p:spPr bwMode="auto">
            <a:xfrm>
              <a:off x="2324" y="2798"/>
              <a:ext cx="88" cy="90"/>
            </a:xfrm>
            <a:prstGeom prst="flowChartConnector">
              <a:avLst/>
            </a:prstGeom>
            <a:solidFill>
              <a:srgbClr val="3891A7"/>
            </a:solidFill>
            <a:ln w="9360">
              <a:solidFill>
                <a:srgbClr val="000000"/>
              </a:solidFill>
              <a:miter lim="800000"/>
              <a:headEnd/>
              <a:tailEnd/>
            </a:ln>
          </p:spPr>
          <p:txBody>
            <a:bodyPr wrap="none" anchor="ctr"/>
            <a:lstStyle/>
            <a:p>
              <a:endParaRPr lang="en-US" altLang="en-US">
                <a:latin typeface="Times New Roman" panose="02020603050405020304" pitchFamily="18" charset="0"/>
                <a:cs typeface="Times New Roman" panose="02020603050405020304" pitchFamily="18" charset="0"/>
              </a:endParaRPr>
            </a:p>
          </p:txBody>
        </p:sp>
        <p:sp>
          <p:nvSpPr>
            <p:cNvPr id="118796" name="AutoShape 17"/>
            <p:cNvSpPr>
              <a:spLocks noChangeArrowheads="1"/>
            </p:cNvSpPr>
            <p:nvPr/>
          </p:nvSpPr>
          <p:spPr bwMode="auto">
            <a:xfrm>
              <a:off x="2202" y="2676"/>
              <a:ext cx="88" cy="90"/>
            </a:xfrm>
            <a:prstGeom prst="flowChartConnector">
              <a:avLst/>
            </a:prstGeom>
            <a:solidFill>
              <a:srgbClr val="3891A7"/>
            </a:solidFill>
            <a:ln w="9360">
              <a:solidFill>
                <a:srgbClr val="000000"/>
              </a:solidFill>
              <a:miter lim="800000"/>
              <a:headEnd/>
              <a:tailEnd/>
            </a:ln>
          </p:spPr>
          <p:txBody>
            <a:bodyPr wrap="none" anchor="ctr"/>
            <a:lstStyle/>
            <a:p>
              <a:endParaRPr lang="en-US" altLang="en-US">
                <a:latin typeface="Times New Roman" panose="02020603050405020304" pitchFamily="18" charset="0"/>
                <a:cs typeface="Times New Roman" panose="02020603050405020304" pitchFamily="18" charset="0"/>
              </a:endParaRPr>
            </a:p>
          </p:txBody>
        </p:sp>
        <p:sp>
          <p:nvSpPr>
            <p:cNvPr id="118797" name="AutoShape 18"/>
            <p:cNvSpPr>
              <a:spLocks noChangeArrowheads="1"/>
            </p:cNvSpPr>
            <p:nvPr/>
          </p:nvSpPr>
          <p:spPr bwMode="auto">
            <a:xfrm>
              <a:off x="2517" y="2691"/>
              <a:ext cx="88" cy="90"/>
            </a:xfrm>
            <a:prstGeom prst="flowChartConnector">
              <a:avLst/>
            </a:prstGeom>
            <a:solidFill>
              <a:srgbClr val="3891A7"/>
            </a:solidFill>
            <a:ln w="9360">
              <a:solidFill>
                <a:srgbClr val="000000"/>
              </a:solidFill>
              <a:miter lim="800000"/>
              <a:headEnd/>
              <a:tailEnd/>
            </a:ln>
          </p:spPr>
          <p:txBody>
            <a:bodyPr wrap="none" anchor="ctr"/>
            <a:lstStyle/>
            <a:p>
              <a:endParaRPr lang="en-US" altLang="en-US">
                <a:latin typeface="Times New Roman" panose="02020603050405020304" pitchFamily="18" charset="0"/>
                <a:cs typeface="Times New Roman" panose="02020603050405020304" pitchFamily="18" charset="0"/>
              </a:endParaRPr>
            </a:p>
          </p:txBody>
        </p:sp>
        <p:sp>
          <p:nvSpPr>
            <p:cNvPr id="118798" name="AutoShape 19"/>
            <p:cNvSpPr>
              <a:spLocks noChangeArrowheads="1"/>
            </p:cNvSpPr>
            <p:nvPr/>
          </p:nvSpPr>
          <p:spPr bwMode="auto">
            <a:xfrm>
              <a:off x="2366" y="2477"/>
              <a:ext cx="88" cy="90"/>
            </a:xfrm>
            <a:prstGeom prst="flowChartConnector">
              <a:avLst/>
            </a:prstGeom>
            <a:solidFill>
              <a:srgbClr val="3891A7"/>
            </a:solidFill>
            <a:ln w="9360">
              <a:solidFill>
                <a:srgbClr val="000000"/>
              </a:solidFill>
              <a:miter lim="800000"/>
              <a:headEnd/>
              <a:tailEnd/>
            </a:ln>
          </p:spPr>
          <p:txBody>
            <a:bodyPr wrap="none" anchor="ctr"/>
            <a:lstStyle/>
            <a:p>
              <a:endParaRPr lang="en-US" altLang="en-US">
                <a:latin typeface="Times New Roman" panose="02020603050405020304" pitchFamily="18" charset="0"/>
                <a:cs typeface="Times New Roman" panose="02020603050405020304" pitchFamily="18" charset="0"/>
              </a:endParaRPr>
            </a:p>
          </p:txBody>
        </p:sp>
        <p:sp>
          <p:nvSpPr>
            <p:cNvPr id="118799" name="AutoShape 20"/>
            <p:cNvSpPr>
              <a:spLocks noChangeArrowheads="1"/>
            </p:cNvSpPr>
            <p:nvPr/>
          </p:nvSpPr>
          <p:spPr bwMode="auto">
            <a:xfrm>
              <a:off x="2144" y="2818"/>
              <a:ext cx="88" cy="90"/>
            </a:xfrm>
            <a:prstGeom prst="flowChartConnector">
              <a:avLst/>
            </a:prstGeom>
            <a:solidFill>
              <a:srgbClr val="3891A7"/>
            </a:solidFill>
            <a:ln w="9360">
              <a:solidFill>
                <a:srgbClr val="000000"/>
              </a:solidFill>
              <a:miter lim="800000"/>
              <a:headEnd/>
              <a:tailEnd/>
            </a:ln>
          </p:spPr>
          <p:txBody>
            <a:bodyPr wrap="none" anchor="ctr"/>
            <a:lstStyle/>
            <a:p>
              <a:endParaRPr lang="en-US" altLang="en-US">
                <a:latin typeface="Times New Roman" panose="02020603050405020304" pitchFamily="18" charset="0"/>
                <a:cs typeface="Times New Roman" panose="02020603050405020304" pitchFamily="18" charset="0"/>
              </a:endParaRPr>
            </a:p>
          </p:txBody>
        </p:sp>
        <p:sp>
          <p:nvSpPr>
            <p:cNvPr id="118800" name="AutoShape 21"/>
            <p:cNvSpPr>
              <a:spLocks noChangeArrowheads="1"/>
            </p:cNvSpPr>
            <p:nvPr/>
          </p:nvSpPr>
          <p:spPr bwMode="auto">
            <a:xfrm>
              <a:off x="2231" y="2523"/>
              <a:ext cx="88" cy="90"/>
            </a:xfrm>
            <a:prstGeom prst="flowChartConnector">
              <a:avLst/>
            </a:prstGeom>
            <a:solidFill>
              <a:srgbClr val="3891A7"/>
            </a:solidFill>
            <a:ln w="9360">
              <a:solidFill>
                <a:srgbClr val="000000"/>
              </a:solidFill>
              <a:miter lim="800000"/>
              <a:headEnd/>
              <a:tailEnd/>
            </a:ln>
          </p:spPr>
          <p:txBody>
            <a:bodyPr wrap="none" anchor="ctr"/>
            <a:lstStyle/>
            <a:p>
              <a:endParaRPr lang="en-US" altLang="en-US">
                <a:latin typeface="Times New Roman" panose="02020603050405020304" pitchFamily="18" charset="0"/>
                <a:cs typeface="Times New Roman" panose="02020603050405020304" pitchFamily="18" charset="0"/>
              </a:endParaRPr>
            </a:p>
          </p:txBody>
        </p:sp>
        <p:sp>
          <p:nvSpPr>
            <p:cNvPr id="118801" name="AutoShape 22"/>
            <p:cNvSpPr>
              <a:spLocks noChangeArrowheads="1"/>
            </p:cNvSpPr>
            <p:nvPr/>
          </p:nvSpPr>
          <p:spPr bwMode="auto">
            <a:xfrm>
              <a:off x="3738" y="2185"/>
              <a:ext cx="88" cy="90"/>
            </a:xfrm>
            <a:prstGeom prst="flowChartConnector">
              <a:avLst/>
            </a:prstGeom>
            <a:solidFill>
              <a:srgbClr val="3891A7"/>
            </a:solidFill>
            <a:ln w="9360">
              <a:solidFill>
                <a:srgbClr val="000000"/>
              </a:solidFill>
              <a:miter lim="800000"/>
              <a:headEnd/>
              <a:tailEnd/>
            </a:ln>
          </p:spPr>
          <p:txBody>
            <a:bodyPr wrap="none" anchor="ctr"/>
            <a:lstStyle/>
            <a:p>
              <a:endParaRPr lang="en-US" altLang="en-US">
                <a:latin typeface="Times New Roman" panose="02020603050405020304" pitchFamily="18" charset="0"/>
                <a:cs typeface="Times New Roman" panose="02020603050405020304" pitchFamily="18" charset="0"/>
              </a:endParaRPr>
            </a:p>
          </p:txBody>
        </p:sp>
        <p:sp>
          <p:nvSpPr>
            <p:cNvPr id="118802" name="AutoShape 23"/>
            <p:cNvSpPr>
              <a:spLocks noChangeArrowheads="1"/>
            </p:cNvSpPr>
            <p:nvPr/>
          </p:nvSpPr>
          <p:spPr bwMode="auto">
            <a:xfrm>
              <a:off x="3669" y="2582"/>
              <a:ext cx="88" cy="90"/>
            </a:xfrm>
            <a:prstGeom prst="flowChartConnector">
              <a:avLst/>
            </a:prstGeom>
            <a:solidFill>
              <a:srgbClr val="3891A7"/>
            </a:solidFill>
            <a:ln w="9360">
              <a:solidFill>
                <a:srgbClr val="000000"/>
              </a:solidFill>
              <a:miter lim="800000"/>
              <a:headEnd/>
              <a:tailEnd/>
            </a:ln>
          </p:spPr>
          <p:txBody>
            <a:bodyPr wrap="none" anchor="ctr"/>
            <a:lstStyle/>
            <a:p>
              <a:endParaRPr lang="en-US" altLang="en-US">
                <a:latin typeface="Times New Roman" panose="02020603050405020304" pitchFamily="18" charset="0"/>
                <a:cs typeface="Times New Roman" panose="02020603050405020304" pitchFamily="18" charset="0"/>
              </a:endParaRPr>
            </a:p>
          </p:txBody>
        </p:sp>
        <p:sp>
          <p:nvSpPr>
            <p:cNvPr id="118803" name="AutoShape 24"/>
            <p:cNvSpPr>
              <a:spLocks noChangeArrowheads="1"/>
            </p:cNvSpPr>
            <p:nvPr/>
          </p:nvSpPr>
          <p:spPr bwMode="auto">
            <a:xfrm>
              <a:off x="3902" y="2359"/>
              <a:ext cx="88" cy="90"/>
            </a:xfrm>
            <a:prstGeom prst="flowChartConnector">
              <a:avLst/>
            </a:prstGeom>
            <a:solidFill>
              <a:srgbClr val="3891A7"/>
            </a:solidFill>
            <a:ln w="9360">
              <a:solidFill>
                <a:srgbClr val="000000"/>
              </a:solidFill>
              <a:miter lim="800000"/>
              <a:headEnd/>
              <a:tailEnd/>
            </a:ln>
          </p:spPr>
          <p:txBody>
            <a:bodyPr wrap="none" anchor="ctr"/>
            <a:lstStyle/>
            <a:p>
              <a:endParaRPr lang="en-US" altLang="en-US">
                <a:latin typeface="Times New Roman" panose="02020603050405020304" pitchFamily="18" charset="0"/>
                <a:cs typeface="Times New Roman" panose="02020603050405020304" pitchFamily="18" charset="0"/>
              </a:endParaRPr>
            </a:p>
          </p:txBody>
        </p:sp>
        <p:sp>
          <p:nvSpPr>
            <p:cNvPr id="118804" name="AutoShape 25"/>
            <p:cNvSpPr>
              <a:spLocks noChangeArrowheads="1"/>
            </p:cNvSpPr>
            <p:nvPr/>
          </p:nvSpPr>
          <p:spPr bwMode="auto">
            <a:xfrm>
              <a:off x="3579" y="2400"/>
              <a:ext cx="88" cy="90"/>
            </a:xfrm>
            <a:prstGeom prst="flowChartConnector">
              <a:avLst/>
            </a:prstGeom>
            <a:solidFill>
              <a:srgbClr val="3891A7"/>
            </a:solidFill>
            <a:ln w="9360">
              <a:solidFill>
                <a:srgbClr val="000000"/>
              </a:solidFill>
              <a:miter lim="800000"/>
              <a:headEnd/>
              <a:tailEnd/>
            </a:ln>
          </p:spPr>
          <p:txBody>
            <a:bodyPr wrap="none" anchor="ctr"/>
            <a:lstStyle/>
            <a:p>
              <a:endParaRPr lang="en-US" altLang="en-US">
                <a:latin typeface="Times New Roman" panose="02020603050405020304" pitchFamily="18" charset="0"/>
                <a:cs typeface="Times New Roman" panose="02020603050405020304" pitchFamily="18" charset="0"/>
              </a:endParaRPr>
            </a:p>
          </p:txBody>
        </p:sp>
        <p:sp>
          <p:nvSpPr>
            <p:cNvPr id="118805" name="AutoShape 26"/>
            <p:cNvSpPr>
              <a:spLocks noChangeArrowheads="1"/>
            </p:cNvSpPr>
            <p:nvPr/>
          </p:nvSpPr>
          <p:spPr bwMode="auto">
            <a:xfrm>
              <a:off x="4275" y="2433"/>
              <a:ext cx="88" cy="90"/>
            </a:xfrm>
            <a:prstGeom prst="flowChartConnector">
              <a:avLst/>
            </a:prstGeom>
            <a:solidFill>
              <a:srgbClr val="3891A7"/>
            </a:solidFill>
            <a:ln w="9360">
              <a:solidFill>
                <a:srgbClr val="000000"/>
              </a:solidFill>
              <a:miter lim="800000"/>
              <a:headEnd/>
              <a:tailEnd/>
            </a:ln>
          </p:spPr>
          <p:txBody>
            <a:bodyPr wrap="none" anchor="ctr"/>
            <a:lstStyle/>
            <a:p>
              <a:endParaRPr lang="en-US" altLang="en-US">
                <a:latin typeface="Times New Roman" panose="02020603050405020304" pitchFamily="18" charset="0"/>
                <a:cs typeface="Times New Roman" panose="02020603050405020304" pitchFamily="18" charset="0"/>
              </a:endParaRPr>
            </a:p>
          </p:txBody>
        </p:sp>
        <p:sp>
          <p:nvSpPr>
            <p:cNvPr id="118806" name="AutoShape 27"/>
            <p:cNvSpPr>
              <a:spLocks noChangeArrowheads="1"/>
            </p:cNvSpPr>
            <p:nvPr/>
          </p:nvSpPr>
          <p:spPr bwMode="auto">
            <a:xfrm>
              <a:off x="4163" y="2629"/>
              <a:ext cx="88" cy="90"/>
            </a:xfrm>
            <a:prstGeom prst="flowChartConnector">
              <a:avLst/>
            </a:prstGeom>
            <a:solidFill>
              <a:srgbClr val="3891A7"/>
            </a:solidFill>
            <a:ln w="9360">
              <a:solidFill>
                <a:srgbClr val="000000"/>
              </a:solidFill>
              <a:miter lim="800000"/>
              <a:headEnd/>
              <a:tailEnd/>
            </a:ln>
          </p:spPr>
          <p:txBody>
            <a:bodyPr wrap="none" anchor="ctr"/>
            <a:lstStyle/>
            <a:p>
              <a:endParaRPr lang="en-US" altLang="en-US">
                <a:latin typeface="Times New Roman" panose="02020603050405020304" pitchFamily="18" charset="0"/>
                <a:cs typeface="Times New Roman" panose="02020603050405020304" pitchFamily="18" charset="0"/>
              </a:endParaRPr>
            </a:p>
          </p:txBody>
        </p:sp>
        <p:sp>
          <p:nvSpPr>
            <p:cNvPr id="118807" name="Rectangle 28"/>
            <p:cNvSpPr>
              <a:spLocks noChangeArrowheads="1"/>
            </p:cNvSpPr>
            <p:nvPr/>
          </p:nvSpPr>
          <p:spPr bwMode="auto">
            <a:xfrm>
              <a:off x="1597" y="1479"/>
              <a:ext cx="3788" cy="2589"/>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en-US">
                <a:latin typeface="Times New Roman" panose="02020603050405020304" pitchFamily="18" charset="0"/>
                <a:cs typeface="Times New Roman" panose="02020603050405020304" pitchFamily="18" charset="0"/>
              </a:endParaRPr>
            </a:p>
          </p:txBody>
        </p:sp>
        <p:sp>
          <p:nvSpPr>
            <p:cNvPr id="118808" name="AutoShape 29"/>
            <p:cNvSpPr>
              <a:spLocks noChangeArrowheads="1"/>
            </p:cNvSpPr>
            <p:nvPr/>
          </p:nvSpPr>
          <p:spPr bwMode="auto">
            <a:xfrm>
              <a:off x="2532" y="2889"/>
              <a:ext cx="88" cy="90"/>
            </a:xfrm>
            <a:prstGeom prst="flowChartConnector">
              <a:avLst/>
            </a:prstGeom>
            <a:solidFill>
              <a:srgbClr val="3891A7"/>
            </a:solidFill>
            <a:ln w="9360">
              <a:solidFill>
                <a:srgbClr val="000000"/>
              </a:solidFill>
              <a:miter lim="800000"/>
              <a:headEnd/>
              <a:tailEnd/>
            </a:ln>
          </p:spPr>
          <p:txBody>
            <a:bodyPr wrap="none" anchor="ctr"/>
            <a:lstStyle/>
            <a:p>
              <a:endParaRPr lang="en-US" altLang="en-US">
                <a:latin typeface="Times New Roman" panose="02020603050405020304" pitchFamily="18" charset="0"/>
                <a:cs typeface="Times New Roman" panose="02020603050405020304" pitchFamily="18" charset="0"/>
              </a:endParaRPr>
            </a:p>
          </p:txBody>
        </p:sp>
        <p:sp>
          <p:nvSpPr>
            <p:cNvPr id="118809" name="AutoShape 30"/>
            <p:cNvSpPr>
              <a:spLocks noChangeArrowheads="1"/>
            </p:cNvSpPr>
            <p:nvPr/>
          </p:nvSpPr>
          <p:spPr bwMode="auto">
            <a:xfrm>
              <a:off x="2928" y="2912"/>
              <a:ext cx="88" cy="90"/>
            </a:xfrm>
            <a:prstGeom prst="flowChartConnector">
              <a:avLst/>
            </a:prstGeom>
            <a:solidFill>
              <a:srgbClr val="3891A7"/>
            </a:solidFill>
            <a:ln w="9360">
              <a:solidFill>
                <a:srgbClr val="000000"/>
              </a:solidFill>
              <a:miter lim="800000"/>
              <a:headEnd/>
              <a:tailEnd/>
            </a:ln>
          </p:spPr>
          <p:txBody>
            <a:bodyPr wrap="none" anchor="ctr"/>
            <a:lstStyle/>
            <a:p>
              <a:endParaRPr lang="en-US" altLang="en-US">
                <a:latin typeface="Times New Roman" panose="02020603050405020304" pitchFamily="18" charset="0"/>
                <a:cs typeface="Times New Roman" panose="02020603050405020304" pitchFamily="18" charset="0"/>
              </a:endParaRPr>
            </a:p>
          </p:txBody>
        </p:sp>
        <p:sp>
          <p:nvSpPr>
            <p:cNvPr id="118810" name="AutoShape 31"/>
            <p:cNvSpPr>
              <a:spLocks noChangeArrowheads="1"/>
            </p:cNvSpPr>
            <p:nvPr/>
          </p:nvSpPr>
          <p:spPr bwMode="auto">
            <a:xfrm>
              <a:off x="3949" y="2677"/>
              <a:ext cx="88" cy="90"/>
            </a:xfrm>
            <a:prstGeom prst="flowChartConnector">
              <a:avLst/>
            </a:prstGeom>
            <a:solidFill>
              <a:srgbClr val="3891A7"/>
            </a:solidFill>
            <a:ln w="9360">
              <a:solidFill>
                <a:srgbClr val="000000"/>
              </a:solidFill>
              <a:miter lim="800000"/>
              <a:headEnd/>
              <a:tailEnd/>
            </a:ln>
          </p:spPr>
          <p:txBody>
            <a:bodyPr wrap="none" anchor="ctr"/>
            <a:lstStyle/>
            <a:p>
              <a:endParaRPr lang="en-US" altLang="en-US">
                <a:latin typeface="Times New Roman" panose="02020603050405020304" pitchFamily="18" charset="0"/>
                <a:cs typeface="Times New Roman" panose="02020603050405020304" pitchFamily="18" charset="0"/>
              </a:endParaRPr>
            </a:p>
          </p:txBody>
        </p:sp>
        <p:sp>
          <p:nvSpPr>
            <p:cNvPr id="118811" name="AutoShape 32"/>
            <p:cNvSpPr>
              <a:spLocks noChangeArrowheads="1"/>
            </p:cNvSpPr>
            <p:nvPr/>
          </p:nvSpPr>
          <p:spPr bwMode="auto">
            <a:xfrm>
              <a:off x="3388" y="2989"/>
              <a:ext cx="88" cy="90"/>
            </a:xfrm>
            <a:prstGeom prst="flowChartConnector">
              <a:avLst/>
            </a:prstGeom>
            <a:solidFill>
              <a:srgbClr val="3891A7"/>
            </a:solidFill>
            <a:ln w="9360">
              <a:solidFill>
                <a:srgbClr val="000000"/>
              </a:solidFill>
              <a:miter lim="800000"/>
              <a:headEnd/>
              <a:tailEnd/>
            </a:ln>
          </p:spPr>
          <p:txBody>
            <a:bodyPr wrap="none" anchor="ctr"/>
            <a:lstStyle/>
            <a:p>
              <a:endParaRPr lang="en-US" altLang="en-US">
                <a:latin typeface="Times New Roman" panose="02020603050405020304" pitchFamily="18" charset="0"/>
                <a:cs typeface="Times New Roman" panose="02020603050405020304" pitchFamily="18" charset="0"/>
              </a:endParaRPr>
            </a:p>
          </p:txBody>
        </p:sp>
        <p:sp>
          <p:nvSpPr>
            <p:cNvPr id="118812" name="AutoShape 33"/>
            <p:cNvSpPr>
              <a:spLocks noChangeArrowheads="1"/>
            </p:cNvSpPr>
            <p:nvPr/>
          </p:nvSpPr>
          <p:spPr bwMode="auto">
            <a:xfrm>
              <a:off x="3220" y="3303"/>
              <a:ext cx="88" cy="90"/>
            </a:xfrm>
            <a:prstGeom prst="flowChartConnector">
              <a:avLst/>
            </a:prstGeom>
            <a:solidFill>
              <a:srgbClr val="3891A7"/>
            </a:solidFill>
            <a:ln w="9360">
              <a:solidFill>
                <a:srgbClr val="000000"/>
              </a:solidFill>
              <a:miter lim="800000"/>
              <a:headEnd/>
              <a:tailEnd/>
            </a:ln>
          </p:spPr>
          <p:txBody>
            <a:bodyPr wrap="none" anchor="ctr"/>
            <a:lstStyle/>
            <a:p>
              <a:endParaRPr lang="en-US" altLang="en-US">
                <a:latin typeface="Times New Roman" panose="02020603050405020304" pitchFamily="18" charset="0"/>
                <a:cs typeface="Times New Roman" panose="02020603050405020304" pitchFamily="18" charset="0"/>
              </a:endParaRPr>
            </a:p>
          </p:txBody>
        </p:sp>
        <p:sp>
          <p:nvSpPr>
            <p:cNvPr id="118813" name="AutoShape 34"/>
            <p:cNvSpPr>
              <a:spLocks noChangeArrowheads="1"/>
            </p:cNvSpPr>
            <p:nvPr/>
          </p:nvSpPr>
          <p:spPr bwMode="auto">
            <a:xfrm>
              <a:off x="3315" y="3171"/>
              <a:ext cx="88" cy="90"/>
            </a:xfrm>
            <a:prstGeom prst="flowChartConnector">
              <a:avLst/>
            </a:prstGeom>
            <a:solidFill>
              <a:srgbClr val="3891A7"/>
            </a:solidFill>
            <a:ln w="9360">
              <a:solidFill>
                <a:srgbClr val="000000"/>
              </a:solidFill>
              <a:miter lim="800000"/>
              <a:headEnd/>
              <a:tailEnd/>
            </a:ln>
          </p:spPr>
          <p:txBody>
            <a:bodyPr wrap="none" anchor="ctr"/>
            <a:lstStyle/>
            <a:p>
              <a:endParaRPr lang="en-US" altLang="en-US">
                <a:latin typeface="Times New Roman" panose="02020603050405020304" pitchFamily="18" charset="0"/>
                <a:cs typeface="Times New Roman" panose="02020603050405020304" pitchFamily="18" charset="0"/>
              </a:endParaRPr>
            </a:p>
          </p:txBody>
        </p:sp>
        <p:sp>
          <p:nvSpPr>
            <p:cNvPr id="118814" name="AutoShape 35"/>
            <p:cNvSpPr>
              <a:spLocks noChangeArrowheads="1"/>
            </p:cNvSpPr>
            <p:nvPr/>
          </p:nvSpPr>
          <p:spPr bwMode="auto">
            <a:xfrm>
              <a:off x="2639" y="2513"/>
              <a:ext cx="88" cy="90"/>
            </a:xfrm>
            <a:prstGeom prst="flowChartConnector">
              <a:avLst/>
            </a:prstGeom>
            <a:solidFill>
              <a:srgbClr val="3891A7"/>
            </a:solidFill>
            <a:ln w="9360">
              <a:solidFill>
                <a:srgbClr val="000000"/>
              </a:solidFill>
              <a:miter lim="800000"/>
              <a:headEnd/>
              <a:tailEnd/>
            </a:ln>
          </p:spPr>
          <p:txBody>
            <a:bodyPr wrap="none" anchor="ctr"/>
            <a:lstStyle/>
            <a:p>
              <a:endParaRPr lang="en-US" altLang="en-US">
                <a:latin typeface="Times New Roman" panose="02020603050405020304" pitchFamily="18" charset="0"/>
                <a:cs typeface="Times New Roman" panose="02020603050405020304" pitchFamily="18" charset="0"/>
              </a:endParaRPr>
            </a:p>
          </p:txBody>
        </p:sp>
        <p:sp>
          <p:nvSpPr>
            <p:cNvPr id="118815" name="AutoShape 36"/>
            <p:cNvSpPr>
              <a:spLocks noChangeArrowheads="1"/>
            </p:cNvSpPr>
            <p:nvPr/>
          </p:nvSpPr>
          <p:spPr bwMode="auto">
            <a:xfrm>
              <a:off x="3035" y="3118"/>
              <a:ext cx="88" cy="90"/>
            </a:xfrm>
            <a:prstGeom prst="flowChartConnector">
              <a:avLst/>
            </a:prstGeom>
            <a:solidFill>
              <a:srgbClr val="3891A7"/>
            </a:solidFill>
            <a:ln w="9360">
              <a:solidFill>
                <a:srgbClr val="000000"/>
              </a:solidFill>
              <a:miter lim="800000"/>
              <a:headEnd/>
              <a:tailEnd/>
            </a:ln>
          </p:spPr>
          <p:txBody>
            <a:bodyPr wrap="none" anchor="ctr"/>
            <a:lstStyle/>
            <a:p>
              <a:endParaRPr lang="en-US" altLang="en-US">
                <a:latin typeface="Times New Roman" panose="02020603050405020304" pitchFamily="18" charset="0"/>
                <a:cs typeface="Times New Roman" panose="02020603050405020304" pitchFamily="18" charset="0"/>
              </a:endParaRPr>
            </a:p>
          </p:txBody>
        </p:sp>
        <p:sp>
          <p:nvSpPr>
            <p:cNvPr id="118816" name="AutoShape 37"/>
            <p:cNvSpPr>
              <a:spLocks noChangeArrowheads="1"/>
            </p:cNvSpPr>
            <p:nvPr/>
          </p:nvSpPr>
          <p:spPr bwMode="auto">
            <a:xfrm>
              <a:off x="3031" y="3269"/>
              <a:ext cx="88" cy="90"/>
            </a:xfrm>
            <a:prstGeom prst="flowChartConnector">
              <a:avLst/>
            </a:prstGeom>
            <a:solidFill>
              <a:srgbClr val="3891A7"/>
            </a:solidFill>
            <a:ln w="9360">
              <a:solidFill>
                <a:srgbClr val="000000"/>
              </a:solidFill>
              <a:miter lim="800000"/>
              <a:headEnd/>
              <a:tailEnd/>
            </a:ln>
          </p:spPr>
          <p:txBody>
            <a:bodyPr wrap="none" anchor="ctr"/>
            <a:lstStyle/>
            <a:p>
              <a:endParaRPr lang="en-US" altLang="en-US">
                <a:latin typeface="Times New Roman" panose="02020603050405020304" pitchFamily="18" charset="0"/>
                <a:cs typeface="Times New Roman" panose="02020603050405020304" pitchFamily="18" charset="0"/>
              </a:endParaRPr>
            </a:p>
          </p:txBody>
        </p:sp>
        <p:sp>
          <p:nvSpPr>
            <p:cNvPr id="118817" name="AutoShape 38"/>
            <p:cNvSpPr>
              <a:spLocks noChangeArrowheads="1"/>
            </p:cNvSpPr>
            <p:nvPr/>
          </p:nvSpPr>
          <p:spPr bwMode="auto">
            <a:xfrm>
              <a:off x="2651" y="2307"/>
              <a:ext cx="88" cy="90"/>
            </a:xfrm>
            <a:prstGeom prst="flowChartConnector">
              <a:avLst/>
            </a:prstGeom>
            <a:solidFill>
              <a:srgbClr val="3891A7"/>
            </a:solidFill>
            <a:ln w="9360">
              <a:solidFill>
                <a:srgbClr val="000000"/>
              </a:solidFill>
              <a:miter lim="800000"/>
              <a:headEnd/>
              <a:tailEnd/>
            </a:ln>
          </p:spPr>
          <p:txBody>
            <a:bodyPr wrap="none" anchor="ctr"/>
            <a:lstStyle/>
            <a:p>
              <a:endParaRPr lang="en-US" altLang="en-US">
                <a:latin typeface="Times New Roman" panose="02020603050405020304" pitchFamily="18" charset="0"/>
                <a:cs typeface="Times New Roman" panose="02020603050405020304" pitchFamily="18" charset="0"/>
              </a:endParaRPr>
            </a:p>
          </p:txBody>
        </p:sp>
        <p:sp>
          <p:nvSpPr>
            <p:cNvPr id="118818" name="AutoShape 39"/>
            <p:cNvSpPr>
              <a:spLocks noChangeArrowheads="1"/>
            </p:cNvSpPr>
            <p:nvPr/>
          </p:nvSpPr>
          <p:spPr bwMode="auto">
            <a:xfrm>
              <a:off x="3456" y="2003"/>
              <a:ext cx="88" cy="90"/>
            </a:xfrm>
            <a:prstGeom prst="flowChartConnector">
              <a:avLst/>
            </a:prstGeom>
            <a:solidFill>
              <a:srgbClr val="3891A7"/>
            </a:solidFill>
            <a:ln w="9360">
              <a:solidFill>
                <a:srgbClr val="000000"/>
              </a:solidFill>
              <a:miter lim="800000"/>
              <a:headEnd/>
              <a:tailEnd/>
            </a:ln>
          </p:spPr>
          <p:txBody>
            <a:bodyPr wrap="none" anchor="ctr"/>
            <a:lstStyle/>
            <a:p>
              <a:endParaRPr lang="en-US" altLang="en-US">
                <a:latin typeface="Times New Roman" panose="02020603050405020304" pitchFamily="18" charset="0"/>
                <a:cs typeface="Times New Roman" panose="02020603050405020304" pitchFamily="18" charset="0"/>
              </a:endParaRPr>
            </a:p>
          </p:txBody>
        </p:sp>
        <p:sp>
          <p:nvSpPr>
            <p:cNvPr id="118819" name="AutoShape 40"/>
            <p:cNvSpPr>
              <a:spLocks noChangeArrowheads="1"/>
            </p:cNvSpPr>
            <p:nvPr/>
          </p:nvSpPr>
          <p:spPr bwMode="auto">
            <a:xfrm>
              <a:off x="2570" y="2127"/>
              <a:ext cx="88" cy="90"/>
            </a:xfrm>
            <a:prstGeom prst="flowChartConnector">
              <a:avLst/>
            </a:prstGeom>
            <a:solidFill>
              <a:srgbClr val="3891A7"/>
            </a:solidFill>
            <a:ln w="9360">
              <a:solidFill>
                <a:srgbClr val="000000"/>
              </a:solidFill>
              <a:miter lim="800000"/>
              <a:headEnd/>
              <a:tailEnd/>
            </a:ln>
          </p:spPr>
          <p:txBody>
            <a:bodyPr wrap="none" anchor="ctr"/>
            <a:lstStyle/>
            <a:p>
              <a:endParaRPr lang="en-US" altLang="en-US">
                <a:latin typeface="Times New Roman" panose="02020603050405020304" pitchFamily="18" charset="0"/>
                <a:cs typeface="Times New Roman" panose="02020603050405020304" pitchFamily="18" charset="0"/>
              </a:endParaRPr>
            </a:p>
          </p:txBody>
        </p:sp>
        <p:sp>
          <p:nvSpPr>
            <p:cNvPr id="118820" name="AutoShape 41"/>
            <p:cNvSpPr>
              <a:spLocks noChangeArrowheads="1"/>
            </p:cNvSpPr>
            <p:nvPr/>
          </p:nvSpPr>
          <p:spPr bwMode="auto">
            <a:xfrm>
              <a:off x="3121" y="2813"/>
              <a:ext cx="88" cy="90"/>
            </a:xfrm>
            <a:prstGeom prst="flowChartConnector">
              <a:avLst/>
            </a:prstGeom>
            <a:solidFill>
              <a:srgbClr val="3891A7"/>
            </a:solidFill>
            <a:ln w="9360">
              <a:solidFill>
                <a:srgbClr val="000000"/>
              </a:solidFill>
              <a:miter lim="800000"/>
              <a:headEnd/>
              <a:tailEnd/>
            </a:ln>
          </p:spPr>
          <p:txBody>
            <a:bodyPr wrap="none" anchor="ctr"/>
            <a:lstStyle/>
            <a:p>
              <a:endParaRPr lang="en-US" altLang="en-US">
                <a:latin typeface="Times New Roman" panose="02020603050405020304" pitchFamily="18" charset="0"/>
                <a:cs typeface="Times New Roman" panose="02020603050405020304" pitchFamily="18" charset="0"/>
              </a:endParaRPr>
            </a:p>
          </p:txBody>
        </p:sp>
        <p:sp>
          <p:nvSpPr>
            <p:cNvPr id="118821" name="AutoShape 42"/>
            <p:cNvSpPr>
              <a:spLocks noChangeArrowheads="1"/>
            </p:cNvSpPr>
            <p:nvPr/>
          </p:nvSpPr>
          <p:spPr bwMode="auto">
            <a:xfrm>
              <a:off x="3225" y="2965"/>
              <a:ext cx="88" cy="90"/>
            </a:xfrm>
            <a:prstGeom prst="flowChartConnector">
              <a:avLst/>
            </a:prstGeom>
            <a:solidFill>
              <a:srgbClr val="3891A7"/>
            </a:solidFill>
            <a:ln w="9360">
              <a:solidFill>
                <a:srgbClr val="000000"/>
              </a:solidFill>
              <a:miter lim="800000"/>
              <a:headEnd/>
              <a:tailEnd/>
            </a:ln>
          </p:spPr>
          <p:txBody>
            <a:bodyPr wrap="none" anchor="ctr"/>
            <a:lstStyle/>
            <a:p>
              <a:endParaRPr lang="en-US" altLang="en-US">
                <a:latin typeface="Times New Roman" panose="02020603050405020304" pitchFamily="18" charset="0"/>
                <a:cs typeface="Times New Roman" panose="02020603050405020304" pitchFamily="18" charset="0"/>
              </a:endParaRPr>
            </a:p>
          </p:txBody>
        </p:sp>
        <p:sp>
          <p:nvSpPr>
            <p:cNvPr id="118822" name="AutoShape 43"/>
            <p:cNvSpPr>
              <a:spLocks noChangeArrowheads="1"/>
            </p:cNvSpPr>
            <p:nvPr/>
          </p:nvSpPr>
          <p:spPr bwMode="auto">
            <a:xfrm>
              <a:off x="3449" y="3278"/>
              <a:ext cx="88" cy="90"/>
            </a:xfrm>
            <a:prstGeom prst="flowChartConnector">
              <a:avLst/>
            </a:prstGeom>
            <a:solidFill>
              <a:srgbClr val="3891A7"/>
            </a:solidFill>
            <a:ln w="9360">
              <a:solidFill>
                <a:srgbClr val="000000"/>
              </a:solidFill>
              <a:miter lim="800000"/>
              <a:headEnd/>
              <a:tailEnd/>
            </a:ln>
          </p:spPr>
          <p:txBody>
            <a:bodyPr wrap="none" anchor="ctr"/>
            <a:lstStyle/>
            <a:p>
              <a:endParaRPr lang="en-US" altLang="en-US">
                <a:latin typeface="Times New Roman" panose="02020603050405020304" pitchFamily="18" charset="0"/>
                <a:cs typeface="Times New Roman" panose="02020603050405020304" pitchFamily="18" charset="0"/>
              </a:endParaRPr>
            </a:p>
          </p:txBody>
        </p:sp>
        <p:sp>
          <p:nvSpPr>
            <p:cNvPr id="118823" name="AutoShape 44"/>
            <p:cNvSpPr>
              <a:spLocks noChangeArrowheads="1"/>
            </p:cNvSpPr>
            <p:nvPr/>
          </p:nvSpPr>
          <p:spPr bwMode="auto">
            <a:xfrm>
              <a:off x="3364" y="1903"/>
              <a:ext cx="1099" cy="1075"/>
            </a:xfrm>
            <a:custGeom>
              <a:avLst/>
              <a:gdLst>
                <a:gd name="T0" fmla="*/ 1014 w 1101"/>
                <a:gd name="T1" fmla="*/ 281 h 1077"/>
                <a:gd name="T2" fmla="*/ 1050 w 1101"/>
                <a:gd name="T3" fmla="*/ 472 h 1077"/>
                <a:gd name="T4" fmla="*/ 986 w 1101"/>
                <a:gd name="T5" fmla="*/ 903 h 1077"/>
                <a:gd name="T6" fmla="*/ 923 w 1101"/>
                <a:gd name="T7" fmla="*/ 1013 h 1077"/>
                <a:gd name="T8" fmla="*/ 824 w 1101"/>
                <a:gd name="T9" fmla="*/ 1049 h 1077"/>
                <a:gd name="T10" fmla="*/ 581 w 1101"/>
                <a:gd name="T11" fmla="*/ 1013 h 1077"/>
                <a:gd name="T12" fmla="*/ 473 w 1101"/>
                <a:gd name="T13" fmla="*/ 967 h 1077"/>
                <a:gd name="T14" fmla="*/ 446 w 1101"/>
                <a:gd name="T15" fmla="*/ 958 h 1077"/>
                <a:gd name="T16" fmla="*/ 309 w 1101"/>
                <a:gd name="T17" fmla="*/ 849 h 1077"/>
                <a:gd name="T18" fmla="*/ 232 w 1101"/>
                <a:gd name="T19" fmla="*/ 789 h 1077"/>
                <a:gd name="T20" fmla="*/ 104 w 1101"/>
                <a:gd name="T21" fmla="*/ 671 h 1077"/>
                <a:gd name="T22" fmla="*/ 4 w 1101"/>
                <a:gd name="T23" fmla="*/ 436 h 1077"/>
                <a:gd name="T24" fmla="*/ 13 w 1101"/>
                <a:gd name="T25" fmla="*/ 130 h 1077"/>
                <a:gd name="T26" fmla="*/ 186 w 1101"/>
                <a:gd name="T27" fmla="*/ 21 h 1077"/>
                <a:gd name="T28" fmla="*/ 222 w 1101"/>
                <a:gd name="T29" fmla="*/ 12 h 1077"/>
                <a:gd name="T30" fmla="*/ 409 w 1101"/>
                <a:gd name="T31" fmla="*/ 30 h 1077"/>
                <a:gd name="T32" fmla="*/ 563 w 1101"/>
                <a:gd name="T33" fmla="*/ 103 h 1077"/>
                <a:gd name="T34" fmla="*/ 681 w 1101"/>
                <a:gd name="T35" fmla="*/ 176 h 1077"/>
                <a:gd name="T36" fmla="*/ 754 w 1101"/>
                <a:gd name="T37" fmla="*/ 203 h 1077"/>
                <a:gd name="T38" fmla="*/ 1014 w 1101"/>
                <a:gd name="T39" fmla="*/ 281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en-US">
                <a:latin typeface="Times New Roman" panose="02020603050405020304" pitchFamily="18" charset="0"/>
                <a:cs typeface="Times New Roman" panose="02020603050405020304" pitchFamily="18" charset="0"/>
              </a:endParaRPr>
            </a:p>
          </p:txBody>
        </p:sp>
        <p:sp>
          <p:nvSpPr>
            <p:cNvPr id="118824" name="AutoShape 45"/>
            <p:cNvSpPr>
              <a:spLocks noChangeArrowheads="1"/>
            </p:cNvSpPr>
            <p:nvPr/>
          </p:nvSpPr>
          <p:spPr bwMode="auto">
            <a:xfrm>
              <a:off x="2860" y="2652"/>
              <a:ext cx="916" cy="963"/>
            </a:xfrm>
            <a:custGeom>
              <a:avLst/>
              <a:gdLst>
                <a:gd name="T0" fmla="*/ 227 w 918"/>
                <a:gd name="T1" fmla="*/ 791 h 965"/>
                <a:gd name="T2" fmla="*/ 191 w 918"/>
                <a:gd name="T3" fmla="*/ 755 h 965"/>
                <a:gd name="T4" fmla="*/ 118 w 918"/>
                <a:gd name="T5" fmla="*/ 716 h 965"/>
                <a:gd name="T6" fmla="*/ 81 w 918"/>
                <a:gd name="T7" fmla="*/ 686 h 965"/>
                <a:gd name="T8" fmla="*/ 45 w 918"/>
                <a:gd name="T9" fmla="*/ 632 h 965"/>
                <a:gd name="T10" fmla="*/ 0 w 918"/>
                <a:gd name="T11" fmla="*/ 451 h 965"/>
                <a:gd name="T12" fmla="*/ 9 w 918"/>
                <a:gd name="T13" fmla="*/ 200 h 965"/>
                <a:gd name="T14" fmla="*/ 81 w 918"/>
                <a:gd name="T15" fmla="*/ 136 h 965"/>
                <a:gd name="T16" fmla="*/ 278 w 918"/>
                <a:gd name="T17" fmla="*/ 0 h 965"/>
                <a:gd name="T18" fmla="*/ 378 w 918"/>
                <a:gd name="T19" fmla="*/ 18 h 965"/>
                <a:gd name="T20" fmla="*/ 477 w 918"/>
                <a:gd name="T21" fmla="*/ 55 h 965"/>
                <a:gd name="T22" fmla="*/ 676 w 918"/>
                <a:gd name="T23" fmla="*/ 164 h 965"/>
                <a:gd name="T24" fmla="*/ 691 w 918"/>
                <a:gd name="T25" fmla="*/ 218 h 965"/>
                <a:gd name="T26" fmla="*/ 718 w 918"/>
                <a:gd name="T27" fmla="*/ 241 h 965"/>
                <a:gd name="T28" fmla="*/ 782 w 918"/>
                <a:gd name="T29" fmla="*/ 333 h 965"/>
                <a:gd name="T30" fmla="*/ 818 w 918"/>
                <a:gd name="T31" fmla="*/ 414 h 965"/>
                <a:gd name="T32" fmla="*/ 836 w 918"/>
                <a:gd name="T33" fmla="*/ 504 h 965"/>
                <a:gd name="T34" fmla="*/ 863 w 918"/>
                <a:gd name="T35" fmla="*/ 595 h 965"/>
                <a:gd name="T36" fmla="*/ 891 w 918"/>
                <a:gd name="T37" fmla="*/ 746 h 965"/>
                <a:gd name="T38" fmla="*/ 800 w 918"/>
                <a:gd name="T39" fmla="*/ 900 h 965"/>
                <a:gd name="T40" fmla="*/ 727 w 918"/>
                <a:gd name="T41" fmla="*/ 919 h 965"/>
                <a:gd name="T42" fmla="*/ 691 w 918"/>
                <a:gd name="T43" fmla="*/ 928 h 965"/>
                <a:gd name="T44" fmla="*/ 341 w 918"/>
                <a:gd name="T45" fmla="*/ 910 h 965"/>
                <a:gd name="T46" fmla="*/ 232 w 918"/>
                <a:gd name="T47" fmla="*/ 837 h 965"/>
                <a:gd name="T48" fmla="*/ 227 w 918"/>
                <a:gd name="T49" fmla="*/ 791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en-US">
                <a:latin typeface="Times New Roman" panose="02020603050405020304" pitchFamily="18" charset="0"/>
                <a:cs typeface="Times New Roman" panose="02020603050405020304" pitchFamily="18" charset="0"/>
              </a:endParaRPr>
            </a:p>
          </p:txBody>
        </p:sp>
        <p:sp>
          <p:nvSpPr>
            <p:cNvPr id="118825" name="AutoShape 46"/>
            <p:cNvSpPr>
              <a:spLocks noChangeArrowheads="1"/>
            </p:cNvSpPr>
            <p:nvPr/>
          </p:nvSpPr>
          <p:spPr bwMode="auto">
            <a:xfrm>
              <a:off x="2042" y="1943"/>
              <a:ext cx="867" cy="1171"/>
            </a:xfrm>
            <a:custGeom>
              <a:avLst/>
              <a:gdLst>
                <a:gd name="T0" fmla="*/ 727 w 869"/>
                <a:gd name="T1" fmla="*/ 777 h 1173"/>
                <a:gd name="T2" fmla="*/ 672 w 869"/>
                <a:gd name="T3" fmla="*/ 918 h 1173"/>
                <a:gd name="T4" fmla="*/ 639 w 869"/>
                <a:gd name="T5" fmla="*/ 1055 h 1173"/>
                <a:gd name="T6" fmla="*/ 622 w 869"/>
                <a:gd name="T7" fmla="*/ 1109 h 1173"/>
                <a:gd name="T8" fmla="*/ 604 w 869"/>
                <a:gd name="T9" fmla="*/ 1128 h 1173"/>
                <a:gd name="T10" fmla="*/ 549 w 869"/>
                <a:gd name="T11" fmla="*/ 1146 h 1173"/>
                <a:gd name="T12" fmla="*/ 277 w 869"/>
                <a:gd name="T13" fmla="*/ 1118 h 1173"/>
                <a:gd name="T14" fmla="*/ 127 w 869"/>
                <a:gd name="T15" fmla="*/ 1046 h 1173"/>
                <a:gd name="T16" fmla="*/ 36 w 869"/>
                <a:gd name="T17" fmla="*/ 982 h 1173"/>
                <a:gd name="T18" fmla="*/ 0 w 869"/>
                <a:gd name="T19" fmla="*/ 928 h 1173"/>
                <a:gd name="T20" fmla="*/ 81 w 869"/>
                <a:gd name="T21" fmla="*/ 487 h 1173"/>
                <a:gd name="T22" fmla="*/ 109 w 869"/>
                <a:gd name="T23" fmla="*/ 236 h 1173"/>
                <a:gd name="T24" fmla="*/ 154 w 869"/>
                <a:gd name="T25" fmla="*/ 164 h 1173"/>
                <a:gd name="T26" fmla="*/ 200 w 869"/>
                <a:gd name="T27" fmla="*/ 136 h 1173"/>
                <a:gd name="T28" fmla="*/ 296 w 869"/>
                <a:gd name="T29" fmla="*/ 73 h 1173"/>
                <a:gd name="T30" fmla="*/ 341 w 869"/>
                <a:gd name="T31" fmla="*/ 45 h 1173"/>
                <a:gd name="T32" fmla="*/ 414 w 869"/>
                <a:gd name="T33" fmla="*/ 0 h 1173"/>
                <a:gd name="T34" fmla="*/ 682 w 869"/>
                <a:gd name="T35" fmla="*/ 82 h 1173"/>
                <a:gd name="T36" fmla="*/ 782 w 869"/>
                <a:gd name="T37" fmla="*/ 200 h 1173"/>
                <a:gd name="T38" fmla="*/ 818 w 869"/>
                <a:gd name="T39" fmla="*/ 255 h 1173"/>
                <a:gd name="T40" fmla="*/ 836 w 869"/>
                <a:gd name="T41" fmla="*/ 296 h 1173"/>
                <a:gd name="T42" fmla="*/ 763 w 869"/>
                <a:gd name="T43" fmla="*/ 695 h 1173"/>
                <a:gd name="T44" fmla="*/ 727 w 869"/>
                <a:gd name="T45" fmla="*/ 777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en-US">
                <a:latin typeface="Times New Roman" panose="02020603050405020304" pitchFamily="18" charset="0"/>
                <a:cs typeface="Times New Roman" panose="02020603050405020304" pitchFamily="18" charset="0"/>
              </a:endParaRPr>
            </a:p>
          </p:txBody>
        </p:sp>
      </p:grpSp>
      <p:sp>
        <p:nvSpPr>
          <p:cNvPr id="118794" name="Text Box 47"/>
          <p:cNvSpPr txBox="1">
            <a:spLocks noChangeArrowheads="1"/>
          </p:cNvSpPr>
          <p:nvPr/>
        </p:nvSpPr>
        <p:spPr bwMode="auto">
          <a:xfrm>
            <a:off x="2819400" y="933453"/>
            <a:ext cx="7467600" cy="92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454025" algn="l"/>
                <a:tab pos="901700" algn="l"/>
                <a:tab pos="1350963" algn="l"/>
                <a:tab pos="1800225" algn="l"/>
                <a:tab pos="2249488" algn="l"/>
                <a:tab pos="2698750" algn="l"/>
                <a:tab pos="3148013" algn="l"/>
                <a:tab pos="3597275" algn="l"/>
                <a:tab pos="4046538" algn="l"/>
                <a:tab pos="4495800" algn="l"/>
                <a:tab pos="4945063" algn="l"/>
                <a:tab pos="5394325" algn="l"/>
                <a:tab pos="5843588" algn="l"/>
                <a:tab pos="6292850" algn="l"/>
                <a:tab pos="6742113" algn="l"/>
                <a:tab pos="7191375" algn="l"/>
                <a:tab pos="7640638" algn="l"/>
                <a:tab pos="8089900" algn="l"/>
                <a:tab pos="8539163" algn="l"/>
                <a:tab pos="8988425" algn="l"/>
                <a:tab pos="9437688" algn="l"/>
              </a:tabLst>
              <a:defRPr>
                <a:solidFill>
                  <a:schemeClr val="bg1"/>
                </a:solidFill>
                <a:latin typeface="Arial" panose="020B0604020202020204" pitchFamily="34" charset="0"/>
                <a:ea typeface="WenQuanYi Micro Hei" charset="0"/>
                <a:cs typeface="WenQuanYi Micro Hei" charset="0"/>
              </a:defRPr>
            </a:lvl1pPr>
            <a:lvl2pPr marL="454025" eaLnBrk="0" hangingPunct="0">
              <a:tabLst>
                <a:tab pos="454025" algn="l"/>
                <a:tab pos="901700" algn="l"/>
                <a:tab pos="1350963" algn="l"/>
                <a:tab pos="1800225" algn="l"/>
                <a:tab pos="2249488" algn="l"/>
                <a:tab pos="2698750" algn="l"/>
                <a:tab pos="3148013" algn="l"/>
                <a:tab pos="3597275" algn="l"/>
                <a:tab pos="4046538" algn="l"/>
                <a:tab pos="4495800" algn="l"/>
                <a:tab pos="4945063" algn="l"/>
                <a:tab pos="5394325" algn="l"/>
                <a:tab pos="5843588" algn="l"/>
                <a:tab pos="6292850" algn="l"/>
                <a:tab pos="6742113" algn="l"/>
                <a:tab pos="7191375" algn="l"/>
                <a:tab pos="7640638" algn="l"/>
                <a:tab pos="8089900" algn="l"/>
                <a:tab pos="8539163" algn="l"/>
                <a:tab pos="8988425" algn="l"/>
                <a:tab pos="9437688"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454025" algn="l"/>
                <a:tab pos="901700" algn="l"/>
                <a:tab pos="1350963" algn="l"/>
                <a:tab pos="1800225" algn="l"/>
                <a:tab pos="2249488" algn="l"/>
                <a:tab pos="2698750" algn="l"/>
                <a:tab pos="3148013" algn="l"/>
                <a:tab pos="3597275" algn="l"/>
                <a:tab pos="4046538" algn="l"/>
                <a:tab pos="4495800" algn="l"/>
                <a:tab pos="4945063" algn="l"/>
                <a:tab pos="5394325" algn="l"/>
                <a:tab pos="5843588" algn="l"/>
                <a:tab pos="6292850" algn="l"/>
                <a:tab pos="6742113" algn="l"/>
                <a:tab pos="7191375" algn="l"/>
                <a:tab pos="7640638" algn="l"/>
                <a:tab pos="8089900" algn="l"/>
                <a:tab pos="8539163" algn="l"/>
                <a:tab pos="8988425" algn="l"/>
                <a:tab pos="9437688"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454025" algn="l"/>
                <a:tab pos="901700" algn="l"/>
                <a:tab pos="1350963" algn="l"/>
                <a:tab pos="1800225" algn="l"/>
                <a:tab pos="2249488" algn="l"/>
                <a:tab pos="2698750" algn="l"/>
                <a:tab pos="3148013" algn="l"/>
                <a:tab pos="3597275" algn="l"/>
                <a:tab pos="4046538" algn="l"/>
                <a:tab pos="4495800" algn="l"/>
                <a:tab pos="4945063" algn="l"/>
                <a:tab pos="5394325" algn="l"/>
                <a:tab pos="5843588" algn="l"/>
                <a:tab pos="6292850" algn="l"/>
                <a:tab pos="6742113" algn="l"/>
                <a:tab pos="7191375" algn="l"/>
                <a:tab pos="7640638" algn="l"/>
                <a:tab pos="8089900" algn="l"/>
                <a:tab pos="8539163" algn="l"/>
                <a:tab pos="8988425" algn="l"/>
                <a:tab pos="9437688"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454025" algn="l"/>
                <a:tab pos="901700" algn="l"/>
                <a:tab pos="1350963" algn="l"/>
                <a:tab pos="1800225" algn="l"/>
                <a:tab pos="2249488" algn="l"/>
                <a:tab pos="2698750" algn="l"/>
                <a:tab pos="3148013" algn="l"/>
                <a:tab pos="3597275" algn="l"/>
                <a:tab pos="4046538" algn="l"/>
                <a:tab pos="4495800" algn="l"/>
                <a:tab pos="4945063" algn="l"/>
                <a:tab pos="5394325" algn="l"/>
                <a:tab pos="5843588" algn="l"/>
                <a:tab pos="6292850" algn="l"/>
                <a:tab pos="6742113" algn="l"/>
                <a:tab pos="7191375" algn="l"/>
                <a:tab pos="7640638" algn="l"/>
                <a:tab pos="8089900" algn="l"/>
                <a:tab pos="8539163" algn="l"/>
                <a:tab pos="8988425" algn="l"/>
                <a:tab pos="9437688"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454025" algn="l"/>
                <a:tab pos="901700" algn="l"/>
                <a:tab pos="1350963" algn="l"/>
                <a:tab pos="1800225" algn="l"/>
                <a:tab pos="2249488" algn="l"/>
                <a:tab pos="2698750" algn="l"/>
                <a:tab pos="3148013" algn="l"/>
                <a:tab pos="3597275" algn="l"/>
                <a:tab pos="4046538" algn="l"/>
                <a:tab pos="4495800" algn="l"/>
                <a:tab pos="4945063" algn="l"/>
                <a:tab pos="5394325" algn="l"/>
                <a:tab pos="5843588" algn="l"/>
                <a:tab pos="6292850" algn="l"/>
                <a:tab pos="6742113" algn="l"/>
                <a:tab pos="7191375" algn="l"/>
                <a:tab pos="7640638" algn="l"/>
                <a:tab pos="8089900" algn="l"/>
                <a:tab pos="8539163" algn="l"/>
                <a:tab pos="8988425" algn="l"/>
                <a:tab pos="9437688"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454025" algn="l"/>
                <a:tab pos="901700" algn="l"/>
                <a:tab pos="1350963" algn="l"/>
                <a:tab pos="1800225" algn="l"/>
                <a:tab pos="2249488" algn="l"/>
                <a:tab pos="2698750" algn="l"/>
                <a:tab pos="3148013" algn="l"/>
                <a:tab pos="3597275" algn="l"/>
                <a:tab pos="4046538" algn="l"/>
                <a:tab pos="4495800" algn="l"/>
                <a:tab pos="4945063" algn="l"/>
                <a:tab pos="5394325" algn="l"/>
                <a:tab pos="5843588" algn="l"/>
                <a:tab pos="6292850" algn="l"/>
                <a:tab pos="6742113" algn="l"/>
                <a:tab pos="7191375" algn="l"/>
                <a:tab pos="7640638" algn="l"/>
                <a:tab pos="8089900" algn="l"/>
                <a:tab pos="8539163" algn="l"/>
                <a:tab pos="8988425" algn="l"/>
                <a:tab pos="9437688"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454025" algn="l"/>
                <a:tab pos="901700" algn="l"/>
                <a:tab pos="1350963" algn="l"/>
                <a:tab pos="1800225" algn="l"/>
                <a:tab pos="2249488" algn="l"/>
                <a:tab pos="2698750" algn="l"/>
                <a:tab pos="3148013" algn="l"/>
                <a:tab pos="3597275" algn="l"/>
                <a:tab pos="4046538" algn="l"/>
                <a:tab pos="4495800" algn="l"/>
                <a:tab pos="4945063" algn="l"/>
                <a:tab pos="5394325" algn="l"/>
                <a:tab pos="5843588" algn="l"/>
                <a:tab pos="6292850" algn="l"/>
                <a:tab pos="6742113" algn="l"/>
                <a:tab pos="7191375" algn="l"/>
                <a:tab pos="7640638" algn="l"/>
                <a:tab pos="8089900" algn="l"/>
                <a:tab pos="8539163" algn="l"/>
                <a:tab pos="8988425" algn="l"/>
                <a:tab pos="9437688"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454025" algn="l"/>
                <a:tab pos="901700" algn="l"/>
                <a:tab pos="1350963" algn="l"/>
                <a:tab pos="1800225" algn="l"/>
                <a:tab pos="2249488" algn="l"/>
                <a:tab pos="2698750" algn="l"/>
                <a:tab pos="3148013" algn="l"/>
                <a:tab pos="3597275" algn="l"/>
                <a:tab pos="4046538" algn="l"/>
                <a:tab pos="4495800" algn="l"/>
                <a:tab pos="4945063" algn="l"/>
                <a:tab pos="5394325" algn="l"/>
                <a:tab pos="5843588" algn="l"/>
                <a:tab pos="6292850" algn="l"/>
                <a:tab pos="6742113" algn="l"/>
                <a:tab pos="7191375" algn="l"/>
                <a:tab pos="7640638" algn="l"/>
                <a:tab pos="8089900" algn="l"/>
                <a:tab pos="8539163" algn="l"/>
                <a:tab pos="8988425" algn="l"/>
                <a:tab pos="9437688" algn="l"/>
              </a:tabLst>
              <a:defRPr>
                <a:solidFill>
                  <a:schemeClr val="bg1"/>
                </a:solidFill>
                <a:latin typeface="Arial" panose="020B0604020202020204" pitchFamily="34" charset="0"/>
                <a:ea typeface="WenQuanYi Micro Hei" charset="0"/>
                <a:cs typeface="WenQuanYi Micro Hei" charset="0"/>
              </a:defRPr>
            </a:lvl9pPr>
          </a:lstStyle>
          <a:p>
            <a:pPr lvl="1" eaLnBrk="1" hangingPunct="1">
              <a:spcBef>
                <a:spcPts val="600"/>
              </a:spcBef>
              <a:buClr>
                <a:srgbClr val="8DC765"/>
              </a:buClr>
              <a:buFont typeface="Wingdings" panose="05000000000000000000" pitchFamily="2" charset="2"/>
              <a:buChar char=""/>
            </a:pPr>
            <a:r>
              <a:rPr lang="en-US" altLang="en-US">
                <a:solidFill>
                  <a:srgbClr val="000000"/>
                </a:solidFill>
                <a:latin typeface="Times New Roman" panose="02020603050405020304" pitchFamily="18" charset="0"/>
                <a:cs typeface="Times New Roman" panose="02020603050405020304" pitchFamily="18" charset="0"/>
              </a:rPr>
              <a:t>  detect and remove outliers, Where similar values are organized into groups or “clusters”</a:t>
            </a:r>
          </a:p>
          <a:p>
            <a:pPr eaLnBrk="1" hangingPunct="1">
              <a:buClrTx/>
              <a:buFontTx/>
              <a:buNone/>
            </a:pPr>
            <a:endParaRPr lang="en-US" altLang="en-US">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7129755"/>
      </p:ext>
    </p:extLst>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02287" y="0"/>
            <a:ext cx="7418231" cy="6867051"/>
          </a:xfrm>
          <a:prstGeom prst="rect">
            <a:avLst/>
          </a:prstGeom>
          <a:ln>
            <a:solidFill>
              <a:srgbClr val="FF0000"/>
            </a:solidFill>
          </a:ln>
        </p:spPr>
      </p:pic>
    </p:spTree>
    <p:extLst>
      <p:ext uri="{BB962C8B-B14F-4D97-AF65-F5344CB8AC3E}">
        <p14:creationId xmlns:p14="http://schemas.microsoft.com/office/powerpoint/2010/main" val="2697803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 Box 1"/>
          <p:cNvSpPr txBox="1">
            <a:spLocks noChangeArrowheads="1"/>
          </p:cNvSpPr>
          <p:nvPr/>
        </p:nvSpPr>
        <p:spPr bwMode="auto">
          <a:xfrm>
            <a:off x="2245216" y="188916"/>
            <a:ext cx="4060065" cy="762000"/>
          </a:xfrm>
          <a:prstGeom prst="rect">
            <a:avLst/>
          </a:prstGeom>
          <a:noFill/>
          <a:ln w="9525">
            <a:noFill/>
            <a:round/>
            <a:headEnd/>
            <a:tailEnd/>
          </a:ln>
          <a:effectLst/>
        </p:spPr>
        <p:txBody>
          <a:bodyPr lIns="90000" tIns="46800" rIns="90000" bIns="46800" anchor="ctr"/>
          <a:lstStyle/>
          <a:p>
            <a:pPr algn="ctr">
              <a:tabLst>
                <a:tab pos="0" algn="l"/>
                <a:tab pos="447663" algn="l"/>
                <a:tab pos="896916" algn="l"/>
                <a:tab pos="1346166" algn="l"/>
                <a:tab pos="1795418" algn="l"/>
                <a:tab pos="2244669" algn="l"/>
                <a:tab pos="2693921" algn="l"/>
                <a:tab pos="3143172" algn="l"/>
                <a:tab pos="3592424" algn="l"/>
                <a:tab pos="4041674" algn="l"/>
                <a:tab pos="4490926" algn="l"/>
                <a:tab pos="4940176" algn="l"/>
                <a:tab pos="5389428" algn="l"/>
                <a:tab pos="5838679" algn="l"/>
                <a:tab pos="6287931" algn="l"/>
                <a:tab pos="6737182" algn="l"/>
                <a:tab pos="7186434" algn="l"/>
                <a:tab pos="7635684" algn="l"/>
                <a:tab pos="8084937" algn="l"/>
                <a:tab pos="8534187" algn="l"/>
                <a:tab pos="8983438" algn="l"/>
              </a:tabLst>
              <a:defRPr/>
            </a:pPr>
            <a:r>
              <a:rPr lang="en-US" sz="4300" dirty="0">
                <a:solidFill>
                  <a:srgbClr val="572314"/>
                </a:solidFill>
                <a:effectLst>
                  <a:outerShdw blurRad="38100" dist="38100" dir="2700000" algn="tl">
                    <a:srgbClr val="C0C0C0"/>
                  </a:outerShdw>
                </a:effectLst>
                <a:latin typeface="Times New Roman" pitchFamily="18" charset="0"/>
                <a:cs typeface="Times New Roman" pitchFamily="18" charset="0"/>
              </a:rPr>
              <a:t>Data Integration</a:t>
            </a:r>
          </a:p>
        </p:txBody>
      </p:sp>
      <p:sp>
        <p:nvSpPr>
          <p:cNvPr id="121859" name="Text Box 2"/>
          <p:cNvSpPr txBox="1">
            <a:spLocks noChangeArrowheads="1"/>
          </p:cNvSpPr>
          <p:nvPr/>
        </p:nvSpPr>
        <p:spPr bwMode="auto">
          <a:xfrm>
            <a:off x="2590800" y="950917"/>
            <a:ext cx="7924800" cy="590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61950" indent="-282575" eaLnBrk="0" hangingPunc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1pPr>
            <a:lvl2pPr marL="636588" indent="-233363" eaLnBrk="0" hangingPunc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2pPr>
            <a:lvl3pPr marL="882650" indent="-227013" eaLnBrk="0" hangingPunc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9pPr>
          </a:lstStyle>
          <a:p>
            <a:pPr eaLnBrk="1" hangingPunct="1">
              <a:spcBef>
                <a:spcPts val="600"/>
              </a:spcBef>
              <a:buClr>
                <a:srgbClr val="3891A7"/>
              </a:buClr>
              <a:buFont typeface="Wingdings 2" panose="05020102010507070707" pitchFamily="18" charset="2"/>
              <a:buChar char=""/>
            </a:pPr>
            <a:r>
              <a:rPr lang="en-US" altLang="en-US" b="1" dirty="0">
                <a:solidFill>
                  <a:srgbClr val="7030A0"/>
                </a:solidFill>
                <a:latin typeface="Times New Roman" panose="02020603050405020304" pitchFamily="18" charset="0"/>
                <a:cs typeface="Times New Roman" panose="02020603050405020304" pitchFamily="18" charset="0"/>
              </a:rPr>
              <a:t>Data integration: </a:t>
            </a:r>
          </a:p>
          <a:p>
            <a:pPr lvl="1" eaLnBrk="1" hangingPunct="1">
              <a:spcBef>
                <a:spcPts val="551"/>
              </a:spcBef>
              <a:buClr>
                <a:srgbClr val="3891A7"/>
              </a:buClr>
              <a:buFont typeface="Verdana" panose="020B0604030504040204" pitchFamily="34" charset="0"/>
              <a:buChar char="◦"/>
            </a:pPr>
            <a:r>
              <a:rPr lang="en-US" altLang="en-US" sz="2000" dirty="0">
                <a:solidFill>
                  <a:srgbClr val="000000"/>
                </a:solidFill>
                <a:latin typeface="Times New Roman" panose="02020603050405020304" pitchFamily="18" charset="0"/>
                <a:cs typeface="Times New Roman" panose="02020603050405020304" pitchFamily="18" charset="0"/>
              </a:rPr>
              <a:t>Combines data from multiple sources into a coherent store</a:t>
            </a:r>
          </a:p>
          <a:p>
            <a:pPr eaLnBrk="1" hangingPunct="1">
              <a:spcBef>
                <a:spcPts val="600"/>
              </a:spcBef>
            </a:pPr>
            <a:endParaRPr lang="en-US" altLang="en-US" sz="2000" b="1" dirty="0">
              <a:solidFill>
                <a:srgbClr val="000000"/>
              </a:solidFill>
              <a:latin typeface="Times New Roman" panose="02020603050405020304" pitchFamily="18" charset="0"/>
              <a:cs typeface="Times New Roman" panose="02020603050405020304" pitchFamily="18" charset="0"/>
            </a:endParaRPr>
          </a:p>
          <a:p>
            <a:pPr eaLnBrk="1" hangingPunct="1">
              <a:spcBef>
                <a:spcPts val="600"/>
              </a:spcBef>
            </a:pPr>
            <a:r>
              <a:rPr lang="en-US" altLang="en-US" sz="2000" b="1" dirty="0">
                <a:solidFill>
                  <a:srgbClr val="660066"/>
                </a:solidFill>
                <a:latin typeface="Times New Roman" panose="02020603050405020304" pitchFamily="18" charset="0"/>
                <a:cs typeface="Times New Roman" panose="02020603050405020304" pitchFamily="18" charset="0"/>
              </a:rPr>
              <a:t>Issues to be considered</a:t>
            </a:r>
          </a:p>
          <a:p>
            <a:pPr eaLnBrk="1" hangingPunct="1">
              <a:spcBef>
                <a:spcPts val="600"/>
              </a:spcBef>
              <a:buClr>
                <a:srgbClr val="3891A7"/>
              </a:buClr>
              <a:buFont typeface="Wingdings 2" panose="05020102010507070707" pitchFamily="18" charset="2"/>
              <a:buChar char=""/>
            </a:pPr>
            <a:r>
              <a:rPr lang="en-US" altLang="en-US" dirty="0">
                <a:solidFill>
                  <a:srgbClr val="7030A0"/>
                </a:solidFill>
                <a:latin typeface="Times New Roman" panose="02020603050405020304" pitchFamily="18" charset="0"/>
                <a:cs typeface="Times New Roman" panose="02020603050405020304" pitchFamily="18" charset="0"/>
              </a:rPr>
              <a:t>Schema integration: </a:t>
            </a:r>
            <a:r>
              <a:rPr lang="en-US" altLang="en-US" sz="2000" dirty="0">
                <a:solidFill>
                  <a:srgbClr val="FF0000"/>
                </a:solidFill>
                <a:latin typeface="Times New Roman" panose="02020603050405020304" pitchFamily="18" charset="0"/>
                <a:cs typeface="Times New Roman" panose="02020603050405020304" pitchFamily="18" charset="0"/>
              </a:rPr>
              <a:t>e.g., “</a:t>
            </a:r>
            <a:r>
              <a:rPr lang="en-US" altLang="en-US" sz="2000" dirty="0" err="1">
                <a:solidFill>
                  <a:srgbClr val="FF0000"/>
                </a:solidFill>
                <a:latin typeface="Times New Roman" panose="02020603050405020304" pitchFamily="18" charset="0"/>
                <a:cs typeface="Times New Roman" panose="02020603050405020304" pitchFamily="18" charset="0"/>
              </a:rPr>
              <a:t>cust</a:t>
            </a:r>
            <a:r>
              <a:rPr lang="en-US" altLang="en-US" sz="2000" dirty="0">
                <a:solidFill>
                  <a:srgbClr val="FF0000"/>
                </a:solidFill>
                <a:latin typeface="Times New Roman" panose="02020603050405020304" pitchFamily="18" charset="0"/>
                <a:cs typeface="Times New Roman" panose="02020603050405020304" pitchFamily="18" charset="0"/>
              </a:rPr>
              <a:t>-id” &amp; “</a:t>
            </a:r>
            <a:r>
              <a:rPr lang="en-US" altLang="en-US" sz="2000" dirty="0" err="1">
                <a:solidFill>
                  <a:srgbClr val="FF0000"/>
                </a:solidFill>
                <a:latin typeface="Times New Roman" panose="02020603050405020304" pitchFamily="18" charset="0"/>
                <a:cs typeface="Times New Roman" panose="02020603050405020304" pitchFamily="18" charset="0"/>
              </a:rPr>
              <a:t>cust</a:t>
            </a:r>
            <a:r>
              <a:rPr lang="en-US" altLang="en-US" sz="2000" dirty="0">
                <a:solidFill>
                  <a:srgbClr val="FF0000"/>
                </a:solidFill>
                <a:latin typeface="Times New Roman" panose="02020603050405020304" pitchFamily="18" charset="0"/>
                <a:cs typeface="Times New Roman" panose="02020603050405020304" pitchFamily="18" charset="0"/>
              </a:rPr>
              <a:t>-no”</a:t>
            </a:r>
          </a:p>
          <a:p>
            <a:pPr lvl="1" eaLnBrk="1" hangingPunct="1">
              <a:spcBef>
                <a:spcPts val="551"/>
              </a:spcBef>
              <a:buClr>
                <a:srgbClr val="3891A7"/>
              </a:buClr>
              <a:buFont typeface="Verdana" panose="020B0604030504040204" pitchFamily="34" charset="0"/>
              <a:buChar char="◦"/>
            </a:pPr>
            <a:r>
              <a:rPr lang="en-US" altLang="en-US" dirty="0">
                <a:solidFill>
                  <a:srgbClr val="000000"/>
                </a:solidFill>
                <a:latin typeface="Times New Roman" panose="02020603050405020304" pitchFamily="18" charset="0"/>
                <a:cs typeface="Times New Roman" panose="02020603050405020304" pitchFamily="18" charset="0"/>
              </a:rPr>
              <a:t>Integrate metadata from different sources</a:t>
            </a:r>
          </a:p>
          <a:p>
            <a:pPr lvl="1" eaLnBrk="1" hangingPunct="1">
              <a:spcBef>
                <a:spcPts val="551"/>
              </a:spcBef>
              <a:buClr>
                <a:srgbClr val="3891A7"/>
              </a:buClr>
              <a:buFont typeface="Verdana" panose="020B0604030504040204" pitchFamily="34" charset="0"/>
              <a:buChar char="◦"/>
            </a:pPr>
            <a:r>
              <a:rPr lang="en-US" altLang="en-US" dirty="0">
                <a:solidFill>
                  <a:srgbClr val="7030A0"/>
                </a:solidFill>
                <a:latin typeface="Times New Roman" panose="02020603050405020304" pitchFamily="18" charset="0"/>
                <a:cs typeface="Times New Roman" panose="02020603050405020304" pitchFamily="18" charset="0"/>
              </a:rPr>
              <a:t>Entity identification problem</a:t>
            </a:r>
            <a:r>
              <a:rPr lang="en-US" altLang="en-US" dirty="0">
                <a:solidFill>
                  <a:srgbClr val="000000"/>
                </a:solidFill>
                <a:latin typeface="Times New Roman" panose="02020603050405020304" pitchFamily="18" charset="0"/>
                <a:cs typeface="Times New Roman" panose="02020603050405020304" pitchFamily="18" charset="0"/>
              </a:rPr>
              <a:t>: </a:t>
            </a:r>
          </a:p>
          <a:p>
            <a:pPr lvl="2" eaLnBrk="1" hangingPunct="1">
              <a:spcBef>
                <a:spcPts val="500"/>
              </a:spcBef>
              <a:buClr>
                <a:srgbClr val="FEB80A"/>
              </a:buClr>
              <a:buFont typeface="Wingdings 2" panose="05020102010507070707" pitchFamily="18" charset="2"/>
              <a:buChar char=""/>
            </a:pPr>
            <a:r>
              <a:rPr lang="en-US" altLang="en-US" dirty="0">
                <a:solidFill>
                  <a:srgbClr val="000000"/>
                </a:solidFill>
                <a:latin typeface="Times New Roman" panose="02020603050405020304" pitchFamily="18" charset="0"/>
                <a:cs typeface="Times New Roman" panose="02020603050405020304" pitchFamily="18" charset="0"/>
              </a:rPr>
              <a:t>Identify real world entities from multiple data sources, </a:t>
            </a:r>
          </a:p>
          <a:p>
            <a:pPr lvl="2" eaLnBrk="1" hangingPunct="1">
              <a:spcBef>
                <a:spcPts val="500"/>
              </a:spcBef>
              <a:buClr>
                <a:srgbClr val="FEB80A"/>
              </a:buClr>
            </a:pPr>
            <a:r>
              <a:rPr lang="en-US" altLang="en-US" dirty="0">
                <a:solidFill>
                  <a:srgbClr val="000000"/>
                </a:solidFill>
                <a:latin typeface="Times New Roman" panose="02020603050405020304" pitchFamily="18" charset="0"/>
                <a:cs typeface="Times New Roman" panose="02020603050405020304" pitchFamily="18" charset="0"/>
              </a:rPr>
              <a:t>			e.g., Bill Clinton = William Clinton</a:t>
            </a:r>
          </a:p>
          <a:p>
            <a:pPr lvl="1" eaLnBrk="1" hangingPunct="1">
              <a:spcBef>
                <a:spcPts val="551"/>
              </a:spcBef>
              <a:buClr>
                <a:srgbClr val="3891A7"/>
              </a:buClr>
              <a:buFont typeface="Verdana" panose="020B0604030504040204" pitchFamily="34" charset="0"/>
              <a:buChar char="◦"/>
            </a:pPr>
            <a:r>
              <a:rPr lang="en-US" altLang="en-US" dirty="0">
                <a:solidFill>
                  <a:srgbClr val="7030A0"/>
                </a:solidFill>
                <a:latin typeface="Times New Roman" panose="02020603050405020304" pitchFamily="18" charset="0"/>
                <a:cs typeface="Times New Roman" panose="02020603050405020304" pitchFamily="18" charset="0"/>
              </a:rPr>
              <a:t>Detecting and resolving data value conflicts</a:t>
            </a:r>
          </a:p>
          <a:p>
            <a:pPr lvl="2" eaLnBrk="1" hangingPunct="1">
              <a:spcBef>
                <a:spcPts val="500"/>
              </a:spcBef>
              <a:buClr>
                <a:srgbClr val="FEB80A"/>
              </a:buClr>
              <a:buFont typeface="Wingdings 2" panose="05020102010507070707" pitchFamily="18" charset="2"/>
              <a:buChar char=""/>
            </a:pPr>
            <a:r>
              <a:rPr lang="en-US" altLang="en-US" dirty="0">
                <a:solidFill>
                  <a:srgbClr val="000000"/>
                </a:solidFill>
                <a:latin typeface="Times New Roman" panose="02020603050405020304" pitchFamily="18" charset="0"/>
                <a:cs typeface="Times New Roman" panose="02020603050405020304" pitchFamily="18" charset="0"/>
              </a:rPr>
              <a:t>For the same real world entity, attribute values from different sources are different</a:t>
            </a:r>
          </a:p>
          <a:p>
            <a:pPr lvl="2" eaLnBrk="1" hangingPunct="1">
              <a:spcBef>
                <a:spcPts val="500"/>
              </a:spcBef>
              <a:buClr>
                <a:srgbClr val="FEB80A"/>
              </a:buClr>
              <a:buFont typeface="Wingdings 2" panose="05020102010507070707" pitchFamily="18" charset="2"/>
              <a:buChar char=""/>
            </a:pPr>
            <a:r>
              <a:rPr lang="en-US" altLang="en-US" dirty="0">
                <a:solidFill>
                  <a:srgbClr val="000000"/>
                </a:solidFill>
                <a:latin typeface="Times New Roman" panose="02020603050405020304" pitchFamily="18" charset="0"/>
                <a:cs typeface="Times New Roman" panose="02020603050405020304" pitchFamily="18" charset="0"/>
              </a:rPr>
              <a:t>Possible reasons: different representations, different scales, </a:t>
            </a:r>
          </a:p>
          <a:p>
            <a:pPr lvl="2" eaLnBrk="1" hangingPunct="1">
              <a:spcBef>
                <a:spcPts val="500"/>
              </a:spcBef>
              <a:buClr>
                <a:srgbClr val="FEB80A"/>
              </a:buClr>
            </a:pP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a:solidFill>
                  <a:srgbClr val="FF0000"/>
                </a:solidFill>
                <a:latin typeface="Times New Roman" panose="02020603050405020304" pitchFamily="18" charset="0"/>
                <a:cs typeface="Times New Roman" panose="02020603050405020304" pitchFamily="18" charset="0"/>
              </a:rPr>
              <a:t>e.g., metric vs. British units</a:t>
            </a:r>
          </a:p>
        </p:txBody>
      </p:sp>
    </p:spTree>
    <p:extLst>
      <p:ext uri="{BB962C8B-B14F-4D97-AF65-F5344CB8AC3E}">
        <p14:creationId xmlns:p14="http://schemas.microsoft.com/office/powerpoint/2010/main" val="3154583732"/>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1859"/>
                                        </p:tgtEl>
                                        <p:attrNameLst>
                                          <p:attrName>style.visibility</p:attrName>
                                        </p:attrNameLst>
                                      </p:cBhvr>
                                      <p:to>
                                        <p:strVal val="visible"/>
                                      </p:to>
                                    </p:set>
                                    <p:anim calcmode="lin" valueType="num">
                                      <p:cBhvr additive="base">
                                        <p:cTn id="7" dur="500" fill="hold"/>
                                        <p:tgtEl>
                                          <p:spTgt spid="121859"/>
                                        </p:tgtEl>
                                        <p:attrNameLst>
                                          <p:attrName>ppt_x</p:attrName>
                                        </p:attrNameLst>
                                      </p:cBhvr>
                                      <p:tavLst>
                                        <p:tav tm="0">
                                          <p:val>
                                            <p:strVal val="#ppt_x"/>
                                          </p:val>
                                        </p:tav>
                                        <p:tav tm="100000">
                                          <p:val>
                                            <p:strVal val="#ppt_x"/>
                                          </p:val>
                                        </p:tav>
                                      </p:tavLst>
                                    </p:anim>
                                    <p:anim calcmode="lin" valueType="num">
                                      <p:cBhvr additive="base">
                                        <p:cTn id="8" dur="500" fill="hold"/>
                                        <p:tgtEl>
                                          <p:spTgt spid="1218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21859">
                                            <p:txEl>
                                              <p:pRg st="1" end="1"/>
                                            </p:txEl>
                                          </p:spTgt>
                                        </p:tgtEl>
                                        <p:attrNameLst>
                                          <p:attrName>style.visibility</p:attrName>
                                        </p:attrNameLst>
                                      </p:cBhvr>
                                      <p:to>
                                        <p:strVal val="visible"/>
                                      </p:to>
                                    </p:set>
                                    <p:animEffect transition="in" filter="barn(inVertical)">
                                      <p:cBhvr>
                                        <p:cTn id="13" dur="500"/>
                                        <p:tgtEl>
                                          <p:spTgt spid="121859">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21859">
                                            <p:txEl>
                                              <p:pRg st="3" end="3"/>
                                            </p:txEl>
                                          </p:spTgt>
                                        </p:tgtEl>
                                        <p:attrNameLst>
                                          <p:attrName>style.visibility</p:attrName>
                                        </p:attrNameLst>
                                      </p:cBhvr>
                                      <p:to>
                                        <p:strVal val="visible"/>
                                      </p:to>
                                    </p:set>
                                    <p:animEffect transition="in" filter="barn(inVertical)">
                                      <p:cBhvr>
                                        <p:cTn id="18" dur="500"/>
                                        <p:tgtEl>
                                          <p:spTgt spid="12185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21859">
                                            <p:txEl>
                                              <p:pRg st="4" end="4"/>
                                            </p:txEl>
                                          </p:spTgt>
                                        </p:tgtEl>
                                        <p:attrNameLst>
                                          <p:attrName>style.visibility</p:attrName>
                                        </p:attrNameLst>
                                      </p:cBhvr>
                                      <p:to>
                                        <p:strVal val="visible"/>
                                      </p:to>
                                    </p:set>
                                    <p:animEffect transition="in" filter="barn(inVertical)">
                                      <p:cBhvr>
                                        <p:cTn id="23" dur="500"/>
                                        <p:tgtEl>
                                          <p:spTgt spid="12185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21859">
                                            <p:txEl>
                                              <p:pRg st="5" end="5"/>
                                            </p:txEl>
                                          </p:spTgt>
                                        </p:tgtEl>
                                        <p:attrNameLst>
                                          <p:attrName>style.visibility</p:attrName>
                                        </p:attrNameLst>
                                      </p:cBhvr>
                                      <p:to>
                                        <p:strVal val="visible"/>
                                      </p:to>
                                    </p:set>
                                    <p:animEffect transition="in" filter="wipe(down)">
                                      <p:cBhvr>
                                        <p:cTn id="28" dur="500"/>
                                        <p:tgtEl>
                                          <p:spTgt spid="121859">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121859">
                                            <p:txEl>
                                              <p:pRg st="6" end="6"/>
                                            </p:txEl>
                                          </p:spTgt>
                                        </p:tgtEl>
                                        <p:attrNameLst>
                                          <p:attrName>style.visibility</p:attrName>
                                        </p:attrNameLst>
                                      </p:cBhvr>
                                      <p:to>
                                        <p:strVal val="visible"/>
                                      </p:to>
                                    </p:set>
                                    <p:animEffect transition="in" filter="barn(inVertical)">
                                      <p:cBhvr>
                                        <p:cTn id="33" dur="500"/>
                                        <p:tgtEl>
                                          <p:spTgt spid="121859">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121859">
                                            <p:txEl>
                                              <p:pRg st="7" end="7"/>
                                            </p:txEl>
                                          </p:spTgt>
                                        </p:tgtEl>
                                        <p:attrNameLst>
                                          <p:attrName>style.visibility</p:attrName>
                                        </p:attrNameLst>
                                      </p:cBhvr>
                                      <p:to>
                                        <p:strVal val="visible"/>
                                      </p:to>
                                    </p:set>
                                    <p:animEffect transition="in" filter="barn(inVertical)">
                                      <p:cBhvr>
                                        <p:cTn id="38" dur="500"/>
                                        <p:tgtEl>
                                          <p:spTgt spid="121859">
                                            <p:txEl>
                                              <p:pRg st="7" end="7"/>
                                            </p:txEl>
                                          </p:spTgt>
                                        </p:tgtEl>
                                      </p:cBhvr>
                                    </p:animEffect>
                                  </p:childTnLst>
                                </p:cTn>
                              </p:par>
                              <p:par>
                                <p:cTn id="39" presetID="16" presetClass="entr" presetSubtype="21" fill="hold" nodeType="withEffect">
                                  <p:stCondLst>
                                    <p:cond delay="0"/>
                                  </p:stCondLst>
                                  <p:childTnLst>
                                    <p:set>
                                      <p:cBhvr>
                                        <p:cTn id="40" dur="1" fill="hold">
                                          <p:stCondLst>
                                            <p:cond delay="0"/>
                                          </p:stCondLst>
                                        </p:cTn>
                                        <p:tgtEl>
                                          <p:spTgt spid="121859">
                                            <p:txEl>
                                              <p:pRg st="8" end="8"/>
                                            </p:txEl>
                                          </p:spTgt>
                                        </p:tgtEl>
                                        <p:attrNameLst>
                                          <p:attrName>style.visibility</p:attrName>
                                        </p:attrNameLst>
                                      </p:cBhvr>
                                      <p:to>
                                        <p:strVal val="visible"/>
                                      </p:to>
                                    </p:set>
                                    <p:animEffect transition="in" filter="barn(inVertical)">
                                      <p:cBhvr>
                                        <p:cTn id="41" dur="500"/>
                                        <p:tgtEl>
                                          <p:spTgt spid="121859">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121859">
                                            <p:txEl>
                                              <p:pRg st="9" end="9"/>
                                            </p:txEl>
                                          </p:spTgt>
                                        </p:tgtEl>
                                        <p:attrNameLst>
                                          <p:attrName>style.visibility</p:attrName>
                                        </p:attrNameLst>
                                      </p:cBhvr>
                                      <p:to>
                                        <p:strVal val="visible"/>
                                      </p:to>
                                    </p:set>
                                    <p:animEffect transition="in" filter="barn(inVertical)">
                                      <p:cBhvr>
                                        <p:cTn id="46" dur="500"/>
                                        <p:tgtEl>
                                          <p:spTgt spid="121859">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121859">
                                            <p:txEl>
                                              <p:pRg st="10" end="10"/>
                                            </p:txEl>
                                          </p:spTgt>
                                        </p:tgtEl>
                                        <p:attrNameLst>
                                          <p:attrName>style.visibility</p:attrName>
                                        </p:attrNameLst>
                                      </p:cBhvr>
                                      <p:to>
                                        <p:strVal val="visible"/>
                                      </p:to>
                                    </p:set>
                                    <p:animEffect transition="in" filter="wipe(down)">
                                      <p:cBhvr>
                                        <p:cTn id="51" dur="500"/>
                                        <p:tgtEl>
                                          <p:spTgt spid="121859">
                                            <p:txEl>
                                              <p:pRg st="10" end="10"/>
                                            </p:txEl>
                                          </p:spTgt>
                                        </p:tgtEl>
                                      </p:cBhvr>
                                    </p:animEffect>
                                  </p:childTnLst>
                                </p:cTn>
                              </p:par>
                              <p:par>
                                <p:cTn id="52" presetID="22" presetClass="entr" presetSubtype="4" fill="hold" nodeType="withEffect">
                                  <p:stCondLst>
                                    <p:cond delay="0"/>
                                  </p:stCondLst>
                                  <p:childTnLst>
                                    <p:set>
                                      <p:cBhvr>
                                        <p:cTn id="53" dur="1" fill="hold">
                                          <p:stCondLst>
                                            <p:cond delay="0"/>
                                          </p:stCondLst>
                                        </p:cTn>
                                        <p:tgtEl>
                                          <p:spTgt spid="121859">
                                            <p:txEl>
                                              <p:pRg st="11" end="11"/>
                                            </p:txEl>
                                          </p:spTgt>
                                        </p:tgtEl>
                                        <p:attrNameLst>
                                          <p:attrName>style.visibility</p:attrName>
                                        </p:attrNameLst>
                                      </p:cBhvr>
                                      <p:to>
                                        <p:strVal val="visible"/>
                                      </p:to>
                                    </p:set>
                                    <p:animEffect transition="in" filter="wipe(down)">
                                      <p:cBhvr>
                                        <p:cTn id="54" dur="500"/>
                                        <p:tgtEl>
                                          <p:spTgt spid="121859">
                                            <p:txEl>
                                              <p:pRg st="11" end="1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121859">
                                            <p:txEl>
                                              <p:pRg st="12" end="12"/>
                                            </p:txEl>
                                          </p:spTgt>
                                        </p:tgtEl>
                                        <p:attrNameLst>
                                          <p:attrName>style.visibility</p:attrName>
                                        </p:attrNameLst>
                                      </p:cBhvr>
                                      <p:to>
                                        <p:strVal val="visible"/>
                                      </p:to>
                                    </p:set>
                                    <p:animEffect transition="in" filter="barn(inVertical)">
                                      <p:cBhvr>
                                        <p:cTn id="59" dur="500"/>
                                        <p:tgtEl>
                                          <p:spTgt spid="12185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ext Box 1"/>
          <p:cNvSpPr txBox="1">
            <a:spLocks noChangeArrowheads="1"/>
          </p:cNvSpPr>
          <p:nvPr/>
        </p:nvSpPr>
        <p:spPr bwMode="auto">
          <a:xfrm>
            <a:off x="2025203" y="0"/>
            <a:ext cx="7848600" cy="1068388"/>
          </a:xfrm>
          <a:prstGeom prst="rect">
            <a:avLst/>
          </a:prstGeom>
          <a:noFill/>
          <a:ln w="9525">
            <a:noFill/>
            <a:round/>
            <a:headEnd/>
            <a:tailEnd/>
          </a:ln>
          <a:effectLst/>
        </p:spPr>
        <p:txBody>
          <a:bodyPr lIns="90000" tIns="46800" rIns="90000" bIns="46800" anchor="ctr"/>
          <a:lstStyle/>
          <a:p>
            <a:pPr algn="ctr">
              <a:tabLst>
                <a:tab pos="0" algn="l"/>
                <a:tab pos="447663" algn="l"/>
                <a:tab pos="896916" algn="l"/>
                <a:tab pos="1346166" algn="l"/>
                <a:tab pos="1795418" algn="l"/>
                <a:tab pos="2244669" algn="l"/>
                <a:tab pos="2693921" algn="l"/>
                <a:tab pos="3143172" algn="l"/>
                <a:tab pos="3592424" algn="l"/>
                <a:tab pos="4041674" algn="l"/>
                <a:tab pos="4490926" algn="l"/>
                <a:tab pos="4940176" algn="l"/>
                <a:tab pos="5389428" algn="l"/>
                <a:tab pos="5838679" algn="l"/>
                <a:tab pos="6287931" algn="l"/>
                <a:tab pos="6737182" algn="l"/>
                <a:tab pos="7186434" algn="l"/>
                <a:tab pos="7635684" algn="l"/>
                <a:tab pos="8084937" algn="l"/>
                <a:tab pos="8534187" algn="l"/>
                <a:tab pos="8983438" algn="l"/>
              </a:tabLst>
              <a:defRPr/>
            </a:pPr>
            <a:r>
              <a:rPr lang="en-US" sz="3200" dirty="0">
                <a:solidFill>
                  <a:srgbClr val="572314"/>
                </a:solidFill>
                <a:effectLst>
                  <a:outerShdw blurRad="38100" dist="38100" dir="2700000" algn="tl">
                    <a:srgbClr val="C0C0C0"/>
                  </a:outerShdw>
                </a:effectLst>
                <a:latin typeface="Times New Roman" pitchFamily="18" charset="0"/>
                <a:cs typeface="Times New Roman" pitchFamily="18" charset="0"/>
              </a:rPr>
              <a:t>Handling Redundancy in Data Integration</a:t>
            </a:r>
          </a:p>
        </p:txBody>
      </p:sp>
      <p:sp>
        <p:nvSpPr>
          <p:cNvPr id="122883" name="Text Box 2"/>
          <p:cNvSpPr txBox="1">
            <a:spLocks noChangeArrowheads="1"/>
          </p:cNvSpPr>
          <p:nvPr/>
        </p:nvSpPr>
        <p:spPr bwMode="auto">
          <a:xfrm>
            <a:off x="2590800" y="990600"/>
            <a:ext cx="78486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61950" indent="-282575" eaLnBrk="0" hangingPunc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1pPr>
            <a:lvl2pPr marL="636588" indent="-233363" eaLnBrk="0" hangingPunc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9pPr>
          </a:lstStyle>
          <a:p>
            <a:pPr algn="just" eaLnBrk="1" hangingPunct="1">
              <a:lnSpc>
                <a:spcPct val="110000"/>
              </a:lnSpc>
              <a:spcBef>
                <a:spcPts val="600"/>
              </a:spcBef>
              <a:buClr>
                <a:srgbClr val="3891A7"/>
              </a:buClr>
              <a:buFont typeface="Wingdings 2" panose="05020102010507070707" pitchFamily="18" charset="2"/>
              <a:buChar char=""/>
            </a:pPr>
            <a:r>
              <a:rPr lang="en-US" altLang="en-US" sz="2000" dirty="0">
                <a:solidFill>
                  <a:srgbClr val="000000"/>
                </a:solidFill>
                <a:latin typeface="Times New Roman" panose="02020603050405020304" pitchFamily="18" charset="0"/>
                <a:cs typeface="Times New Roman" panose="02020603050405020304" pitchFamily="18" charset="0"/>
              </a:rPr>
              <a:t>Redundant data occur often when integration of multiple databases is done.</a:t>
            </a:r>
          </a:p>
          <a:p>
            <a:pPr lvl="1" algn="just" eaLnBrk="1" hangingPunct="1">
              <a:lnSpc>
                <a:spcPct val="110000"/>
              </a:lnSpc>
              <a:spcBef>
                <a:spcPts val="551"/>
              </a:spcBef>
              <a:buClr>
                <a:srgbClr val="3891A7"/>
              </a:buClr>
              <a:buFont typeface="Verdana" panose="020B0604030504040204" pitchFamily="34" charset="0"/>
              <a:buChar char="◦"/>
            </a:pPr>
            <a:r>
              <a:rPr lang="en-US" altLang="en-US" sz="2000" i="1" dirty="0">
                <a:solidFill>
                  <a:srgbClr val="660066"/>
                </a:solidFill>
                <a:latin typeface="Times New Roman" panose="02020603050405020304" pitchFamily="18" charset="0"/>
                <a:cs typeface="Times New Roman" panose="02020603050405020304" pitchFamily="18" charset="0"/>
              </a:rPr>
              <a:t>Object identification</a:t>
            </a:r>
            <a:r>
              <a:rPr lang="en-US" altLang="en-US" sz="2000" dirty="0">
                <a:solidFill>
                  <a:srgbClr val="000000"/>
                </a:solidFill>
                <a:latin typeface="Times New Roman" panose="02020603050405020304" pitchFamily="18" charset="0"/>
                <a:cs typeface="Times New Roman" panose="02020603050405020304" pitchFamily="18" charset="0"/>
              </a:rPr>
              <a:t>:  The same attribute or object may have different names in different databases (link </a:t>
            </a:r>
            <a:r>
              <a:rPr lang="en-US" altLang="en-US" sz="2000" dirty="0" err="1">
                <a:solidFill>
                  <a:srgbClr val="000000"/>
                </a:solidFill>
                <a:latin typeface="Times New Roman" panose="02020603050405020304" pitchFamily="18" charset="0"/>
                <a:cs typeface="Times New Roman" panose="02020603050405020304" pitchFamily="18" charset="0"/>
              </a:rPr>
              <a:t>adharcard</a:t>
            </a:r>
            <a:r>
              <a:rPr lang="en-US" altLang="en-US" sz="2000" dirty="0">
                <a:solidFill>
                  <a:srgbClr val="000000"/>
                </a:solidFill>
                <a:latin typeface="Times New Roman" panose="02020603050405020304" pitchFamily="18" charset="0"/>
                <a:cs typeface="Times New Roman" panose="02020603050405020304" pitchFamily="18" charset="0"/>
              </a:rPr>
              <a:t> and PAN card)</a:t>
            </a:r>
          </a:p>
          <a:p>
            <a:pPr lvl="1" algn="just" eaLnBrk="1" hangingPunct="1">
              <a:lnSpc>
                <a:spcPct val="110000"/>
              </a:lnSpc>
              <a:spcBef>
                <a:spcPts val="551"/>
              </a:spcBef>
              <a:buClr>
                <a:srgbClr val="3891A7"/>
              </a:buClr>
              <a:buFont typeface="Verdana" panose="020B0604030504040204" pitchFamily="34" charset="0"/>
              <a:buChar char="◦"/>
            </a:pPr>
            <a:r>
              <a:rPr lang="en-US" altLang="en-US" sz="2000" i="1" dirty="0">
                <a:solidFill>
                  <a:srgbClr val="660066"/>
                </a:solidFill>
                <a:latin typeface="Times New Roman" panose="02020603050405020304" pitchFamily="18" charset="0"/>
                <a:cs typeface="Times New Roman" panose="02020603050405020304" pitchFamily="18" charset="0"/>
              </a:rPr>
              <a:t>Derivable data</a:t>
            </a:r>
            <a:r>
              <a:rPr lang="en-US" altLang="en-US" sz="2000" i="1" dirty="0">
                <a:solidFill>
                  <a:srgbClr val="000000"/>
                </a:solidFill>
                <a:latin typeface="Times New Roman" panose="02020603050405020304" pitchFamily="18" charset="0"/>
                <a:cs typeface="Times New Roman" panose="02020603050405020304" pitchFamily="18" charset="0"/>
              </a:rPr>
              <a:t>:</a:t>
            </a:r>
            <a:r>
              <a:rPr lang="en-US" altLang="en-US" sz="2000" dirty="0">
                <a:solidFill>
                  <a:srgbClr val="000000"/>
                </a:solidFill>
                <a:latin typeface="Times New Roman" panose="02020603050405020304" pitchFamily="18" charset="0"/>
                <a:cs typeface="Times New Roman" panose="02020603050405020304" pitchFamily="18" charset="0"/>
              </a:rPr>
              <a:t> One attribute may be a “derived” attribute in another table, </a:t>
            </a:r>
            <a:r>
              <a:rPr lang="en-US" altLang="en-US" sz="2000" dirty="0">
                <a:solidFill>
                  <a:srgbClr val="FF0000"/>
                </a:solidFill>
                <a:latin typeface="Times New Roman" panose="02020603050405020304" pitchFamily="18" charset="0"/>
                <a:cs typeface="Times New Roman" panose="02020603050405020304" pitchFamily="18" charset="0"/>
              </a:rPr>
              <a:t>e.g., annual revenue, age</a:t>
            </a:r>
          </a:p>
          <a:p>
            <a:pPr algn="just" eaLnBrk="1" hangingPunct="1">
              <a:lnSpc>
                <a:spcPct val="110000"/>
              </a:lnSpc>
              <a:spcBef>
                <a:spcPts val="600"/>
              </a:spcBef>
              <a:buClr>
                <a:srgbClr val="3891A7"/>
              </a:buClr>
              <a:buFont typeface="Wingdings 2" panose="05020102010507070707" pitchFamily="18" charset="2"/>
              <a:buChar char=""/>
            </a:pPr>
            <a:r>
              <a:rPr lang="en-US" altLang="en-US" sz="2000" i="1" dirty="0">
                <a:solidFill>
                  <a:srgbClr val="7030A0"/>
                </a:solidFill>
                <a:latin typeface="Times New Roman" panose="02020603050405020304" pitchFamily="18" charset="0"/>
                <a:cs typeface="Times New Roman" panose="02020603050405020304" pitchFamily="18" charset="0"/>
              </a:rPr>
              <a:t>Redundant attributes can be detected by </a:t>
            </a:r>
            <a:r>
              <a:rPr lang="en-US" altLang="en-US" sz="2000" i="1" dirty="0">
                <a:solidFill>
                  <a:srgbClr val="FF0000"/>
                </a:solidFill>
                <a:latin typeface="Times New Roman" panose="02020603050405020304" pitchFamily="18" charset="0"/>
                <a:cs typeface="Times New Roman" panose="02020603050405020304" pitchFamily="18" charset="0"/>
              </a:rPr>
              <a:t>correlation analysis</a:t>
            </a:r>
          </a:p>
          <a:p>
            <a:pPr algn="just" eaLnBrk="1" hangingPunct="1">
              <a:lnSpc>
                <a:spcPct val="110000"/>
              </a:lnSpc>
              <a:spcBef>
                <a:spcPts val="600"/>
              </a:spcBef>
              <a:buClr>
                <a:srgbClr val="3891A7"/>
              </a:buClr>
              <a:buFont typeface="Wingdings 2" panose="05020102010507070707" pitchFamily="18" charset="2"/>
              <a:buChar char=""/>
            </a:pPr>
            <a:r>
              <a:rPr lang="en-US" altLang="en-US" sz="2000" dirty="0">
                <a:solidFill>
                  <a:srgbClr val="660066"/>
                </a:solidFill>
                <a:latin typeface="Times New Roman" panose="02020603050405020304" pitchFamily="18" charset="0"/>
                <a:cs typeface="Times New Roman" panose="02020603050405020304" pitchFamily="18" charset="0"/>
              </a:rPr>
              <a:t>Careful integration of the data from multiple sources may help reduce/avoid redundancies and inconsistencies and improve mining speed and quality.</a:t>
            </a:r>
          </a:p>
          <a:p>
            <a:pPr algn="just" eaLnBrk="1" hangingPunct="1">
              <a:lnSpc>
                <a:spcPct val="110000"/>
              </a:lnSpc>
              <a:spcBef>
                <a:spcPts val="600"/>
              </a:spcBef>
              <a:buClr>
                <a:srgbClr val="3891A7"/>
              </a:buClr>
              <a:buFont typeface="Wingdings 2" panose="05020102010507070707" pitchFamily="18" charset="2"/>
              <a:buChar char=""/>
            </a:pPr>
            <a:r>
              <a:rPr lang="en-US" altLang="en-US" sz="2000" dirty="0">
                <a:solidFill>
                  <a:srgbClr val="660066"/>
                </a:solidFill>
                <a:latin typeface="Times New Roman" panose="02020603050405020304" pitchFamily="18" charset="0"/>
                <a:cs typeface="Times New Roman" panose="02020603050405020304" pitchFamily="18" charset="0"/>
              </a:rPr>
              <a:t>Data value conflict detection and resolution</a:t>
            </a:r>
          </a:p>
          <a:p>
            <a:pPr lvl="1" algn="just" eaLnBrk="1" hangingPunct="1">
              <a:lnSpc>
                <a:spcPct val="110000"/>
              </a:lnSpc>
              <a:spcBef>
                <a:spcPts val="600"/>
              </a:spcBef>
              <a:buClr>
                <a:srgbClr val="3891A7"/>
              </a:buClr>
              <a:buFont typeface="Wingdings 2" panose="05020102010507070707" pitchFamily="18" charset="2"/>
              <a:buChar char=""/>
            </a:pPr>
            <a:r>
              <a:rPr lang="en-US" altLang="en-US" sz="2000" dirty="0">
                <a:solidFill>
                  <a:srgbClr val="660066"/>
                </a:solidFill>
                <a:latin typeface="Times New Roman" panose="02020603050405020304" pitchFamily="18" charset="0"/>
                <a:cs typeface="Times New Roman" panose="02020603050405020304" pitchFamily="18" charset="0"/>
              </a:rPr>
              <a:t>Hotel chain, retail shops, schools, institutes</a:t>
            </a:r>
          </a:p>
          <a:p>
            <a:pPr algn="just" eaLnBrk="1" hangingPunct="1">
              <a:lnSpc>
                <a:spcPct val="110000"/>
              </a:lnSpc>
              <a:spcBef>
                <a:spcPts val="600"/>
              </a:spcBef>
              <a:buClr>
                <a:srgbClr val="3891A7"/>
              </a:buClr>
              <a:buFont typeface="Wingdings 2" panose="05020102010507070707" pitchFamily="18" charset="2"/>
              <a:buChar char=""/>
            </a:pPr>
            <a:r>
              <a:rPr lang="en-US" altLang="en-US" sz="2000" dirty="0">
                <a:solidFill>
                  <a:srgbClr val="660066"/>
                </a:solidFill>
                <a:latin typeface="Times New Roman" panose="02020603050405020304" pitchFamily="18" charset="0"/>
                <a:cs typeface="Times New Roman" panose="02020603050405020304" pitchFamily="18" charset="0"/>
              </a:rPr>
              <a:t>Tuple duplication – increase redundancy and </a:t>
            </a:r>
            <a:r>
              <a:rPr lang="en-US" altLang="en-US" sz="2000" dirty="0" err="1">
                <a:solidFill>
                  <a:srgbClr val="660066"/>
                </a:solidFill>
                <a:latin typeface="Times New Roman" panose="02020603050405020304" pitchFamily="18" charset="0"/>
                <a:cs typeface="Times New Roman" panose="02020603050405020304" pitchFamily="18" charset="0"/>
              </a:rPr>
              <a:t>inconsistancy</a:t>
            </a:r>
            <a:endParaRPr lang="en-US" altLang="en-US" sz="2000" dirty="0">
              <a:solidFill>
                <a:srgbClr val="660066"/>
              </a:solidFill>
              <a:latin typeface="Times New Roman" panose="02020603050405020304" pitchFamily="18" charset="0"/>
              <a:cs typeface="Times New Roman" panose="02020603050405020304" pitchFamily="18" charset="0"/>
            </a:endParaRPr>
          </a:p>
          <a:p>
            <a:pPr algn="just" eaLnBrk="1" hangingPunct="1">
              <a:lnSpc>
                <a:spcPct val="110000"/>
              </a:lnSpc>
              <a:spcBef>
                <a:spcPts val="600"/>
              </a:spcBef>
              <a:buClr>
                <a:srgbClr val="3891A7"/>
              </a:buClr>
              <a:buFont typeface="Wingdings 2" panose="05020102010507070707" pitchFamily="18" charset="2"/>
              <a:buChar char=""/>
            </a:pPr>
            <a:endParaRPr lang="en-US" altLang="en-US" sz="2000" dirty="0">
              <a:solidFill>
                <a:srgbClr val="6600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4147684"/>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Effect transition="in" filter="wipe(down)">
                                      <p:cBhvr>
                                        <p:cTn id="7" dur="500"/>
                                        <p:tgtEl>
                                          <p:spTgt spid="1228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2883">
                                            <p:txEl>
                                              <p:pRg st="1" end="1"/>
                                            </p:txEl>
                                          </p:spTgt>
                                        </p:tgtEl>
                                        <p:attrNameLst>
                                          <p:attrName>style.visibility</p:attrName>
                                        </p:attrNameLst>
                                      </p:cBhvr>
                                      <p:to>
                                        <p:strVal val="visible"/>
                                      </p:to>
                                    </p:set>
                                    <p:animEffect transition="in" filter="wipe(down)">
                                      <p:cBhvr>
                                        <p:cTn id="12" dur="500"/>
                                        <p:tgtEl>
                                          <p:spTgt spid="1228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2883">
                                            <p:txEl>
                                              <p:pRg st="2" end="2"/>
                                            </p:txEl>
                                          </p:spTgt>
                                        </p:tgtEl>
                                        <p:attrNameLst>
                                          <p:attrName>style.visibility</p:attrName>
                                        </p:attrNameLst>
                                      </p:cBhvr>
                                      <p:to>
                                        <p:strVal val="visible"/>
                                      </p:to>
                                    </p:set>
                                    <p:animEffect transition="in" filter="wipe(down)">
                                      <p:cBhvr>
                                        <p:cTn id="17" dur="500"/>
                                        <p:tgtEl>
                                          <p:spTgt spid="1228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2883">
                                            <p:txEl>
                                              <p:pRg st="3" end="3"/>
                                            </p:txEl>
                                          </p:spTgt>
                                        </p:tgtEl>
                                        <p:attrNameLst>
                                          <p:attrName>style.visibility</p:attrName>
                                        </p:attrNameLst>
                                      </p:cBhvr>
                                      <p:to>
                                        <p:strVal val="visible"/>
                                      </p:to>
                                    </p:set>
                                    <p:animEffect transition="in" filter="wipe(down)">
                                      <p:cBhvr>
                                        <p:cTn id="22" dur="500"/>
                                        <p:tgtEl>
                                          <p:spTgt spid="1228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22883">
                                            <p:txEl>
                                              <p:pRg st="4" end="4"/>
                                            </p:txEl>
                                          </p:spTgt>
                                        </p:tgtEl>
                                        <p:attrNameLst>
                                          <p:attrName>style.visibility</p:attrName>
                                        </p:attrNameLst>
                                      </p:cBhvr>
                                      <p:to>
                                        <p:strVal val="visible"/>
                                      </p:to>
                                    </p:set>
                                    <p:animEffect transition="in" filter="barn(inVertical)">
                                      <p:cBhvr>
                                        <p:cTn id="27" dur="500"/>
                                        <p:tgtEl>
                                          <p:spTgt spid="1228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22883">
                                            <p:txEl>
                                              <p:pRg st="5" end="5"/>
                                            </p:txEl>
                                          </p:spTgt>
                                        </p:tgtEl>
                                        <p:attrNameLst>
                                          <p:attrName>style.visibility</p:attrName>
                                        </p:attrNameLst>
                                      </p:cBhvr>
                                      <p:to>
                                        <p:strVal val="visible"/>
                                      </p:to>
                                    </p:set>
                                    <p:animEffect transition="in" filter="wipe(down)">
                                      <p:cBhvr>
                                        <p:cTn id="32" dur="500"/>
                                        <p:tgtEl>
                                          <p:spTgt spid="12288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2883">
                                            <p:txEl>
                                              <p:pRg st="6" end="6"/>
                                            </p:txEl>
                                          </p:spTgt>
                                        </p:tgtEl>
                                        <p:attrNameLst>
                                          <p:attrName>style.visibility</p:attrName>
                                        </p:attrNameLst>
                                      </p:cBhvr>
                                      <p:to>
                                        <p:strVal val="visible"/>
                                      </p:to>
                                    </p:set>
                                    <p:anim calcmode="lin" valueType="num">
                                      <p:cBhvr additive="base">
                                        <p:cTn id="37" dur="500" fill="hold"/>
                                        <p:tgtEl>
                                          <p:spTgt spid="12288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288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122883">
                                            <p:txEl>
                                              <p:pRg st="7" end="7"/>
                                            </p:txEl>
                                          </p:spTgt>
                                        </p:tgtEl>
                                        <p:attrNameLst>
                                          <p:attrName>style.visibility</p:attrName>
                                        </p:attrNameLst>
                                      </p:cBhvr>
                                      <p:to>
                                        <p:strVal val="visible"/>
                                      </p:to>
                                    </p:set>
                                    <p:animEffect transition="in" filter="barn(inVertical)">
                                      <p:cBhvr>
                                        <p:cTn id="43" dur="500"/>
                                        <p:tgtEl>
                                          <p:spTgt spid="1228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Data Preprocessing?</a:t>
            </a:r>
          </a:p>
        </p:txBody>
      </p:sp>
      <p:sp>
        <p:nvSpPr>
          <p:cNvPr id="3" name="Content Placeholder 2"/>
          <p:cNvSpPr>
            <a:spLocks noGrp="1"/>
          </p:cNvSpPr>
          <p:nvPr>
            <p:ph idx="1"/>
          </p:nvPr>
        </p:nvSpPr>
        <p:spPr>
          <a:xfrm>
            <a:off x="838200" y="1596981"/>
            <a:ext cx="10842938" cy="3593206"/>
          </a:xfrm>
        </p:spPr>
        <p:txBody>
          <a:bodyPr>
            <a:normAutofit/>
          </a:bodyPr>
          <a:lstStyle/>
          <a:p>
            <a:pPr marL="0" indent="0">
              <a:buNone/>
            </a:pPr>
            <a:r>
              <a:rPr lang="en-US" dirty="0"/>
              <a:t>Data in the real world is dirty </a:t>
            </a:r>
          </a:p>
          <a:p>
            <a:pPr marL="457200" lvl="1" indent="0">
              <a:buNone/>
            </a:pPr>
            <a:r>
              <a:rPr lang="en-US" dirty="0"/>
              <a:t>• incomplete: lacking attribute values, lacking certain attributes of interest, or containing only aggregate data </a:t>
            </a:r>
          </a:p>
          <a:p>
            <a:pPr marL="1371600" lvl="3" indent="0">
              <a:buNone/>
            </a:pPr>
            <a:r>
              <a:rPr lang="en-US" dirty="0"/>
              <a:t>• e.g., occupation=“ ”</a:t>
            </a:r>
          </a:p>
          <a:p>
            <a:pPr marL="457200" lvl="1" indent="0">
              <a:buNone/>
            </a:pPr>
            <a:r>
              <a:rPr lang="en-US" dirty="0"/>
              <a:t>• noisy: containing errors or outliers </a:t>
            </a:r>
          </a:p>
          <a:p>
            <a:pPr marL="1371600" lvl="3" indent="0">
              <a:buNone/>
            </a:pPr>
            <a:r>
              <a:rPr lang="en-US" dirty="0"/>
              <a:t>• e.g., Salary=“-10” </a:t>
            </a:r>
          </a:p>
          <a:p>
            <a:pPr marL="457200" lvl="1" indent="0">
              <a:buNone/>
            </a:pPr>
            <a:r>
              <a:rPr lang="en-US" dirty="0"/>
              <a:t>• inconsistent: containing discrepancies in codes or names</a:t>
            </a:r>
          </a:p>
          <a:p>
            <a:pPr marL="1371600" lvl="3" indent="0">
              <a:buNone/>
            </a:pPr>
            <a:r>
              <a:rPr lang="en-US" dirty="0"/>
              <a:t>• e.g., Age=“42” Birthday=“03/07/1997” </a:t>
            </a:r>
          </a:p>
          <a:p>
            <a:pPr marL="1371600" lvl="3" indent="0">
              <a:buNone/>
            </a:pPr>
            <a:r>
              <a:rPr lang="en-US" dirty="0"/>
              <a:t>• e.g., Was rating “1,2,3”, now rating “A, B, C” </a:t>
            </a:r>
          </a:p>
          <a:p>
            <a:pPr marL="1371600" lvl="3" indent="0">
              <a:buNone/>
            </a:pPr>
            <a:r>
              <a:rPr lang="en-US" dirty="0"/>
              <a:t>• e.g., discrepancy between duplicate records </a:t>
            </a:r>
            <a:endParaRPr lang="en-US" b="1" dirty="0"/>
          </a:p>
        </p:txBody>
      </p:sp>
    </p:spTree>
    <p:extLst>
      <p:ext uri="{BB962C8B-B14F-4D97-AF65-F5344CB8AC3E}">
        <p14:creationId xmlns:p14="http://schemas.microsoft.com/office/powerpoint/2010/main" val="4079045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5257" y="1493951"/>
            <a:ext cx="6025200" cy="4670135"/>
          </a:xfrm>
        </p:spPr>
      </p:pic>
    </p:spTree>
    <p:extLst>
      <p:ext uri="{BB962C8B-B14F-4D97-AF65-F5344CB8AC3E}">
        <p14:creationId xmlns:p14="http://schemas.microsoft.com/office/powerpoint/2010/main" val="37011495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a:xfrm>
            <a:off x="2360614" y="176730"/>
            <a:ext cx="7712075" cy="922337"/>
          </a:xfrm>
        </p:spPr>
        <p:txBody>
          <a:bodyPr/>
          <a:lstStyle/>
          <a:p>
            <a:r>
              <a:rPr lang="en-US" altLang="en-US" sz="2400" dirty="0">
                <a:latin typeface="Times New Roman" panose="02020603050405020304" pitchFamily="18" charset="0"/>
                <a:cs typeface="Times New Roman" panose="02020603050405020304" pitchFamily="18" charset="0"/>
              </a:rPr>
              <a:t>Correlation analysis of </a:t>
            </a:r>
            <a:r>
              <a:rPr lang="en-US" altLang="en-US" sz="2400" dirty="0">
                <a:solidFill>
                  <a:srgbClr val="FF0000"/>
                </a:solidFill>
                <a:latin typeface="Times New Roman" panose="02020603050405020304" pitchFamily="18" charset="0"/>
                <a:cs typeface="Times New Roman" panose="02020603050405020304" pitchFamily="18" charset="0"/>
              </a:rPr>
              <a:t>categorical (discrete) </a:t>
            </a:r>
            <a:r>
              <a:rPr lang="en-US" altLang="en-US" sz="2400" dirty="0">
                <a:latin typeface="Times New Roman" panose="02020603050405020304" pitchFamily="18" charset="0"/>
                <a:cs typeface="Times New Roman" panose="02020603050405020304" pitchFamily="18" charset="0"/>
              </a:rPr>
              <a:t>attributes using chi square.</a:t>
            </a:r>
          </a:p>
        </p:txBody>
      </p:sp>
      <p:pic>
        <p:nvPicPr>
          <p:cNvPr id="12390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01469" y="1207532"/>
            <a:ext cx="4009074" cy="1752600"/>
          </a:xfrm>
          <a:noFill/>
        </p:spPr>
      </p:pic>
      <p:pic>
        <p:nvPicPr>
          <p:cNvPr id="218115" name="Picture 3"/>
          <p:cNvPicPr>
            <a:picLocks noChangeAspect="1" noChangeArrowheads="1"/>
          </p:cNvPicPr>
          <p:nvPr/>
        </p:nvPicPr>
        <p:blipFill>
          <a:blip r:embed="rId3"/>
          <a:srcRect/>
          <a:stretch>
            <a:fillRect/>
          </a:stretch>
        </p:blipFill>
        <p:spPr bwMode="auto">
          <a:xfrm>
            <a:off x="2988976" y="3730374"/>
            <a:ext cx="3705225" cy="60960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pic>
      <p:pic>
        <p:nvPicPr>
          <p:cNvPr id="218116" name="Picture 4"/>
          <p:cNvPicPr>
            <a:picLocks noChangeAspect="1" noChangeArrowheads="1"/>
          </p:cNvPicPr>
          <p:nvPr/>
        </p:nvPicPr>
        <p:blipFill>
          <a:blip r:embed="rId4"/>
          <a:srcRect/>
          <a:stretch>
            <a:fillRect/>
          </a:stretch>
        </p:blipFill>
        <p:spPr bwMode="auto">
          <a:xfrm>
            <a:off x="2988976" y="5067300"/>
            <a:ext cx="5713413" cy="8382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pic>
      <p:pic>
        <p:nvPicPr>
          <p:cNvPr id="218117" name="Picture 5"/>
          <p:cNvPicPr>
            <a:picLocks noChangeAspect="1" noChangeArrowheads="1"/>
          </p:cNvPicPr>
          <p:nvPr/>
        </p:nvPicPr>
        <p:blipFill>
          <a:blip r:embed="rId5"/>
          <a:srcRect/>
          <a:stretch>
            <a:fillRect/>
          </a:stretch>
        </p:blipFill>
        <p:spPr bwMode="auto">
          <a:xfrm>
            <a:off x="6934200" y="1143000"/>
            <a:ext cx="3138488" cy="8382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pic>
      <p:pic>
        <p:nvPicPr>
          <p:cNvPr id="218118" name="Picture 6"/>
          <p:cNvPicPr>
            <a:picLocks noChangeAspect="1" noChangeArrowheads="1"/>
          </p:cNvPicPr>
          <p:nvPr/>
        </p:nvPicPr>
        <p:blipFill>
          <a:blip r:embed="rId6"/>
          <a:srcRect/>
          <a:stretch>
            <a:fillRect/>
          </a:stretch>
        </p:blipFill>
        <p:spPr bwMode="auto">
          <a:xfrm>
            <a:off x="6858000" y="2286004"/>
            <a:ext cx="3352800" cy="646113"/>
          </a:xfrm>
          <a:prstGeom prst="rect">
            <a:avLst/>
          </a:prstGeom>
          <a:ln>
            <a:headEnd/>
            <a:tailEnd/>
          </a:ln>
        </p:spPr>
        <p:style>
          <a:lnRef idx="2">
            <a:schemeClr val="accent2"/>
          </a:lnRef>
          <a:fillRef idx="1">
            <a:schemeClr val="lt1"/>
          </a:fillRef>
          <a:effectRef idx="0">
            <a:schemeClr val="accent2"/>
          </a:effectRef>
          <a:fontRef idx="minor">
            <a:schemeClr val="dk1"/>
          </a:fontRef>
        </p:style>
      </p:pic>
      <p:sp>
        <p:nvSpPr>
          <p:cNvPr id="123912" name="TextBox 9"/>
          <p:cNvSpPr txBox="1">
            <a:spLocks noChangeArrowheads="1"/>
          </p:cNvSpPr>
          <p:nvPr/>
        </p:nvSpPr>
        <p:spPr bwMode="auto">
          <a:xfrm>
            <a:off x="2501469" y="3084516"/>
            <a:ext cx="67120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dirty="0">
                <a:solidFill>
                  <a:srgbClr val="FF0000"/>
                </a:solidFill>
                <a:latin typeface="Times New Roman" panose="02020603050405020304" pitchFamily="18" charset="0"/>
                <a:cs typeface="Times New Roman" panose="02020603050405020304" pitchFamily="18" charset="0"/>
              </a:rPr>
              <a:t>For given example expected frequency for the cell ( male , Fiction) is: </a:t>
            </a:r>
          </a:p>
        </p:txBody>
      </p:sp>
      <p:sp>
        <p:nvSpPr>
          <p:cNvPr id="123913" name="TextBox 10"/>
          <p:cNvSpPr txBox="1">
            <a:spLocks noChangeArrowheads="1"/>
          </p:cNvSpPr>
          <p:nvPr/>
        </p:nvSpPr>
        <p:spPr bwMode="auto">
          <a:xfrm>
            <a:off x="2988976" y="4492374"/>
            <a:ext cx="27238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dirty="0">
                <a:solidFill>
                  <a:srgbClr val="FF0000"/>
                </a:solidFill>
                <a:latin typeface="Times New Roman" panose="02020603050405020304" pitchFamily="18" charset="0"/>
                <a:cs typeface="Times New Roman" panose="02020603050405020304" pitchFamily="18" charset="0"/>
              </a:rPr>
              <a:t>Chi square computation is :</a:t>
            </a:r>
          </a:p>
        </p:txBody>
      </p:sp>
    </p:spTree>
    <p:extLst>
      <p:ext uri="{BB962C8B-B14F-4D97-AF65-F5344CB8AC3E}">
        <p14:creationId xmlns:p14="http://schemas.microsoft.com/office/powerpoint/2010/main" val="1339668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3906"/>
                                        </p:tgtEl>
                                        <p:attrNameLst>
                                          <p:attrName>style.visibility</p:attrName>
                                        </p:attrNameLst>
                                      </p:cBhvr>
                                      <p:to>
                                        <p:strVal val="visible"/>
                                      </p:to>
                                    </p:set>
                                    <p:animEffect transition="in" filter="wipe(down)">
                                      <p:cBhvr>
                                        <p:cTn id="7" dur="500"/>
                                        <p:tgtEl>
                                          <p:spTgt spid="1239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18117"/>
                                        </p:tgtEl>
                                        <p:attrNameLst>
                                          <p:attrName>style.visibility</p:attrName>
                                        </p:attrNameLst>
                                      </p:cBhvr>
                                      <p:to>
                                        <p:strVal val="visible"/>
                                      </p:to>
                                    </p:set>
                                    <p:animEffect transition="in" filter="wipe(down)">
                                      <p:cBhvr>
                                        <p:cTn id="12" dur="500"/>
                                        <p:tgtEl>
                                          <p:spTgt spid="2181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18118"/>
                                        </p:tgtEl>
                                        <p:attrNameLst>
                                          <p:attrName>style.visibility</p:attrName>
                                        </p:attrNameLst>
                                      </p:cBhvr>
                                      <p:to>
                                        <p:strVal val="visible"/>
                                      </p:to>
                                    </p:set>
                                    <p:animEffect transition="in" filter="wipe(down)">
                                      <p:cBhvr>
                                        <p:cTn id="17" dur="500"/>
                                        <p:tgtEl>
                                          <p:spTgt spid="218118"/>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23907"/>
                                        </p:tgtEl>
                                        <p:attrNameLst>
                                          <p:attrName>style.visibility</p:attrName>
                                        </p:attrNameLst>
                                      </p:cBhvr>
                                      <p:to>
                                        <p:strVal val="visible"/>
                                      </p:to>
                                    </p:set>
                                    <p:animEffect transition="in" filter="fade">
                                      <p:cBhvr>
                                        <p:cTn id="22" dur="1000"/>
                                        <p:tgtEl>
                                          <p:spTgt spid="123907"/>
                                        </p:tgtEl>
                                      </p:cBhvr>
                                    </p:animEffect>
                                    <p:anim calcmode="lin" valueType="num">
                                      <p:cBhvr>
                                        <p:cTn id="23" dur="1000" fill="hold"/>
                                        <p:tgtEl>
                                          <p:spTgt spid="123907"/>
                                        </p:tgtEl>
                                        <p:attrNameLst>
                                          <p:attrName>ppt_x</p:attrName>
                                        </p:attrNameLst>
                                      </p:cBhvr>
                                      <p:tavLst>
                                        <p:tav tm="0">
                                          <p:val>
                                            <p:strVal val="#ppt_x"/>
                                          </p:val>
                                        </p:tav>
                                        <p:tav tm="100000">
                                          <p:val>
                                            <p:strVal val="#ppt_x"/>
                                          </p:val>
                                        </p:tav>
                                      </p:tavLst>
                                    </p:anim>
                                    <p:anim calcmode="lin" valueType="num">
                                      <p:cBhvr>
                                        <p:cTn id="24" dur="1000" fill="hold"/>
                                        <p:tgtEl>
                                          <p:spTgt spid="12390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23912">
                                            <p:txEl>
                                              <p:pRg st="0" end="0"/>
                                            </p:txEl>
                                          </p:spTgt>
                                        </p:tgtEl>
                                        <p:attrNameLst>
                                          <p:attrName>style.visibility</p:attrName>
                                        </p:attrNameLst>
                                      </p:cBhvr>
                                      <p:to>
                                        <p:strVal val="visible"/>
                                      </p:to>
                                    </p:set>
                                    <p:animEffect transition="in" filter="wipe(down)">
                                      <p:cBhvr>
                                        <p:cTn id="29" dur="500"/>
                                        <p:tgtEl>
                                          <p:spTgt spid="123912">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18115"/>
                                        </p:tgtEl>
                                        <p:attrNameLst>
                                          <p:attrName>style.visibility</p:attrName>
                                        </p:attrNameLst>
                                      </p:cBhvr>
                                      <p:to>
                                        <p:strVal val="visible"/>
                                      </p:to>
                                    </p:set>
                                    <p:animEffect transition="in" filter="fade">
                                      <p:cBhvr>
                                        <p:cTn id="34" dur="500"/>
                                        <p:tgtEl>
                                          <p:spTgt spid="218115"/>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123913">
                                            <p:txEl>
                                              <p:pRg st="0" end="0"/>
                                            </p:txEl>
                                          </p:spTgt>
                                        </p:tgtEl>
                                        <p:attrNameLst>
                                          <p:attrName>style.visibility</p:attrName>
                                        </p:attrNameLst>
                                      </p:cBhvr>
                                      <p:to>
                                        <p:strVal val="visible"/>
                                      </p:to>
                                    </p:set>
                                    <p:animEffect transition="in" filter="barn(inVertical)">
                                      <p:cBhvr>
                                        <p:cTn id="39" dur="500"/>
                                        <p:tgtEl>
                                          <p:spTgt spid="123913">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218116"/>
                                        </p:tgtEl>
                                        <p:attrNameLst>
                                          <p:attrName>style.visibility</p:attrName>
                                        </p:attrNameLst>
                                      </p:cBhvr>
                                      <p:to>
                                        <p:strVal val="visible"/>
                                      </p:to>
                                    </p:set>
                                    <p:animEffect transition="in" filter="barn(inVertical)">
                                      <p:cBhvr>
                                        <p:cTn id="44" dur="500"/>
                                        <p:tgtEl>
                                          <p:spTgt spid="218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Chi-square distribution table</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68671" y="1690689"/>
            <a:ext cx="4558544" cy="4351338"/>
          </a:xfrm>
        </p:spPr>
      </p:pic>
    </p:spTree>
    <p:extLst>
      <p:ext uri="{BB962C8B-B14F-4D97-AF65-F5344CB8AC3E}">
        <p14:creationId xmlns:p14="http://schemas.microsoft.com/office/powerpoint/2010/main" val="38310654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Goodness of fit test</a:t>
            </a:r>
          </a:p>
        </p:txBody>
      </p:sp>
      <p:sp>
        <p:nvSpPr>
          <p:cNvPr id="3" name="Content Placeholder 2"/>
          <p:cNvSpPr>
            <a:spLocks noGrp="1"/>
          </p:cNvSpPr>
          <p:nvPr>
            <p:ph idx="1"/>
          </p:nvPr>
        </p:nvSpPr>
        <p:spPr/>
        <p:txBody>
          <a:bodyPr>
            <a:normAutofit lnSpcReduction="10000"/>
          </a:bodyPr>
          <a:lstStyle/>
          <a:p>
            <a:pPr marL="0" indent="0">
              <a:buNone/>
            </a:pPr>
            <a:r>
              <a:rPr lang="en-IN" i="1" dirty="0">
                <a:solidFill>
                  <a:srgbClr val="002060"/>
                </a:solidFill>
              </a:rPr>
              <a:t>Stating the Hypothesis </a:t>
            </a:r>
            <a:endParaRPr lang="en-IN" dirty="0">
              <a:solidFill>
                <a:srgbClr val="002060"/>
              </a:solidFill>
            </a:endParaRPr>
          </a:p>
          <a:p>
            <a:r>
              <a:rPr lang="en-IN" dirty="0"/>
              <a:t>Null Hypothesis: There is no relationship between the two categorical variables. (They are independent.)</a:t>
            </a:r>
          </a:p>
          <a:p>
            <a:r>
              <a:rPr lang="en-IN" dirty="0"/>
              <a:t>Acceptable Hypothesis: There is a relationship between the two categorical variables. (They are not independent.)</a:t>
            </a:r>
          </a:p>
          <a:p>
            <a:pPr marL="0" indent="0" algn="just">
              <a:buNone/>
            </a:pPr>
            <a:r>
              <a:rPr lang="en-US" altLang="en-US" dirty="0">
                <a:solidFill>
                  <a:srgbClr val="002060"/>
                </a:solidFill>
                <a:latin typeface="Times New Roman" panose="02020603050405020304" pitchFamily="18" charset="0"/>
                <a:cs typeface="Times New Roman" panose="02020603050405020304" pitchFamily="18" charset="0"/>
              </a:rPr>
              <a:t>Find Degree of freedom = (R-1)*(C-1)</a:t>
            </a:r>
          </a:p>
          <a:p>
            <a:pPr algn="just"/>
            <a:r>
              <a:rPr lang="en-US" altLang="en-US" dirty="0">
                <a:latin typeface="Times New Roman" panose="02020603050405020304" pitchFamily="18" charset="0"/>
                <a:cs typeface="Times New Roman" panose="02020603050405020304" pitchFamily="18" charset="0"/>
              </a:rPr>
              <a:t>For 1 degree of freedom, the chi square value needed to reject hypothesis at the 0.001 significance level is 10.828.</a:t>
            </a:r>
          </a:p>
          <a:p>
            <a:pPr marL="0" indent="0" algn="just">
              <a:buNone/>
            </a:pPr>
            <a:r>
              <a:rPr lang="en-US" altLang="en-US" dirty="0">
                <a:solidFill>
                  <a:srgbClr val="002060"/>
                </a:solidFill>
                <a:latin typeface="Times New Roman" panose="02020603050405020304" pitchFamily="18" charset="0"/>
                <a:cs typeface="Times New Roman" panose="02020603050405020304" pitchFamily="18" charset="0"/>
              </a:rPr>
              <a:t>Check chi-square(calculated) &gt; chi-square(tabular)</a:t>
            </a:r>
          </a:p>
          <a:p>
            <a:pPr lvl="1" algn="just"/>
            <a:r>
              <a:rPr lang="en-US" altLang="en-US" dirty="0">
                <a:latin typeface="Times New Roman" panose="02020603050405020304" pitchFamily="18" charset="0"/>
                <a:cs typeface="Times New Roman" panose="02020603050405020304" pitchFamily="18" charset="0"/>
              </a:rPr>
              <a:t>Yes – reject null hypothesis and accept alternate hypothesis</a:t>
            </a:r>
          </a:p>
          <a:p>
            <a:pPr algn="just"/>
            <a:endParaRPr lang="en-IN" dirty="0"/>
          </a:p>
        </p:txBody>
      </p:sp>
    </p:spTree>
    <p:extLst>
      <p:ext uri="{BB962C8B-B14F-4D97-AF65-F5344CB8AC3E}">
        <p14:creationId xmlns:p14="http://schemas.microsoft.com/office/powerpoint/2010/main" val="343932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arn(inVertical)">
                                      <p:cBhvr>
                                        <p:cTn id="28" dur="500"/>
                                        <p:tgtEl>
                                          <p:spTgt spid="3">
                                            <p:txEl>
                                              <p:pRg st="5" end="5"/>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Goodness of fit</a:t>
            </a:r>
          </a:p>
        </p:txBody>
      </p:sp>
      <p:sp>
        <p:nvSpPr>
          <p:cNvPr id="3" name="Content Placeholder 2"/>
          <p:cNvSpPr>
            <a:spLocks noGrp="1"/>
          </p:cNvSpPr>
          <p:nvPr>
            <p:ph idx="1"/>
          </p:nvPr>
        </p:nvSpPr>
        <p:spPr/>
        <p:txBody>
          <a:bodyPr/>
          <a:lstStyle/>
          <a:p>
            <a:pPr algn="just"/>
            <a:r>
              <a:rPr lang="en-US" altLang="en-US" dirty="0">
                <a:latin typeface="Times New Roman" panose="02020603050405020304" pitchFamily="18" charset="0"/>
                <a:cs typeface="Times New Roman" panose="02020603050405020304" pitchFamily="18" charset="0"/>
              </a:rPr>
              <a:t>Our value is above this so we can reject the hypothesis that </a:t>
            </a:r>
            <a:r>
              <a:rPr lang="en-US" altLang="en-US" b="1" dirty="0">
                <a:solidFill>
                  <a:srgbClr val="7030A0"/>
                </a:solidFill>
                <a:latin typeface="Times New Roman" panose="02020603050405020304" pitchFamily="18" charset="0"/>
                <a:cs typeface="Times New Roman" panose="02020603050405020304" pitchFamily="18" charset="0"/>
              </a:rPr>
              <a:t>gender and </a:t>
            </a:r>
            <a:r>
              <a:rPr lang="en-US" altLang="en-US" b="1" dirty="0" err="1">
                <a:solidFill>
                  <a:srgbClr val="7030A0"/>
                </a:solidFill>
                <a:latin typeface="Times New Roman" panose="02020603050405020304" pitchFamily="18" charset="0"/>
                <a:cs typeface="Times New Roman" panose="02020603050405020304" pitchFamily="18" charset="0"/>
              </a:rPr>
              <a:t>prefered_reading</a:t>
            </a:r>
            <a:r>
              <a:rPr lang="en-US" altLang="en-US" b="1" dirty="0">
                <a:solidFill>
                  <a:srgbClr val="7030A0"/>
                </a:solidFill>
                <a:latin typeface="Times New Roman" panose="02020603050405020304" pitchFamily="18" charset="0"/>
                <a:cs typeface="Times New Roman" panose="02020603050405020304" pitchFamily="18" charset="0"/>
              </a:rPr>
              <a:t> are independent.</a:t>
            </a:r>
          </a:p>
          <a:p>
            <a:pPr algn="just"/>
            <a:r>
              <a:rPr lang="en-IN" dirty="0"/>
              <a:t>Conclusion - Two attributes are (strongly) correlated for the given group of people.</a:t>
            </a:r>
            <a:endParaRPr lang="en-US" altLang="en-US" b="1" dirty="0">
              <a:solidFill>
                <a:srgbClr val="7030A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9081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822"/>
            <a:ext cx="10515600" cy="716700"/>
          </a:xfrm>
        </p:spPr>
        <p:txBody>
          <a:bodyPr/>
          <a:lstStyle/>
          <a:p>
            <a:r>
              <a:rPr lang="en-US" dirty="0"/>
              <a:t>Example :1</a:t>
            </a:r>
          </a:p>
        </p:txBody>
      </p:sp>
      <p:pic>
        <p:nvPicPr>
          <p:cNvPr id="4" name="Content Placeholder 3"/>
          <p:cNvPicPr>
            <a:picLocks noGrp="1" noChangeAspect="1"/>
          </p:cNvPicPr>
          <p:nvPr>
            <p:ph idx="1"/>
          </p:nvPr>
        </p:nvPicPr>
        <p:blipFill>
          <a:blip r:embed="rId2"/>
          <a:stretch>
            <a:fillRect/>
          </a:stretch>
        </p:blipFill>
        <p:spPr>
          <a:xfrm>
            <a:off x="1197735" y="1108802"/>
            <a:ext cx="8615966" cy="5028335"/>
          </a:xfrm>
          <a:prstGeom prst="rect">
            <a:avLst/>
          </a:prstGeom>
        </p:spPr>
      </p:pic>
    </p:spTree>
    <p:extLst>
      <p:ext uri="{BB962C8B-B14F-4D97-AF65-F5344CB8AC3E}">
        <p14:creationId xmlns:p14="http://schemas.microsoft.com/office/powerpoint/2010/main" val="6839752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the P-Value</a:t>
            </a:r>
          </a:p>
        </p:txBody>
      </p:sp>
      <p:sp>
        <p:nvSpPr>
          <p:cNvPr id="3" name="Content Placeholder 2"/>
          <p:cNvSpPr>
            <a:spLocks noGrp="1"/>
          </p:cNvSpPr>
          <p:nvPr>
            <p:ph idx="1"/>
          </p:nvPr>
        </p:nvSpPr>
        <p:spPr/>
        <p:txBody>
          <a:bodyPr/>
          <a:lstStyle/>
          <a:p>
            <a:r>
              <a:rPr lang="en-US" dirty="0"/>
              <a:t>Technically, the p-value is the probability of observing χ2 as least as large as the one observed assuming that no relationship exists between the explanatory and response variable. Using statistical software, we find that the p-value for this test.</a:t>
            </a:r>
          </a:p>
        </p:txBody>
      </p:sp>
    </p:spTree>
    <p:extLst>
      <p:ext uri="{BB962C8B-B14F-4D97-AF65-F5344CB8AC3E}">
        <p14:creationId xmlns:p14="http://schemas.microsoft.com/office/powerpoint/2010/main" val="31640028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pic>
        <p:nvPicPr>
          <p:cNvPr id="4" name="Content Placeholder 3"/>
          <p:cNvPicPr>
            <a:picLocks noGrp="1" noChangeAspect="1"/>
          </p:cNvPicPr>
          <p:nvPr>
            <p:ph idx="1"/>
          </p:nvPr>
        </p:nvPicPr>
        <p:blipFill>
          <a:blip r:embed="rId2"/>
          <a:stretch>
            <a:fillRect/>
          </a:stretch>
        </p:blipFill>
        <p:spPr>
          <a:xfrm>
            <a:off x="3526598" y="2009104"/>
            <a:ext cx="4118244" cy="1386614"/>
          </a:xfrm>
          <a:prstGeom prst="rect">
            <a:avLst/>
          </a:prstGeom>
        </p:spPr>
      </p:pic>
      <p:pic>
        <p:nvPicPr>
          <p:cNvPr id="5" name="Picture 4"/>
          <p:cNvPicPr>
            <a:picLocks noChangeAspect="1"/>
          </p:cNvPicPr>
          <p:nvPr/>
        </p:nvPicPr>
        <p:blipFill>
          <a:blip r:embed="rId3"/>
          <a:stretch>
            <a:fillRect/>
          </a:stretch>
        </p:blipFill>
        <p:spPr>
          <a:xfrm>
            <a:off x="3288607" y="4134118"/>
            <a:ext cx="4970587" cy="1789895"/>
          </a:xfrm>
          <a:prstGeom prst="rect">
            <a:avLst/>
          </a:prstGeom>
        </p:spPr>
      </p:pic>
    </p:spTree>
    <p:extLst>
      <p:ext uri="{BB962C8B-B14F-4D97-AF65-F5344CB8AC3E}">
        <p14:creationId xmlns:p14="http://schemas.microsoft.com/office/powerpoint/2010/main" val="643120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279614" y="1803042"/>
            <a:ext cx="5632772" cy="1754065"/>
          </a:xfrm>
          <a:prstGeom prst="rect">
            <a:avLst/>
          </a:prstGeom>
        </p:spPr>
      </p:pic>
      <p:pic>
        <p:nvPicPr>
          <p:cNvPr id="5" name="Picture 4"/>
          <p:cNvPicPr>
            <a:picLocks noChangeAspect="1"/>
          </p:cNvPicPr>
          <p:nvPr/>
        </p:nvPicPr>
        <p:blipFill>
          <a:blip r:embed="rId3"/>
          <a:stretch>
            <a:fillRect/>
          </a:stretch>
        </p:blipFill>
        <p:spPr>
          <a:xfrm>
            <a:off x="3279614" y="3669461"/>
            <a:ext cx="5353592" cy="1636154"/>
          </a:xfrm>
          <a:prstGeom prst="rect">
            <a:avLst/>
          </a:prstGeom>
        </p:spPr>
      </p:pic>
    </p:spTree>
    <p:extLst>
      <p:ext uri="{BB962C8B-B14F-4D97-AF65-F5344CB8AC3E}">
        <p14:creationId xmlns:p14="http://schemas.microsoft.com/office/powerpoint/2010/main" val="293604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258288" y="1790163"/>
            <a:ext cx="5152153" cy="1838382"/>
          </a:xfrm>
          <a:prstGeom prst="rect">
            <a:avLst/>
          </a:prstGeom>
        </p:spPr>
      </p:pic>
      <p:pic>
        <p:nvPicPr>
          <p:cNvPr id="5" name="Picture 4"/>
          <p:cNvPicPr>
            <a:picLocks noChangeAspect="1"/>
          </p:cNvPicPr>
          <p:nvPr/>
        </p:nvPicPr>
        <p:blipFill>
          <a:blip r:embed="rId3"/>
          <a:stretch>
            <a:fillRect/>
          </a:stretch>
        </p:blipFill>
        <p:spPr>
          <a:xfrm>
            <a:off x="3081090" y="3628545"/>
            <a:ext cx="5506548" cy="1599463"/>
          </a:xfrm>
          <a:prstGeom prst="rect">
            <a:avLst/>
          </a:prstGeom>
        </p:spPr>
      </p:pic>
      <p:pic>
        <p:nvPicPr>
          <p:cNvPr id="6" name="Picture 5"/>
          <p:cNvPicPr>
            <a:picLocks noChangeAspect="1"/>
          </p:cNvPicPr>
          <p:nvPr/>
        </p:nvPicPr>
        <p:blipFill>
          <a:blip r:embed="rId4"/>
          <a:stretch>
            <a:fillRect/>
          </a:stretch>
        </p:blipFill>
        <p:spPr>
          <a:xfrm>
            <a:off x="4351851" y="5566402"/>
            <a:ext cx="3608407" cy="855708"/>
          </a:xfrm>
          <a:prstGeom prst="rect">
            <a:avLst/>
          </a:prstGeom>
        </p:spPr>
      </p:pic>
    </p:spTree>
    <p:extLst>
      <p:ext uri="{BB962C8B-B14F-4D97-AF65-F5344CB8AC3E}">
        <p14:creationId xmlns:p14="http://schemas.microsoft.com/office/powerpoint/2010/main" val="3750044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4570" y="1686745"/>
            <a:ext cx="7049270" cy="2846617"/>
          </a:xfrm>
          <a:prstGeom prst="rect">
            <a:avLst/>
          </a:prstGeom>
        </p:spPr>
      </p:pic>
    </p:spTree>
    <p:extLst>
      <p:ext uri="{BB962C8B-B14F-4D97-AF65-F5344CB8AC3E}">
        <p14:creationId xmlns:p14="http://schemas.microsoft.com/office/powerpoint/2010/main" val="19094169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8B3A-E075-4587-B93C-51E4911E9F1C}"/>
              </a:ext>
            </a:extLst>
          </p:cNvPr>
          <p:cNvSpPr>
            <a:spLocks noGrp="1"/>
          </p:cNvSpPr>
          <p:nvPr>
            <p:ph type="title"/>
          </p:nvPr>
        </p:nvSpPr>
        <p:spPr/>
        <p:txBody>
          <a:bodyPr/>
          <a:lstStyle/>
          <a:p>
            <a:r>
              <a:rPr lang="en-IN" dirty="0"/>
              <a:t># Exercise :</a:t>
            </a:r>
          </a:p>
        </p:txBody>
      </p:sp>
      <p:pic>
        <p:nvPicPr>
          <p:cNvPr id="5" name="Content Placeholder 4">
            <a:extLst>
              <a:ext uri="{FF2B5EF4-FFF2-40B4-BE49-F238E27FC236}">
                <a16:creationId xmlns:a16="http://schemas.microsoft.com/office/drawing/2014/main" id="{A4D05898-4591-486D-9B14-2D61CD7E4C22}"/>
              </a:ext>
            </a:extLst>
          </p:cNvPr>
          <p:cNvPicPr>
            <a:picLocks noGrp="1" noChangeAspect="1"/>
          </p:cNvPicPr>
          <p:nvPr>
            <p:ph idx="1"/>
          </p:nvPr>
        </p:nvPicPr>
        <p:blipFill>
          <a:blip r:embed="rId2"/>
          <a:stretch>
            <a:fillRect/>
          </a:stretch>
        </p:blipFill>
        <p:spPr>
          <a:xfrm>
            <a:off x="2588543" y="2342671"/>
            <a:ext cx="7014914" cy="2172658"/>
          </a:xfrm>
        </p:spPr>
      </p:pic>
    </p:spTree>
    <p:extLst>
      <p:ext uri="{BB962C8B-B14F-4D97-AF65-F5344CB8AC3E}">
        <p14:creationId xmlns:p14="http://schemas.microsoft.com/office/powerpoint/2010/main" val="544441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Text Box 1"/>
          <p:cNvSpPr txBox="1">
            <a:spLocks noChangeArrowheads="1"/>
          </p:cNvSpPr>
          <p:nvPr/>
        </p:nvSpPr>
        <p:spPr bwMode="auto">
          <a:xfrm>
            <a:off x="2284850" y="-115359"/>
            <a:ext cx="7305675" cy="106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9pPr>
          </a:lstStyle>
          <a:p>
            <a:pPr algn="ctr" eaLnBrk="1" hangingPunct="1">
              <a:buClrTx/>
              <a:buFontTx/>
              <a:buNone/>
            </a:pPr>
            <a:r>
              <a:rPr lang="en-US" altLang="en-US" sz="3200" dirty="0">
                <a:solidFill>
                  <a:srgbClr val="572314"/>
                </a:solidFill>
                <a:latin typeface="Times New Roman" panose="02020603050405020304" pitchFamily="18" charset="0"/>
                <a:cs typeface="Times New Roman" panose="02020603050405020304" pitchFamily="18" charset="0"/>
              </a:rPr>
              <a:t>Correlation Analysis (Numerical Data)</a:t>
            </a:r>
          </a:p>
        </p:txBody>
      </p:sp>
      <p:sp>
        <p:nvSpPr>
          <p:cNvPr id="5126" name="Text Box 2"/>
          <p:cNvSpPr txBox="1">
            <a:spLocks noChangeArrowheads="1"/>
          </p:cNvSpPr>
          <p:nvPr/>
        </p:nvSpPr>
        <p:spPr bwMode="auto">
          <a:xfrm>
            <a:off x="3294247" y="943769"/>
            <a:ext cx="8001000" cy="606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61950" indent="-282575" eaLnBrk="0" hangingPunc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1pPr>
            <a:lvl2pPr marL="639763" indent="-233363" eaLnBrk="0" hangingPunc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9pPr>
          </a:lstStyle>
          <a:p>
            <a:pPr eaLnBrk="1" hangingPunct="1">
              <a:lnSpc>
                <a:spcPct val="110000"/>
              </a:lnSpc>
              <a:spcBef>
                <a:spcPts val="600"/>
              </a:spcBef>
              <a:buClr>
                <a:srgbClr val="3891A7"/>
              </a:buClr>
              <a:buFont typeface="Wingdings 2" panose="05020102010507070707" pitchFamily="18" charset="2"/>
              <a:buChar char=""/>
            </a:pPr>
            <a:r>
              <a:rPr lang="en-US" altLang="en-US" sz="2200" dirty="0">
                <a:solidFill>
                  <a:srgbClr val="000000"/>
                </a:solidFill>
                <a:latin typeface="Times New Roman" panose="02020603050405020304" pitchFamily="18" charset="0"/>
                <a:cs typeface="Times New Roman" panose="02020603050405020304" pitchFamily="18" charset="0"/>
              </a:rPr>
              <a:t>Correlation coefficient (also called </a:t>
            </a:r>
            <a:r>
              <a:rPr lang="en-US" altLang="en-US" sz="2200" dirty="0">
                <a:solidFill>
                  <a:srgbClr val="AA8A14"/>
                </a:solidFill>
                <a:latin typeface="Times New Roman" panose="02020603050405020304" pitchFamily="18" charset="0"/>
                <a:cs typeface="Times New Roman" panose="02020603050405020304" pitchFamily="18" charset="0"/>
              </a:rPr>
              <a:t>Pearson’s product moment coefficient</a:t>
            </a:r>
            <a:r>
              <a:rPr lang="en-US" altLang="en-US" sz="2200" dirty="0">
                <a:solidFill>
                  <a:srgbClr val="000000"/>
                </a:solidFill>
                <a:latin typeface="Times New Roman" panose="02020603050405020304" pitchFamily="18" charset="0"/>
                <a:cs typeface="Times New Roman" panose="02020603050405020304" pitchFamily="18" charset="0"/>
              </a:rPr>
              <a:t>)</a:t>
            </a:r>
          </a:p>
          <a:p>
            <a:pPr eaLnBrk="1" hangingPunct="1">
              <a:lnSpc>
                <a:spcPct val="110000"/>
              </a:lnSpc>
              <a:spcBef>
                <a:spcPts val="600"/>
              </a:spcBef>
            </a:pPr>
            <a:endParaRPr lang="en-US" altLang="en-US" dirty="0">
              <a:solidFill>
                <a:srgbClr val="000000"/>
              </a:solidFill>
              <a:latin typeface="Times New Roman" panose="02020603050405020304" pitchFamily="18" charset="0"/>
              <a:cs typeface="Times New Roman" panose="02020603050405020304" pitchFamily="18" charset="0"/>
            </a:endParaRPr>
          </a:p>
          <a:p>
            <a:pPr lvl="1" eaLnBrk="1" hangingPunct="1">
              <a:lnSpc>
                <a:spcPct val="110000"/>
              </a:lnSpc>
              <a:spcBef>
                <a:spcPts val="551"/>
              </a:spcBef>
            </a:pPr>
            <a:endParaRPr lang="en-US" altLang="en-US" sz="2000" dirty="0">
              <a:solidFill>
                <a:srgbClr val="000000"/>
              </a:solidFill>
              <a:latin typeface="Times New Roman" panose="02020603050405020304" pitchFamily="18" charset="0"/>
              <a:cs typeface="Times New Roman" panose="02020603050405020304" pitchFamily="18" charset="0"/>
            </a:endParaRPr>
          </a:p>
          <a:p>
            <a:pPr lvl="1" eaLnBrk="1" hangingPunct="1">
              <a:lnSpc>
                <a:spcPct val="110000"/>
              </a:lnSpc>
              <a:spcBef>
                <a:spcPts val="551"/>
              </a:spcBef>
            </a:pPr>
            <a:endParaRPr lang="en-US" altLang="en-US" sz="2000" dirty="0">
              <a:solidFill>
                <a:srgbClr val="000000"/>
              </a:solidFill>
              <a:latin typeface="Times New Roman" panose="02020603050405020304" pitchFamily="18" charset="0"/>
              <a:cs typeface="Times New Roman" panose="02020603050405020304" pitchFamily="18" charset="0"/>
            </a:endParaRPr>
          </a:p>
          <a:p>
            <a:pPr lvl="1" eaLnBrk="1" hangingPunct="1">
              <a:lnSpc>
                <a:spcPct val="110000"/>
              </a:lnSpc>
              <a:spcBef>
                <a:spcPts val="551"/>
              </a:spcBef>
            </a:pPr>
            <a:r>
              <a:rPr lang="en-US" altLang="en-US" sz="2000" dirty="0">
                <a:solidFill>
                  <a:srgbClr val="000000"/>
                </a:solidFill>
                <a:latin typeface="Times New Roman" panose="02020603050405020304" pitchFamily="18" charset="0"/>
                <a:cs typeface="Times New Roman" panose="02020603050405020304" pitchFamily="18" charset="0"/>
              </a:rPr>
              <a:t>Where;    n is the </a:t>
            </a:r>
            <a:r>
              <a:rPr lang="en-US" altLang="en-US" sz="2000" i="1" dirty="0">
                <a:solidFill>
                  <a:srgbClr val="FF0000"/>
                </a:solidFill>
                <a:latin typeface="Times New Roman" panose="02020603050405020304" pitchFamily="18" charset="0"/>
                <a:cs typeface="Times New Roman" panose="02020603050405020304" pitchFamily="18" charset="0"/>
              </a:rPr>
              <a:t>number of tuples </a:t>
            </a:r>
            <a:endParaRPr lang="en-US" altLang="en-US" sz="2000" dirty="0">
              <a:solidFill>
                <a:srgbClr val="000000"/>
              </a:solidFill>
              <a:latin typeface="Times New Roman" panose="02020603050405020304" pitchFamily="18" charset="0"/>
              <a:cs typeface="Times New Roman" panose="02020603050405020304" pitchFamily="18" charset="0"/>
            </a:endParaRPr>
          </a:p>
          <a:p>
            <a:pPr lvl="1" eaLnBrk="1" hangingPunct="1">
              <a:lnSpc>
                <a:spcPct val="110000"/>
              </a:lnSpc>
              <a:spcBef>
                <a:spcPts val="551"/>
              </a:spcBef>
            </a:pPr>
            <a:r>
              <a:rPr lang="en-US" altLang="en-US" sz="2000" dirty="0">
                <a:solidFill>
                  <a:srgbClr val="000000"/>
                </a:solidFill>
                <a:latin typeface="Times New Roman" panose="02020603050405020304" pitchFamily="18" charset="0"/>
                <a:cs typeface="Times New Roman" panose="02020603050405020304" pitchFamily="18" charset="0"/>
              </a:rPr>
              <a:t>					are the respective </a:t>
            </a:r>
            <a:r>
              <a:rPr lang="en-US" altLang="en-US" sz="2000" i="1" dirty="0">
                <a:solidFill>
                  <a:srgbClr val="FF0000"/>
                </a:solidFill>
                <a:latin typeface="Times New Roman" panose="02020603050405020304" pitchFamily="18" charset="0"/>
                <a:cs typeface="Times New Roman" panose="02020603050405020304" pitchFamily="18" charset="0"/>
              </a:rPr>
              <a:t>means of A and B</a:t>
            </a:r>
            <a:r>
              <a:rPr lang="en-US" altLang="en-US" sz="2000" dirty="0">
                <a:solidFill>
                  <a:srgbClr val="000000"/>
                </a:solidFill>
                <a:latin typeface="Times New Roman" panose="02020603050405020304" pitchFamily="18" charset="0"/>
                <a:cs typeface="Times New Roman" panose="02020603050405020304" pitchFamily="18" charset="0"/>
              </a:rPr>
              <a:t>,  </a:t>
            </a:r>
          </a:p>
          <a:p>
            <a:pPr lvl="1" eaLnBrk="1" hangingPunct="1">
              <a:lnSpc>
                <a:spcPct val="110000"/>
              </a:lnSpc>
              <a:spcBef>
                <a:spcPts val="551"/>
              </a:spcBef>
            </a:pPr>
            <a:r>
              <a:rPr lang="en-US" altLang="en-US" sz="2000" dirty="0">
                <a:solidFill>
                  <a:srgbClr val="000000"/>
                </a:solidFill>
                <a:latin typeface="Times New Roman" panose="02020603050405020304" pitchFamily="18" charset="0"/>
                <a:cs typeface="Times New Roman" panose="02020603050405020304" pitchFamily="18" charset="0"/>
              </a:rPr>
              <a:t>   			  </a:t>
            </a:r>
            <a:r>
              <a:rPr lang="el-GR" altLang="en-US" sz="2000" dirty="0">
                <a:solidFill>
                  <a:srgbClr val="000000"/>
                </a:solidFill>
                <a:latin typeface="Times New Roman" panose="02020603050405020304" pitchFamily="18" charset="0"/>
                <a:cs typeface="Times New Roman" panose="02020603050405020304" pitchFamily="18" charset="0"/>
              </a:rPr>
              <a:t>σ</a:t>
            </a:r>
            <a:r>
              <a:rPr lang="en-US" altLang="en-US" sz="2000" baseline="-25000" dirty="0">
                <a:solidFill>
                  <a:srgbClr val="000000"/>
                </a:solidFill>
                <a:latin typeface="Times New Roman" panose="02020603050405020304" pitchFamily="18" charset="0"/>
                <a:cs typeface="Times New Roman" panose="02020603050405020304" pitchFamily="18" charset="0"/>
              </a:rPr>
              <a:t>A </a:t>
            </a:r>
            <a:r>
              <a:rPr lang="en-US" altLang="en-US" sz="2000" dirty="0">
                <a:solidFill>
                  <a:srgbClr val="000000"/>
                </a:solidFill>
                <a:latin typeface="Times New Roman" panose="02020603050405020304" pitchFamily="18" charset="0"/>
                <a:cs typeface="Times New Roman" panose="02020603050405020304" pitchFamily="18" charset="0"/>
              </a:rPr>
              <a:t>and </a:t>
            </a:r>
            <a:r>
              <a:rPr lang="el-GR" altLang="en-US" sz="2000" dirty="0">
                <a:solidFill>
                  <a:srgbClr val="000000"/>
                </a:solidFill>
                <a:latin typeface="Times New Roman" panose="02020603050405020304" pitchFamily="18" charset="0"/>
                <a:cs typeface="Times New Roman" panose="02020603050405020304" pitchFamily="18" charset="0"/>
              </a:rPr>
              <a:t>σ</a:t>
            </a:r>
            <a:r>
              <a:rPr lang="en-US" altLang="en-US" sz="2000" baseline="-25000" dirty="0">
                <a:solidFill>
                  <a:srgbClr val="000000"/>
                </a:solidFill>
                <a:latin typeface="Times New Roman" panose="02020603050405020304" pitchFamily="18" charset="0"/>
                <a:cs typeface="Times New Roman" panose="02020603050405020304" pitchFamily="18" charset="0"/>
              </a:rPr>
              <a:t>B </a:t>
            </a:r>
            <a:r>
              <a:rPr lang="en-US" altLang="en-US" sz="2000" dirty="0">
                <a:solidFill>
                  <a:srgbClr val="000000"/>
                </a:solidFill>
                <a:latin typeface="Times New Roman" panose="02020603050405020304" pitchFamily="18" charset="0"/>
                <a:cs typeface="Times New Roman" panose="02020603050405020304" pitchFamily="18" charset="0"/>
              </a:rPr>
              <a:t>are the respective </a:t>
            </a:r>
            <a:r>
              <a:rPr lang="en-US" altLang="en-US" sz="2000" i="1" dirty="0">
                <a:solidFill>
                  <a:srgbClr val="FF0000"/>
                </a:solidFill>
                <a:latin typeface="Times New Roman" panose="02020603050405020304" pitchFamily="18" charset="0"/>
                <a:cs typeface="Times New Roman" panose="02020603050405020304" pitchFamily="18" charset="0"/>
              </a:rPr>
              <a:t>standard deviation of A and B</a:t>
            </a:r>
            <a:r>
              <a:rPr lang="en-US" altLang="en-US" sz="2000" dirty="0">
                <a:solidFill>
                  <a:srgbClr val="000000"/>
                </a:solidFill>
                <a:latin typeface="Times New Roman" panose="02020603050405020304" pitchFamily="18" charset="0"/>
                <a:cs typeface="Times New Roman" panose="02020603050405020304" pitchFamily="18" charset="0"/>
              </a:rPr>
              <a:t>, </a:t>
            </a:r>
          </a:p>
          <a:p>
            <a:pPr lvl="1" eaLnBrk="1" hangingPunct="1">
              <a:lnSpc>
                <a:spcPct val="110000"/>
              </a:lnSpc>
              <a:spcBef>
                <a:spcPts val="551"/>
              </a:spcBef>
            </a:pPr>
            <a:r>
              <a:rPr lang="en-US" altLang="en-US" sz="2000" dirty="0">
                <a:solidFill>
                  <a:srgbClr val="000000"/>
                </a:solidFill>
                <a:latin typeface="Times New Roman" panose="02020603050405020304" pitchFamily="18" charset="0"/>
                <a:cs typeface="Times New Roman" panose="02020603050405020304" pitchFamily="18" charset="0"/>
              </a:rPr>
              <a:t>   			  </a:t>
            </a:r>
            <a:r>
              <a:rPr lang="el-GR" altLang="en-US" sz="2000" dirty="0">
                <a:solidFill>
                  <a:srgbClr val="000000"/>
                </a:solidFill>
                <a:latin typeface="Times New Roman" panose="02020603050405020304" pitchFamily="18" charset="0"/>
                <a:cs typeface="Times New Roman" panose="02020603050405020304" pitchFamily="18" charset="0"/>
              </a:rPr>
              <a:t>Σ</a:t>
            </a:r>
            <a:r>
              <a:rPr lang="en-US" altLang="en-US" sz="2000" dirty="0">
                <a:solidFill>
                  <a:srgbClr val="000000"/>
                </a:solidFill>
                <a:latin typeface="Times New Roman" panose="02020603050405020304" pitchFamily="18" charset="0"/>
                <a:cs typeface="Times New Roman" panose="02020603050405020304" pitchFamily="18" charset="0"/>
              </a:rPr>
              <a:t>(AB) is the </a:t>
            </a:r>
            <a:r>
              <a:rPr lang="en-US" altLang="en-US" sz="2000" i="1" dirty="0">
                <a:solidFill>
                  <a:srgbClr val="FF0000"/>
                </a:solidFill>
                <a:latin typeface="Times New Roman" panose="02020603050405020304" pitchFamily="18" charset="0"/>
                <a:cs typeface="Times New Roman" panose="02020603050405020304" pitchFamily="18" charset="0"/>
              </a:rPr>
              <a:t>sum of the AB cross-product</a:t>
            </a:r>
            <a:r>
              <a:rPr lang="en-US" altLang="en-US" sz="2000" dirty="0">
                <a:solidFill>
                  <a:srgbClr val="000000"/>
                </a:solidFill>
                <a:latin typeface="Times New Roman" panose="02020603050405020304" pitchFamily="18" charset="0"/>
                <a:cs typeface="Times New Roman" panose="02020603050405020304" pitchFamily="18" charset="0"/>
              </a:rPr>
              <a:t>.</a:t>
            </a:r>
          </a:p>
          <a:p>
            <a:pPr lvl="1" eaLnBrk="1" hangingPunct="1">
              <a:lnSpc>
                <a:spcPct val="110000"/>
              </a:lnSpc>
              <a:spcBef>
                <a:spcPts val="551"/>
              </a:spcBef>
            </a:pPr>
            <a:endParaRPr lang="en-US" altLang="en-US" sz="2000" dirty="0">
              <a:solidFill>
                <a:srgbClr val="000000"/>
              </a:solidFill>
              <a:latin typeface="Times New Roman" panose="02020603050405020304" pitchFamily="18" charset="0"/>
              <a:cs typeface="Times New Roman" panose="02020603050405020304" pitchFamily="18" charset="0"/>
            </a:endParaRPr>
          </a:p>
          <a:p>
            <a:pPr lvl="1" eaLnBrk="1" hangingPunct="1">
              <a:lnSpc>
                <a:spcPct val="110000"/>
              </a:lnSpc>
              <a:spcBef>
                <a:spcPts val="600"/>
              </a:spcBef>
              <a:buClr>
                <a:srgbClr val="3891A7"/>
              </a:buClr>
              <a:buFont typeface="Wingdings 2" panose="05020102010507070707" pitchFamily="18" charset="2"/>
              <a:buChar char=""/>
            </a:pPr>
            <a:r>
              <a:rPr lang="en-US" altLang="en-US" sz="2000" dirty="0">
                <a:solidFill>
                  <a:srgbClr val="FF0000"/>
                </a:solidFill>
                <a:latin typeface="Times New Roman" panose="02020603050405020304" pitchFamily="18" charset="0"/>
                <a:cs typeface="Times New Roman" panose="02020603050405020304" pitchFamily="18" charset="0"/>
              </a:rPr>
              <a:t>If </a:t>
            </a:r>
            <a:r>
              <a:rPr lang="en-US" altLang="en-US" sz="2000" dirty="0" err="1">
                <a:solidFill>
                  <a:srgbClr val="FF0000"/>
                </a:solidFill>
                <a:latin typeface="Times New Roman" panose="02020603050405020304" pitchFamily="18" charset="0"/>
                <a:cs typeface="Times New Roman" panose="02020603050405020304" pitchFamily="18" charset="0"/>
              </a:rPr>
              <a:t>r</a:t>
            </a:r>
            <a:r>
              <a:rPr lang="en-US" altLang="en-US" sz="2000" baseline="-25000" dirty="0" err="1">
                <a:solidFill>
                  <a:srgbClr val="FF0000"/>
                </a:solidFill>
                <a:latin typeface="Times New Roman" panose="02020603050405020304" pitchFamily="18" charset="0"/>
                <a:cs typeface="Times New Roman" panose="02020603050405020304" pitchFamily="18" charset="0"/>
              </a:rPr>
              <a:t>A,B</a:t>
            </a:r>
            <a:r>
              <a:rPr lang="en-US" altLang="en-US" sz="2000" dirty="0">
                <a:solidFill>
                  <a:srgbClr val="FF0000"/>
                </a:solidFill>
                <a:latin typeface="Times New Roman" panose="02020603050405020304" pitchFamily="18" charset="0"/>
                <a:cs typeface="Times New Roman" panose="02020603050405020304" pitchFamily="18" charset="0"/>
              </a:rPr>
              <a:t> &gt; 0</a:t>
            </a:r>
            <a:r>
              <a:rPr lang="en-US" altLang="en-US" sz="2000" dirty="0">
                <a:solidFill>
                  <a:srgbClr val="7030A0"/>
                </a:solidFill>
                <a:latin typeface="Times New Roman" panose="02020603050405020304" pitchFamily="18" charset="0"/>
                <a:cs typeface="Times New Roman" panose="02020603050405020304" pitchFamily="18" charset="0"/>
              </a:rPr>
              <a:t>, A and B are positively correlated (A’s values increase as B’s).  The higher, the stronger correlation.</a:t>
            </a:r>
          </a:p>
          <a:p>
            <a:pPr lvl="1" eaLnBrk="1" hangingPunct="1">
              <a:lnSpc>
                <a:spcPct val="110000"/>
              </a:lnSpc>
              <a:spcBef>
                <a:spcPts val="600"/>
              </a:spcBef>
              <a:buClr>
                <a:srgbClr val="3891A7"/>
              </a:buClr>
              <a:buFont typeface="Wingdings 2" panose="05020102010507070707" pitchFamily="18" charset="2"/>
              <a:buChar char=""/>
            </a:pPr>
            <a:r>
              <a:rPr lang="en-US" altLang="en-US" sz="2000" dirty="0" err="1">
                <a:solidFill>
                  <a:srgbClr val="FF0000"/>
                </a:solidFill>
                <a:latin typeface="Times New Roman" panose="02020603050405020304" pitchFamily="18" charset="0"/>
                <a:cs typeface="Times New Roman" panose="02020603050405020304" pitchFamily="18" charset="0"/>
              </a:rPr>
              <a:t>r</a:t>
            </a:r>
            <a:r>
              <a:rPr lang="en-US" altLang="en-US" sz="2000" baseline="-25000" dirty="0" err="1">
                <a:solidFill>
                  <a:srgbClr val="FF0000"/>
                </a:solidFill>
                <a:latin typeface="Times New Roman" panose="02020603050405020304" pitchFamily="18" charset="0"/>
                <a:cs typeface="Times New Roman" panose="02020603050405020304" pitchFamily="18" charset="0"/>
              </a:rPr>
              <a:t>A,B</a:t>
            </a:r>
            <a:r>
              <a:rPr lang="en-US" altLang="en-US" sz="2000" dirty="0">
                <a:solidFill>
                  <a:srgbClr val="FF0000"/>
                </a:solidFill>
                <a:latin typeface="Times New Roman" panose="02020603050405020304" pitchFamily="18" charset="0"/>
                <a:cs typeface="Times New Roman" panose="02020603050405020304" pitchFamily="18" charset="0"/>
              </a:rPr>
              <a:t> = 0</a:t>
            </a:r>
            <a:r>
              <a:rPr lang="en-US" altLang="en-US" sz="2000" dirty="0">
                <a:solidFill>
                  <a:srgbClr val="7030A0"/>
                </a:solidFill>
                <a:latin typeface="Times New Roman" panose="02020603050405020304" pitchFamily="18" charset="0"/>
                <a:cs typeface="Times New Roman" panose="02020603050405020304" pitchFamily="18" charset="0"/>
              </a:rPr>
              <a:t>: independent;  </a:t>
            </a:r>
          </a:p>
          <a:p>
            <a:pPr lvl="1" eaLnBrk="1" hangingPunct="1">
              <a:lnSpc>
                <a:spcPct val="110000"/>
              </a:lnSpc>
              <a:spcBef>
                <a:spcPts val="600"/>
              </a:spcBef>
              <a:buClr>
                <a:srgbClr val="3891A7"/>
              </a:buClr>
              <a:buFont typeface="Wingdings 2" panose="05020102010507070707" pitchFamily="18" charset="2"/>
              <a:buChar char=""/>
            </a:pPr>
            <a:r>
              <a:rPr lang="en-US" altLang="en-US" sz="2000" dirty="0" err="1">
                <a:solidFill>
                  <a:srgbClr val="FF0000"/>
                </a:solidFill>
                <a:latin typeface="Times New Roman" panose="02020603050405020304" pitchFamily="18" charset="0"/>
                <a:cs typeface="Times New Roman" panose="02020603050405020304" pitchFamily="18" charset="0"/>
              </a:rPr>
              <a:t>r</a:t>
            </a:r>
            <a:r>
              <a:rPr lang="en-US" altLang="en-US" sz="2000" baseline="-25000" dirty="0" err="1">
                <a:solidFill>
                  <a:srgbClr val="FF0000"/>
                </a:solidFill>
                <a:latin typeface="Times New Roman" panose="02020603050405020304" pitchFamily="18" charset="0"/>
                <a:cs typeface="Times New Roman" panose="02020603050405020304" pitchFamily="18" charset="0"/>
              </a:rPr>
              <a:t>A,B</a:t>
            </a:r>
            <a:r>
              <a:rPr lang="en-US" altLang="en-US" sz="2000" dirty="0">
                <a:solidFill>
                  <a:srgbClr val="FF0000"/>
                </a:solidFill>
                <a:latin typeface="Times New Roman" panose="02020603050405020304" pitchFamily="18" charset="0"/>
                <a:cs typeface="Times New Roman" panose="02020603050405020304" pitchFamily="18" charset="0"/>
              </a:rPr>
              <a:t> &lt; 0:</a:t>
            </a:r>
            <a:r>
              <a:rPr lang="en-US" altLang="en-US" sz="2000" dirty="0">
                <a:solidFill>
                  <a:srgbClr val="7030A0"/>
                </a:solidFill>
                <a:latin typeface="Times New Roman" panose="02020603050405020304" pitchFamily="18" charset="0"/>
                <a:cs typeface="Times New Roman" panose="02020603050405020304" pitchFamily="18" charset="0"/>
              </a:rPr>
              <a:t> negatively correlated</a:t>
            </a:r>
          </a:p>
        </p:txBody>
      </p:sp>
      <p:grpSp>
        <p:nvGrpSpPr>
          <p:cNvPr id="5127" name="Group 3"/>
          <p:cNvGrpSpPr>
            <a:grpSpLocks/>
          </p:cNvGrpSpPr>
          <p:nvPr/>
        </p:nvGrpSpPr>
        <p:grpSpPr bwMode="auto">
          <a:xfrm>
            <a:off x="4122821" y="1741969"/>
            <a:ext cx="4572000" cy="838200"/>
            <a:chOff x="922" y="1476"/>
            <a:chExt cx="3769" cy="682"/>
          </a:xfrm>
        </p:grpSpPr>
        <p:graphicFrame>
          <p:nvGraphicFramePr>
            <p:cNvPr id="5124" name="Object 4"/>
            <p:cNvGraphicFramePr>
              <a:graphicFrameLocks noChangeAspect="1"/>
            </p:cNvGraphicFramePr>
            <p:nvPr/>
          </p:nvGraphicFramePr>
          <p:xfrm>
            <a:off x="922" y="1476"/>
            <a:ext cx="3769" cy="682"/>
          </p:xfrm>
          <a:graphic>
            <a:graphicData uri="http://schemas.openxmlformats.org/presentationml/2006/ole">
              <mc:AlternateContent xmlns:mc="http://schemas.openxmlformats.org/markup-compatibility/2006">
                <mc:Choice xmlns:v="urn:schemas-microsoft-com:vml" Requires="v">
                  <p:oleObj spid="_x0000_s2137" name="Equation" r:id="rId4" imgW="2807640" imgH="415800" progId="Equation.3">
                    <p:embed/>
                  </p:oleObj>
                </mc:Choice>
                <mc:Fallback>
                  <p:oleObj name="Equation" r:id="rId4" imgW="2807640" imgH="415800" progId="Equation.3">
                    <p:embed/>
                    <p:pic>
                      <p:nvPicPr>
                        <p:cNvPr id="512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2" y="1476"/>
                          <a:ext cx="3769" cy="682"/>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0" name="Text Box 5"/>
            <p:cNvSpPr txBox="1">
              <a:spLocks noChangeArrowheads="1"/>
            </p:cNvSpPr>
            <p:nvPr/>
          </p:nvSpPr>
          <p:spPr bwMode="auto">
            <a:xfrm>
              <a:off x="922" y="1476"/>
              <a:ext cx="3769" cy="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cs typeface="Times New Roman" panose="02020603050405020304" pitchFamily="18" charset="0"/>
              </a:endParaRPr>
            </a:p>
          </p:txBody>
        </p:sp>
      </p:grpSp>
      <p:pic>
        <p:nvPicPr>
          <p:cNvPr id="3" name="Picture 2">
            <a:extLst>
              <a:ext uri="{FF2B5EF4-FFF2-40B4-BE49-F238E27FC236}">
                <a16:creationId xmlns:a16="http://schemas.microsoft.com/office/drawing/2014/main" id="{3845FA92-0A14-4943-8040-A779EC6453A5}"/>
              </a:ext>
            </a:extLst>
          </p:cNvPr>
          <p:cNvPicPr>
            <a:picLocks noChangeAspect="1"/>
          </p:cNvPicPr>
          <p:nvPr/>
        </p:nvPicPr>
        <p:blipFill>
          <a:blip r:embed="rId6"/>
          <a:stretch>
            <a:fillRect/>
          </a:stretch>
        </p:blipFill>
        <p:spPr>
          <a:xfrm>
            <a:off x="196738" y="3671893"/>
            <a:ext cx="4070462" cy="748247"/>
          </a:xfrm>
          <a:prstGeom prst="rect">
            <a:avLst/>
          </a:prstGeom>
          <a:ln>
            <a:noFill/>
          </a:ln>
          <a:effectLst>
            <a:outerShdw blurRad="190500" algn="tl" rotWithShape="0">
              <a:srgbClr val="000000">
                <a:alpha val="70000"/>
              </a:srgbClr>
            </a:outerShdw>
          </a:effectLst>
        </p:spPr>
      </p:pic>
      <p:grpSp>
        <p:nvGrpSpPr>
          <p:cNvPr id="13" name="Group 6">
            <a:extLst>
              <a:ext uri="{FF2B5EF4-FFF2-40B4-BE49-F238E27FC236}">
                <a16:creationId xmlns:a16="http://schemas.microsoft.com/office/drawing/2014/main" id="{83113AAF-D7B7-4CCC-B3FB-802BB31DE276}"/>
              </a:ext>
            </a:extLst>
          </p:cNvPr>
          <p:cNvGrpSpPr>
            <a:grpSpLocks/>
          </p:cNvGrpSpPr>
          <p:nvPr/>
        </p:nvGrpSpPr>
        <p:grpSpPr bwMode="auto">
          <a:xfrm>
            <a:off x="4780547" y="3504407"/>
            <a:ext cx="228600" cy="354013"/>
            <a:chOff x="2919" y="2295"/>
            <a:chExt cx="199" cy="319"/>
          </a:xfrm>
        </p:grpSpPr>
        <p:graphicFrame>
          <p:nvGraphicFramePr>
            <p:cNvPr id="14" name="Object 7">
              <a:extLst>
                <a:ext uri="{FF2B5EF4-FFF2-40B4-BE49-F238E27FC236}">
                  <a16:creationId xmlns:a16="http://schemas.microsoft.com/office/drawing/2014/main" id="{91A5C3CF-BCB5-44ED-B4A1-6793EE5C5217}"/>
                </a:ext>
              </a:extLst>
            </p:cNvPr>
            <p:cNvGraphicFramePr>
              <a:graphicFrameLocks noChangeAspect="1"/>
            </p:cNvGraphicFramePr>
            <p:nvPr/>
          </p:nvGraphicFramePr>
          <p:xfrm>
            <a:off x="2945" y="2295"/>
            <a:ext cx="147" cy="319"/>
          </p:xfrm>
          <a:graphic>
            <a:graphicData uri="http://schemas.openxmlformats.org/presentationml/2006/ole">
              <mc:AlternateContent xmlns:mc="http://schemas.openxmlformats.org/markup-compatibility/2006">
                <mc:Choice xmlns:v="urn:schemas-microsoft-com:vml" Requires="v">
                  <p:oleObj spid="_x0000_s2138" name="Equation" r:id="rId7" imgW="152280" imgH="203040" progId="Equation.3">
                    <p:embed/>
                  </p:oleObj>
                </mc:Choice>
                <mc:Fallback>
                  <p:oleObj name="Equation" r:id="rId7" imgW="152280" imgH="203040" progId="Equation.3">
                    <p:embed/>
                    <p:pic>
                      <p:nvPicPr>
                        <p:cNvPr id="5123"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45" y="2295"/>
                          <a:ext cx="147" cy="319"/>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Text Box 8">
              <a:extLst>
                <a:ext uri="{FF2B5EF4-FFF2-40B4-BE49-F238E27FC236}">
                  <a16:creationId xmlns:a16="http://schemas.microsoft.com/office/drawing/2014/main" id="{8B64EB0A-CA91-4899-A486-12CC9D98544E}"/>
                </a:ext>
              </a:extLst>
            </p:cNvPr>
            <p:cNvSpPr txBox="1">
              <a:spLocks noChangeArrowheads="1"/>
            </p:cNvSpPr>
            <p:nvPr/>
          </p:nvSpPr>
          <p:spPr bwMode="auto">
            <a:xfrm>
              <a:off x="2919" y="2321"/>
              <a:ext cx="1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dirty="0">
                <a:latin typeface="Times New Roman" panose="02020603050405020304" pitchFamily="18" charset="0"/>
                <a:cs typeface="Times New Roman" panose="02020603050405020304" pitchFamily="18" charset="0"/>
              </a:endParaRPr>
            </a:p>
          </p:txBody>
        </p:sp>
      </p:grpSp>
      <p:graphicFrame>
        <p:nvGraphicFramePr>
          <p:cNvPr id="16" name="Object 10">
            <a:extLst>
              <a:ext uri="{FF2B5EF4-FFF2-40B4-BE49-F238E27FC236}">
                <a16:creationId xmlns:a16="http://schemas.microsoft.com/office/drawing/2014/main" id="{F8989C71-0194-4E8C-BFBB-F3CE1FC22149}"/>
              </a:ext>
            </a:extLst>
          </p:cNvPr>
          <p:cNvGraphicFramePr>
            <a:graphicFrameLocks noChangeAspect="1"/>
          </p:cNvGraphicFramePr>
          <p:nvPr>
            <p:extLst>
              <p:ext uri="{D42A27DB-BD31-4B8C-83A1-F6EECF244321}">
                <p14:modId xmlns:p14="http://schemas.microsoft.com/office/powerpoint/2010/main" val="2859028692"/>
              </p:ext>
            </p:extLst>
          </p:nvPr>
        </p:nvGraphicFramePr>
        <p:xfrm>
          <a:off x="5161551" y="3580604"/>
          <a:ext cx="276225" cy="393700"/>
        </p:xfrm>
        <a:graphic>
          <a:graphicData uri="http://schemas.openxmlformats.org/presentationml/2006/ole">
            <mc:AlternateContent xmlns:mc="http://schemas.openxmlformats.org/markup-compatibility/2006">
              <mc:Choice xmlns:v="urn:schemas-microsoft-com:vml" Requires="v">
                <p:oleObj spid="_x0000_s2139" r:id="rId9" imgW="192960" imgH="169560" progId="">
                  <p:embed/>
                </p:oleObj>
              </mc:Choice>
              <mc:Fallback>
                <p:oleObj r:id="rId9" imgW="192960" imgH="169560" progId="">
                  <p:embed/>
                  <p:pic>
                    <p:nvPicPr>
                      <p:cNvPr id="5122"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1551" y="3580604"/>
                        <a:ext cx="276225" cy="3937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4">
            <a:extLst>
              <a:ext uri="{FF2B5EF4-FFF2-40B4-BE49-F238E27FC236}">
                <a16:creationId xmlns:a16="http://schemas.microsoft.com/office/drawing/2014/main" id="{8C422898-853F-4048-8FE4-CBE512ED89A3}"/>
              </a:ext>
            </a:extLst>
          </p:cNvPr>
          <p:cNvSpPr/>
          <p:nvPr/>
        </p:nvSpPr>
        <p:spPr>
          <a:xfrm>
            <a:off x="5161551" y="2161069"/>
            <a:ext cx="635267" cy="369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8092CE59-428B-43DC-98E2-58A5BA4483AA}"/>
              </a:ext>
            </a:extLst>
          </p:cNvPr>
          <p:cNvSpPr/>
          <p:nvPr/>
        </p:nvSpPr>
        <p:spPr>
          <a:xfrm>
            <a:off x="7123807" y="2166117"/>
            <a:ext cx="635267" cy="369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939141FB-9CED-4139-B520-D078A5291185}"/>
              </a:ext>
            </a:extLst>
          </p:cNvPr>
          <p:cNvSpPr txBox="1"/>
          <p:nvPr/>
        </p:nvSpPr>
        <p:spPr>
          <a:xfrm>
            <a:off x="7441440" y="2161069"/>
            <a:ext cx="635267" cy="369332"/>
          </a:xfrm>
          <a:prstGeom prst="rect">
            <a:avLst/>
          </a:prstGeom>
          <a:noFill/>
        </p:spPr>
        <p:txBody>
          <a:bodyPr wrap="square" rtlCol="0">
            <a:spAutoFit/>
          </a:bodyPr>
          <a:lstStyle/>
          <a:p>
            <a:r>
              <a:rPr lang="en-IN" dirty="0"/>
              <a:t>n</a:t>
            </a:r>
          </a:p>
        </p:txBody>
      </p:sp>
      <p:sp>
        <p:nvSpPr>
          <p:cNvPr id="4" name="TextBox 3">
            <a:extLst>
              <a:ext uri="{FF2B5EF4-FFF2-40B4-BE49-F238E27FC236}">
                <a16:creationId xmlns:a16="http://schemas.microsoft.com/office/drawing/2014/main" id="{16F5BD69-1BC1-44CD-A5C0-39E7DA5C9660}"/>
              </a:ext>
            </a:extLst>
          </p:cNvPr>
          <p:cNvSpPr txBox="1"/>
          <p:nvPr/>
        </p:nvSpPr>
        <p:spPr>
          <a:xfrm>
            <a:off x="5437776" y="2161069"/>
            <a:ext cx="542930" cy="369332"/>
          </a:xfrm>
          <a:prstGeom prst="rect">
            <a:avLst/>
          </a:prstGeom>
          <a:noFill/>
        </p:spPr>
        <p:txBody>
          <a:bodyPr wrap="square" rtlCol="0">
            <a:spAutoFit/>
          </a:bodyPr>
          <a:lstStyle/>
          <a:p>
            <a:r>
              <a:rPr lang="en-IN" dirty="0"/>
              <a:t>n</a:t>
            </a:r>
          </a:p>
        </p:txBody>
      </p:sp>
    </p:spTree>
    <p:extLst>
      <p:ext uri="{BB962C8B-B14F-4D97-AF65-F5344CB8AC3E}">
        <p14:creationId xmlns:p14="http://schemas.microsoft.com/office/powerpoint/2010/main" val="3421342840"/>
      </p:ext>
    </p:extLst>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490344" y="5050301"/>
            <a:ext cx="7211312" cy="1317075"/>
          </a:xfrm>
          <a:prstGeom prst="rect">
            <a:avLst/>
          </a:prstGeom>
        </p:spPr>
      </p:pic>
      <p:pic>
        <p:nvPicPr>
          <p:cNvPr id="5" name="Picture 4"/>
          <p:cNvPicPr>
            <a:picLocks noChangeAspect="1"/>
          </p:cNvPicPr>
          <p:nvPr/>
        </p:nvPicPr>
        <p:blipFill>
          <a:blip r:embed="rId3"/>
          <a:stretch>
            <a:fillRect/>
          </a:stretch>
        </p:blipFill>
        <p:spPr>
          <a:xfrm>
            <a:off x="1786598" y="1858800"/>
            <a:ext cx="7915058" cy="2883978"/>
          </a:xfrm>
          <a:prstGeom prst="rect">
            <a:avLst/>
          </a:prstGeom>
        </p:spPr>
      </p:pic>
    </p:spTree>
    <p:extLst>
      <p:ext uri="{BB962C8B-B14F-4D97-AF65-F5344CB8AC3E}">
        <p14:creationId xmlns:p14="http://schemas.microsoft.com/office/powerpoint/2010/main" val="2645474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4A677047-2C8A-4A6F-829C-FBD1F808C261}" type="slidenum">
              <a:rPr lang="en-US" altLang="en-US" sz="1200"/>
              <a:pPr eaLnBrk="1" hangingPunct="1"/>
              <a:t>43</a:t>
            </a:fld>
            <a:endParaRPr lang="en-US" altLang="en-US" sz="1200"/>
          </a:p>
        </p:txBody>
      </p:sp>
      <p:sp>
        <p:nvSpPr>
          <p:cNvPr id="22531" name="Rectangle 2"/>
          <p:cNvSpPr>
            <a:spLocks noGrp="1" noChangeArrowheads="1"/>
          </p:cNvSpPr>
          <p:nvPr>
            <p:ph type="title"/>
          </p:nvPr>
        </p:nvSpPr>
        <p:spPr>
          <a:xfrm>
            <a:off x="2387600" y="438150"/>
            <a:ext cx="8280400" cy="552450"/>
          </a:xfrm>
        </p:spPr>
        <p:txBody>
          <a:bodyPr>
            <a:normAutofit/>
          </a:bodyPr>
          <a:lstStyle/>
          <a:p>
            <a:r>
              <a:rPr lang="en-US" altLang="en-US" sz="3200" dirty="0">
                <a:solidFill>
                  <a:srgbClr val="572314"/>
                </a:solidFill>
                <a:latin typeface="Times New Roman" panose="02020603050405020304" pitchFamily="18" charset="0"/>
                <a:ea typeface="WenQuanYi Micro Hei" charset="0"/>
                <a:cs typeface="Times New Roman" panose="02020603050405020304" pitchFamily="18" charset="0"/>
              </a:rPr>
              <a:t>Visually Evaluating Correlation</a:t>
            </a:r>
          </a:p>
        </p:txBody>
      </p:sp>
      <p:graphicFrame>
        <p:nvGraphicFramePr>
          <p:cNvPr id="22532" name="Object 3"/>
          <p:cNvGraphicFramePr>
            <a:graphicFrameLocks noChangeAspect="1"/>
          </p:cNvGraphicFramePr>
          <p:nvPr/>
        </p:nvGraphicFramePr>
        <p:xfrm>
          <a:off x="1752600" y="990601"/>
          <a:ext cx="6096000" cy="5381625"/>
        </p:xfrm>
        <a:graphic>
          <a:graphicData uri="http://schemas.openxmlformats.org/presentationml/2006/ole">
            <mc:AlternateContent xmlns:mc="http://schemas.openxmlformats.org/markup-compatibility/2006">
              <mc:Choice xmlns:v="urn:schemas-microsoft-com:vml" Requires="v">
                <p:oleObj spid="_x0000_s3101" name="Bitmap Image" r:id="rId4" imgW="6035563" imgH="5784081" progId="Paint.Picture">
                  <p:embed/>
                </p:oleObj>
              </mc:Choice>
              <mc:Fallback>
                <p:oleObj name="Bitmap Image" r:id="rId4" imgW="6035563" imgH="5784081" progId="Paint.Picture">
                  <p:embed/>
                  <p:pic>
                    <p:nvPicPr>
                      <p:cNvPr id="22532" name="Object 3"/>
                      <p:cNvPicPr>
                        <a:picLocks noChangeAspect="1" noChangeArrowheads="1"/>
                      </p:cNvPicPr>
                      <p:nvPr/>
                    </p:nvPicPr>
                    <p:blipFill>
                      <a:blip r:embed="rId5">
                        <a:extLst>
                          <a:ext uri="{28A0092B-C50C-407E-A947-70E740481C1C}">
                            <a14:useLocalDpi xmlns:a14="http://schemas.microsoft.com/office/drawing/2010/main" val="0"/>
                          </a:ext>
                        </a:extLst>
                      </a:blip>
                      <a:srcRect b="7918"/>
                      <a:stretch>
                        <a:fillRect/>
                      </a:stretch>
                    </p:blipFill>
                    <p:spPr bwMode="auto">
                      <a:xfrm>
                        <a:off x="1752600" y="990601"/>
                        <a:ext cx="6096000"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3" name="Text Box 4"/>
          <p:cNvSpPr txBox="1">
            <a:spLocks noChangeArrowheads="1"/>
          </p:cNvSpPr>
          <p:nvPr/>
        </p:nvSpPr>
        <p:spPr bwMode="auto">
          <a:xfrm>
            <a:off x="8382000" y="2971801"/>
            <a:ext cx="18288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1800" b="1">
                <a:latin typeface="Arial" panose="020B0604020202020204" pitchFamily="34" charset="0"/>
              </a:rPr>
              <a:t>Scatter plots showing the similarity from –1 to 1.</a:t>
            </a:r>
          </a:p>
        </p:txBody>
      </p:sp>
    </p:spTree>
    <p:extLst>
      <p:ext uri="{BB962C8B-B14F-4D97-AF65-F5344CB8AC3E}">
        <p14:creationId xmlns:p14="http://schemas.microsoft.com/office/powerpoint/2010/main" val="13886840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85249" y="880686"/>
            <a:ext cx="6429362" cy="3599212"/>
          </a:xfrm>
          <a:prstGeom prst="rect">
            <a:avLst/>
          </a:prstGeom>
        </p:spPr>
      </p:pic>
    </p:spTree>
    <p:extLst>
      <p:ext uri="{BB962C8B-B14F-4D97-AF65-F5344CB8AC3E}">
        <p14:creationId xmlns:p14="http://schemas.microsoft.com/office/powerpoint/2010/main" val="8681341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87024" y="1223889"/>
            <a:ext cx="9497510" cy="3516483"/>
          </a:xfrm>
          <a:prstGeom prst="rect">
            <a:avLst/>
          </a:prstGeom>
        </p:spPr>
      </p:pic>
    </p:spTree>
    <p:extLst>
      <p:ext uri="{BB962C8B-B14F-4D97-AF65-F5344CB8AC3E}">
        <p14:creationId xmlns:p14="http://schemas.microsoft.com/office/powerpoint/2010/main" val="33786543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96646" y="1280160"/>
            <a:ext cx="7885442" cy="3458527"/>
          </a:xfrm>
          <a:prstGeom prst="rect">
            <a:avLst/>
          </a:prstGeom>
        </p:spPr>
      </p:pic>
    </p:spTree>
    <p:extLst>
      <p:ext uri="{BB962C8B-B14F-4D97-AF65-F5344CB8AC3E}">
        <p14:creationId xmlns:p14="http://schemas.microsoft.com/office/powerpoint/2010/main" val="8183904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a:xfrm>
            <a:off x="731520" y="1448972"/>
            <a:ext cx="10622280" cy="4727991"/>
          </a:xfrm>
        </p:spPr>
        <p:txBody>
          <a:bodyPr>
            <a:normAutofit fontScale="92500" lnSpcReduction="20000"/>
          </a:bodyPr>
          <a:lstStyle/>
          <a:p>
            <a:r>
              <a:rPr lang="en-US" dirty="0"/>
              <a:t>The answer r is: </a:t>
            </a:r>
            <a:r>
              <a:rPr lang="en-US" b="1" dirty="0"/>
              <a:t>2868 / 5413.27 = 0.529809</a:t>
            </a:r>
          </a:p>
          <a:p>
            <a:r>
              <a:rPr lang="en-US" dirty="0" err="1"/>
              <a:t>Σx</a:t>
            </a:r>
            <a:r>
              <a:rPr lang="en-US" dirty="0"/>
              <a:t> = 247</a:t>
            </a:r>
          </a:p>
          <a:p>
            <a:r>
              <a:rPr lang="en-US" dirty="0" err="1"/>
              <a:t>Σy</a:t>
            </a:r>
            <a:r>
              <a:rPr lang="en-US" dirty="0"/>
              <a:t> = 486</a:t>
            </a:r>
          </a:p>
          <a:p>
            <a:r>
              <a:rPr lang="en-US" dirty="0" err="1"/>
              <a:t>Σxy</a:t>
            </a:r>
            <a:r>
              <a:rPr lang="en-US" dirty="0"/>
              <a:t> = 20,485</a:t>
            </a:r>
          </a:p>
          <a:p>
            <a:r>
              <a:rPr lang="en-US" dirty="0"/>
              <a:t>Σx</a:t>
            </a:r>
            <a:r>
              <a:rPr lang="en-US" baseline="30000" dirty="0"/>
              <a:t>2</a:t>
            </a:r>
            <a:r>
              <a:rPr lang="en-US" dirty="0"/>
              <a:t> = 11,409</a:t>
            </a:r>
          </a:p>
          <a:p>
            <a:r>
              <a:rPr lang="en-US" dirty="0"/>
              <a:t>Σy</a:t>
            </a:r>
            <a:r>
              <a:rPr lang="en-US" baseline="30000" dirty="0"/>
              <a:t>2</a:t>
            </a:r>
            <a:r>
              <a:rPr lang="en-US" dirty="0"/>
              <a:t> = 40,022</a:t>
            </a:r>
          </a:p>
          <a:p>
            <a:r>
              <a:rPr lang="en-US" dirty="0"/>
              <a:t>n is the </a:t>
            </a:r>
            <a:r>
              <a:rPr lang="en-US" dirty="0">
                <a:hlinkClick r:id="rId2"/>
              </a:rPr>
              <a:t>sample size</a:t>
            </a:r>
            <a:r>
              <a:rPr lang="en-US" dirty="0"/>
              <a:t>, in our case = 6</a:t>
            </a:r>
          </a:p>
          <a:p>
            <a:r>
              <a:rPr lang="en-US" dirty="0"/>
              <a:t>The correlation coefficient =</a:t>
            </a:r>
          </a:p>
          <a:p>
            <a:pPr marL="457200" lvl="1" indent="0">
              <a:buNone/>
            </a:pPr>
            <a:r>
              <a:rPr lang="en-US" dirty="0"/>
              <a:t>6(20,485) – (247 × 486) / [√[[6(11,409) – (247</a:t>
            </a:r>
            <a:r>
              <a:rPr lang="en-US" baseline="30000" dirty="0"/>
              <a:t>2</a:t>
            </a:r>
            <a:r>
              <a:rPr lang="en-US" dirty="0"/>
              <a:t>)] × [6(40,022) – 486</a:t>
            </a:r>
            <a:r>
              <a:rPr lang="en-US" baseline="30000" dirty="0"/>
              <a:t>2</a:t>
            </a:r>
            <a:r>
              <a:rPr lang="en-US" dirty="0"/>
              <a:t>]]]</a:t>
            </a:r>
          </a:p>
          <a:p>
            <a:pPr marL="457200" lvl="1" indent="0">
              <a:buNone/>
            </a:pPr>
            <a:r>
              <a:rPr lang="en-US" dirty="0"/>
              <a:t>= 0.5298 </a:t>
            </a:r>
          </a:p>
          <a:p>
            <a:r>
              <a:rPr lang="en-US" dirty="0"/>
              <a:t>The range of the correlation coefficient is from -1 to 1. Our result is 0.5298 or 52.98%, which means the variables have a moderate positive correlation.</a:t>
            </a:r>
          </a:p>
          <a:p>
            <a:endParaRPr lang="en-US" dirty="0"/>
          </a:p>
        </p:txBody>
      </p:sp>
    </p:spTree>
    <p:extLst>
      <p:ext uri="{BB962C8B-B14F-4D97-AF65-F5344CB8AC3E}">
        <p14:creationId xmlns:p14="http://schemas.microsoft.com/office/powerpoint/2010/main" val="19782855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1" y="2274888"/>
            <a:ext cx="2447925"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1524000"/>
            <a:ext cx="85042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0" name="Rectangle 206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AAC9B0D-D3EC-42A0-A4D4-062945E2106A}" type="slidenum">
              <a:rPr lang="en-US" altLang="en-US" sz="1200"/>
              <a:pPr eaLnBrk="1" hangingPunct="1"/>
              <a:t>48</a:t>
            </a:fld>
            <a:endParaRPr lang="en-US" altLang="en-US" sz="1200"/>
          </a:p>
        </p:txBody>
      </p:sp>
      <p:sp>
        <p:nvSpPr>
          <p:cNvPr id="24581" name="Rectangle 2"/>
          <p:cNvSpPr>
            <a:spLocks noGrp="1" noChangeArrowheads="1"/>
          </p:cNvSpPr>
          <p:nvPr>
            <p:ph type="title"/>
          </p:nvPr>
        </p:nvSpPr>
        <p:spPr>
          <a:xfrm>
            <a:off x="1993006" y="234156"/>
            <a:ext cx="9144000" cy="609600"/>
          </a:xfrm>
        </p:spPr>
        <p:txBody>
          <a:bodyPr>
            <a:normAutofit/>
          </a:bodyPr>
          <a:lstStyle/>
          <a:p>
            <a:r>
              <a:rPr lang="en-US" altLang="en-US" sz="3200" dirty="0">
                <a:solidFill>
                  <a:srgbClr val="572314"/>
                </a:solidFill>
                <a:latin typeface="Times New Roman" panose="02020603050405020304" pitchFamily="18" charset="0"/>
                <a:ea typeface="WenQuanYi Micro Hei" charset="0"/>
                <a:cs typeface="Times New Roman" panose="02020603050405020304" pitchFamily="18" charset="0"/>
              </a:rPr>
              <a:t>Covariance (Numeric Data)</a:t>
            </a:r>
          </a:p>
        </p:txBody>
      </p:sp>
      <p:sp>
        <p:nvSpPr>
          <p:cNvPr id="24582" name="Rectangle 3"/>
          <p:cNvSpPr>
            <a:spLocks noGrp="1" noChangeArrowheads="1"/>
          </p:cNvSpPr>
          <p:nvPr>
            <p:ph type="body" sz="half" idx="1"/>
          </p:nvPr>
        </p:nvSpPr>
        <p:spPr>
          <a:xfrm>
            <a:off x="1828800" y="1219200"/>
            <a:ext cx="8839200" cy="5334000"/>
          </a:xfrm>
        </p:spPr>
        <p:txBody>
          <a:bodyPr>
            <a:normAutofit fontScale="92500" lnSpcReduction="10000"/>
          </a:bodyPr>
          <a:lstStyle/>
          <a:p>
            <a:pPr>
              <a:lnSpc>
                <a:spcPct val="110000"/>
              </a:lnSpc>
            </a:pPr>
            <a:r>
              <a:rPr lang="en-US" altLang="en-US" sz="2000" dirty="0"/>
              <a:t>Covariance is similar to correlation</a:t>
            </a:r>
          </a:p>
          <a:p>
            <a:pPr>
              <a:lnSpc>
                <a:spcPct val="110000"/>
              </a:lnSpc>
            </a:pPr>
            <a:endParaRPr lang="en-US" altLang="en-US" sz="1800" dirty="0"/>
          </a:p>
          <a:p>
            <a:pPr>
              <a:lnSpc>
                <a:spcPct val="110000"/>
              </a:lnSpc>
            </a:pPr>
            <a:endParaRPr lang="en-US" altLang="en-US" sz="1800" dirty="0"/>
          </a:p>
          <a:p>
            <a:pPr>
              <a:lnSpc>
                <a:spcPct val="110000"/>
              </a:lnSpc>
            </a:pPr>
            <a:endParaRPr lang="en-US" altLang="en-US" sz="1800" dirty="0"/>
          </a:p>
          <a:p>
            <a:pPr>
              <a:lnSpc>
                <a:spcPct val="110000"/>
              </a:lnSpc>
            </a:pPr>
            <a:endParaRPr lang="en-US" altLang="en-US" sz="1800" dirty="0"/>
          </a:p>
          <a:p>
            <a:pPr lvl="1">
              <a:lnSpc>
                <a:spcPct val="110000"/>
              </a:lnSpc>
              <a:buFont typeface="Wingdings" panose="05000000000000000000" pitchFamily="2" charset="2"/>
              <a:buNone/>
            </a:pPr>
            <a:r>
              <a:rPr lang="en-US" altLang="en-US" sz="2000" dirty="0"/>
              <a:t>where n is the number of tuples,      and      are the respective mean or </a:t>
            </a:r>
            <a:r>
              <a:rPr lang="en-US" altLang="en-US" sz="2000" b="1" dirty="0"/>
              <a:t>expected values</a:t>
            </a:r>
            <a:r>
              <a:rPr lang="en-US" altLang="en-US" sz="2000" dirty="0"/>
              <a:t> of A and B, </a:t>
            </a:r>
            <a:r>
              <a:rPr lang="el-GR" altLang="en-US" sz="2000" dirty="0"/>
              <a:t>σ</a:t>
            </a:r>
            <a:r>
              <a:rPr lang="en-US" altLang="en-US" sz="2000" baseline="-25000" dirty="0"/>
              <a:t>A </a:t>
            </a:r>
            <a:r>
              <a:rPr lang="en-US" altLang="en-US" sz="2000" dirty="0"/>
              <a:t>and </a:t>
            </a:r>
            <a:r>
              <a:rPr lang="el-GR" altLang="en-US" sz="2000" dirty="0"/>
              <a:t>σ</a:t>
            </a:r>
            <a:r>
              <a:rPr lang="en-US" altLang="en-US" sz="2000" baseline="-25000" dirty="0"/>
              <a:t>B </a:t>
            </a:r>
            <a:r>
              <a:rPr lang="en-US" altLang="en-US" sz="2000" dirty="0"/>
              <a:t>are the respective standard deviation of A and B.</a:t>
            </a:r>
          </a:p>
          <a:p>
            <a:pPr algn="just">
              <a:lnSpc>
                <a:spcPct val="110000"/>
              </a:lnSpc>
            </a:pPr>
            <a:r>
              <a:rPr lang="en-US" altLang="en-US" sz="2000" b="1" dirty="0"/>
              <a:t>Positive covariance</a:t>
            </a:r>
            <a:r>
              <a:rPr lang="en-US" altLang="en-US" sz="2000" dirty="0"/>
              <a:t>: If </a:t>
            </a:r>
            <a:r>
              <a:rPr lang="en-US" altLang="en-US" sz="2000" dirty="0" err="1"/>
              <a:t>Cov</a:t>
            </a:r>
            <a:r>
              <a:rPr lang="en-US" altLang="en-US" sz="2000" baseline="-25000" dirty="0" err="1"/>
              <a:t>A,B</a:t>
            </a:r>
            <a:r>
              <a:rPr lang="en-US" altLang="en-US" sz="2000" baseline="-25000" dirty="0"/>
              <a:t> </a:t>
            </a:r>
            <a:r>
              <a:rPr lang="en-US" altLang="en-US" sz="2000" dirty="0"/>
              <a:t>&gt; 0, then A and B both tend to be larger than their expected values.</a:t>
            </a:r>
          </a:p>
          <a:p>
            <a:pPr algn="just">
              <a:lnSpc>
                <a:spcPct val="110000"/>
              </a:lnSpc>
            </a:pPr>
            <a:r>
              <a:rPr lang="en-US" altLang="en-US" sz="2000" b="1" dirty="0"/>
              <a:t>Negative covariance</a:t>
            </a:r>
            <a:r>
              <a:rPr lang="en-US" altLang="en-US" sz="2000" dirty="0"/>
              <a:t>: If </a:t>
            </a:r>
            <a:r>
              <a:rPr lang="en-US" altLang="en-US" sz="2000" dirty="0" err="1"/>
              <a:t>Cov</a:t>
            </a:r>
            <a:r>
              <a:rPr lang="en-US" altLang="en-US" sz="2000" baseline="-25000" dirty="0" err="1"/>
              <a:t>A,B</a:t>
            </a:r>
            <a:r>
              <a:rPr lang="en-US" altLang="en-US" sz="2000" baseline="-25000" dirty="0"/>
              <a:t> </a:t>
            </a:r>
            <a:r>
              <a:rPr lang="en-US" altLang="en-US" sz="2000" dirty="0"/>
              <a:t>&lt; 0 then if A is larger than its expected value, B is likely to be smaller than its expected value.</a:t>
            </a:r>
          </a:p>
          <a:p>
            <a:pPr algn="just">
              <a:lnSpc>
                <a:spcPct val="80000"/>
              </a:lnSpc>
            </a:pPr>
            <a:r>
              <a:rPr lang="en-US" altLang="en-US" sz="2000" b="1" dirty="0"/>
              <a:t>Independence</a:t>
            </a:r>
            <a:r>
              <a:rPr lang="en-US" altLang="en-US" sz="2000" dirty="0"/>
              <a:t>: </a:t>
            </a:r>
            <a:r>
              <a:rPr lang="en-US" altLang="en-US" sz="2000" dirty="0" err="1"/>
              <a:t>Cov</a:t>
            </a:r>
            <a:r>
              <a:rPr lang="en-US" altLang="en-US" sz="2000" baseline="-25000" dirty="0" err="1"/>
              <a:t>A,B</a:t>
            </a:r>
            <a:r>
              <a:rPr lang="en-US" altLang="en-US" sz="2000" dirty="0"/>
              <a:t> = 0 but the converse is not true:</a:t>
            </a:r>
          </a:p>
          <a:p>
            <a:pPr lvl="1" algn="just"/>
            <a:r>
              <a:rPr lang="en-US" altLang="en-US" sz="1800" dirty="0"/>
              <a:t>Some pairs of random variables may have a covariance of 0 but are not independent. Only under some additional assumptions (e.g., the data follow multivariate normal distributions) does a covariance of 0 imply independence</a:t>
            </a:r>
          </a:p>
        </p:txBody>
      </p:sp>
      <p:graphicFrame>
        <p:nvGraphicFramePr>
          <p:cNvPr id="24583" name="Object 13"/>
          <p:cNvGraphicFramePr>
            <a:graphicFrameLocks noChangeAspect="1"/>
          </p:cNvGraphicFramePr>
          <p:nvPr/>
        </p:nvGraphicFramePr>
        <p:xfrm>
          <a:off x="5576418" y="3139282"/>
          <a:ext cx="255588" cy="339725"/>
        </p:xfrm>
        <a:graphic>
          <a:graphicData uri="http://schemas.openxmlformats.org/presentationml/2006/ole">
            <mc:AlternateContent xmlns:mc="http://schemas.openxmlformats.org/markup-compatibility/2006">
              <mc:Choice xmlns:v="urn:schemas-microsoft-com:vml" Requires="v">
                <p:oleObj spid="_x0000_s4154" name="Equation" r:id="rId6" imgW="152268" imgH="203024" progId="Equation.3">
                  <p:embed/>
                </p:oleObj>
              </mc:Choice>
              <mc:Fallback>
                <p:oleObj name="Equation" r:id="rId6" imgW="152268" imgH="203024" progId="Equation.3">
                  <p:embed/>
                  <p:pic>
                    <p:nvPicPr>
                      <p:cNvPr id="24583"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76418" y="3139282"/>
                        <a:ext cx="255588"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4" name="Object 14"/>
          <p:cNvGraphicFramePr>
            <a:graphicFrameLocks noChangeAspect="1"/>
          </p:cNvGraphicFramePr>
          <p:nvPr/>
        </p:nvGraphicFramePr>
        <p:xfrm>
          <a:off x="6248401" y="3086894"/>
          <a:ext cx="295275" cy="392112"/>
        </p:xfrm>
        <a:graphic>
          <a:graphicData uri="http://schemas.openxmlformats.org/presentationml/2006/ole">
            <mc:AlternateContent xmlns:mc="http://schemas.openxmlformats.org/markup-compatibility/2006">
              <mc:Choice xmlns:v="urn:schemas-microsoft-com:vml" Requires="v">
                <p:oleObj spid="_x0000_s4155" name="Equation" r:id="rId8" imgW="152268" imgH="203024" progId="Equation.3">
                  <p:embed/>
                </p:oleObj>
              </mc:Choice>
              <mc:Fallback>
                <p:oleObj name="Equation" r:id="rId8" imgW="152268" imgH="203024" progId="Equation.3">
                  <p:embed/>
                  <p:pic>
                    <p:nvPicPr>
                      <p:cNvPr id="24584"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48401" y="3086894"/>
                        <a:ext cx="295275" cy="392112"/>
                      </a:xfrm>
                      <a:prstGeom prst="rect">
                        <a:avLst/>
                      </a:prstGeom>
                      <a:noFill/>
                      <a:ln>
                        <a:noFill/>
                      </a:ln>
                      <a:effectLst/>
                    </p:spPr>
                  </p:pic>
                </p:oleObj>
              </mc:Fallback>
            </mc:AlternateContent>
          </a:graphicData>
        </a:graphic>
      </p:graphicFrame>
      <p:sp>
        <p:nvSpPr>
          <p:cNvPr id="24585" name="TextBox 2"/>
          <p:cNvSpPr txBox="1">
            <a:spLocks noChangeArrowheads="1"/>
          </p:cNvSpPr>
          <p:nvPr/>
        </p:nvSpPr>
        <p:spPr bwMode="auto">
          <a:xfrm>
            <a:off x="2093914" y="2439988"/>
            <a:ext cx="2746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2000" dirty="0"/>
              <a:t>Correlation coefficient:</a:t>
            </a:r>
          </a:p>
        </p:txBody>
      </p:sp>
      <p:pic>
        <p:nvPicPr>
          <p:cNvPr id="3" name="Picture 2">
            <a:extLst>
              <a:ext uri="{FF2B5EF4-FFF2-40B4-BE49-F238E27FC236}">
                <a16:creationId xmlns:a16="http://schemas.microsoft.com/office/drawing/2014/main" id="{63E46832-DC18-4680-90C9-34B5A75D21F3}"/>
              </a:ext>
            </a:extLst>
          </p:cNvPr>
          <p:cNvPicPr>
            <a:picLocks noChangeAspect="1"/>
          </p:cNvPicPr>
          <p:nvPr/>
        </p:nvPicPr>
        <p:blipFill>
          <a:blip r:embed="rId10"/>
          <a:stretch>
            <a:fillRect/>
          </a:stretch>
        </p:blipFill>
        <p:spPr>
          <a:xfrm>
            <a:off x="7521460" y="-13537"/>
            <a:ext cx="4464279" cy="57152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00162888"/>
      </p:ext>
    </p:extLst>
  </p:cSld>
  <p:clrMapOvr>
    <a:masterClrMapping/>
  </p:clrMapOvr>
  <p:transition>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185864"/>
            <a:ext cx="67056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itle 1"/>
          <p:cNvSpPr>
            <a:spLocks noGrp="1"/>
          </p:cNvSpPr>
          <p:nvPr>
            <p:ph type="title"/>
          </p:nvPr>
        </p:nvSpPr>
        <p:spPr>
          <a:xfrm>
            <a:off x="2049888" y="304800"/>
            <a:ext cx="8763000" cy="609600"/>
          </a:xfrm>
        </p:spPr>
        <p:txBody>
          <a:bodyPr>
            <a:normAutofit fontScale="90000"/>
          </a:bodyPr>
          <a:lstStyle/>
          <a:p>
            <a:r>
              <a:rPr lang="en-US" altLang="en-US" dirty="0"/>
              <a:t>Co-Variance: An Example</a:t>
            </a:r>
          </a:p>
        </p:txBody>
      </p:sp>
      <p:sp>
        <p:nvSpPr>
          <p:cNvPr id="3" name="Text Placeholder 2"/>
          <p:cNvSpPr>
            <a:spLocks noGrp="1"/>
          </p:cNvSpPr>
          <p:nvPr>
            <p:ph type="body" sz="half" idx="1"/>
          </p:nvPr>
        </p:nvSpPr>
        <p:spPr>
          <a:xfrm>
            <a:off x="1828800" y="1066800"/>
            <a:ext cx="8534400" cy="5486400"/>
          </a:xfrm>
        </p:spPr>
        <p:txBody>
          <a:bodyPr>
            <a:normAutofit fontScale="92500" lnSpcReduction="10000"/>
          </a:bodyPr>
          <a:lstStyle/>
          <a:p>
            <a:pPr>
              <a:lnSpc>
                <a:spcPct val="150000"/>
              </a:lnSpc>
              <a:defRPr/>
            </a:pPr>
            <a:endParaRPr lang="en-US" sz="2000" dirty="0"/>
          </a:p>
          <a:p>
            <a:pPr>
              <a:lnSpc>
                <a:spcPct val="150000"/>
              </a:lnSpc>
              <a:defRPr/>
            </a:pPr>
            <a:r>
              <a:rPr lang="en-US" sz="2000" dirty="0"/>
              <a:t>It can be simplified in computation as</a:t>
            </a:r>
          </a:p>
          <a:p>
            <a:pPr>
              <a:lnSpc>
                <a:spcPct val="150000"/>
              </a:lnSpc>
              <a:defRPr/>
            </a:pPr>
            <a:endParaRPr lang="en-US" sz="2000" dirty="0"/>
          </a:p>
          <a:p>
            <a:pPr>
              <a:lnSpc>
                <a:spcPct val="150000"/>
              </a:lnSpc>
              <a:defRPr/>
            </a:pPr>
            <a:r>
              <a:rPr lang="en-US" sz="2000" dirty="0"/>
              <a:t>Suppose two stocks A and B have the following values in one week:  (2, 5), (3, 8), (5, 10), (4, 11), (6, 14). </a:t>
            </a:r>
          </a:p>
          <a:p>
            <a:pPr>
              <a:lnSpc>
                <a:spcPct val="150000"/>
              </a:lnSpc>
              <a:defRPr/>
            </a:pPr>
            <a:r>
              <a:rPr lang="en-US" sz="2000" dirty="0"/>
              <a:t>Question:  If the stocks are affected by the same industry trends, will their prices rise or fall together?</a:t>
            </a:r>
          </a:p>
          <a:p>
            <a:pPr lvl="1">
              <a:lnSpc>
                <a:spcPct val="150000"/>
              </a:lnSpc>
              <a:defRPr/>
            </a:pPr>
            <a:r>
              <a:rPr lang="en-US" sz="2000" dirty="0"/>
              <a:t>E(A) = (2 + 3 + 5 + 4 + 6)/ 5 = 20/5 = 4</a:t>
            </a:r>
          </a:p>
          <a:p>
            <a:pPr lvl="1">
              <a:lnSpc>
                <a:spcPct val="150000"/>
              </a:lnSpc>
              <a:defRPr/>
            </a:pPr>
            <a:r>
              <a:rPr lang="en-US" sz="2000" dirty="0"/>
              <a:t>E(B) = (5 + 8 + 10 + 11 + 14) /5 = 48/5 = 9.6</a:t>
            </a:r>
          </a:p>
          <a:p>
            <a:pPr lvl="1">
              <a:lnSpc>
                <a:spcPct val="150000"/>
              </a:lnSpc>
              <a:defRPr/>
            </a:pPr>
            <a:r>
              <a:rPr lang="en-US" sz="2000" dirty="0" err="1"/>
              <a:t>Cov</a:t>
            </a:r>
            <a:r>
              <a:rPr lang="en-US" sz="2000" dirty="0"/>
              <a:t>(A,B) = (2×5+3×8+5×10+4×11+6×14)/5 − 4 × 9.6 = 4</a:t>
            </a:r>
          </a:p>
          <a:p>
            <a:pPr>
              <a:lnSpc>
                <a:spcPct val="150000"/>
              </a:lnSpc>
              <a:defRPr/>
            </a:pPr>
            <a:r>
              <a:rPr lang="en-US" sz="2000" dirty="0"/>
              <a:t>Thus, A and B rise together since </a:t>
            </a:r>
            <a:r>
              <a:rPr lang="en-US" sz="2000" dirty="0" err="1"/>
              <a:t>Cov</a:t>
            </a:r>
            <a:r>
              <a:rPr lang="en-US" sz="2000" dirty="0"/>
              <a:t>(A, B) &gt; 0.</a:t>
            </a:r>
          </a:p>
        </p:txBody>
      </p:sp>
      <p:pic>
        <p:nvPicPr>
          <p:cNvPr id="2560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133600"/>
            <a:ext cx="42672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1317210"/>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33750" y="1838325"/>
            <a:ext cx="5524500" cy="3181350"/>
          </a:xfrm>
          <a:prstGeom prst="rect">
            <a:avLst/>
          </a:prstGeom>
        </p:spPr>
      </p:pic>
    </p:spTree>
    <p:extLst>
      <p:ext uri="{BB962C8B-B14F-4D97-AF65-F5344CB8AC3E}">
        <p14:creationId xmlns:p14="http://schemas.microsoft.com/office/powerpoint/2010/main" val="3050515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00580" y="1584101"/>
            <a:ext cx="9211344" cy="3795232"/>
          </a:xfrm>
          <a:prstGeom prst="rect">
            <a:avLst/>
          </a:prstGeom>
        </p:spPr>
      </p:pic>
    </p:spTree>
    <p:extLst>
      <p:ext uri="{BB962C8B-B14F-4D97-AF65-F5344CB8AC3E}">
        <p14:creationId xmlns:p14="http://schemas.microsoft.com/office/powerpoint/2010/main" val="14828018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ext Box 1"/>
          <p:cNvSpPr txBox="1">
            <a:spLocks noChangeArrowheads="1"/>
          </p:cNvSpPr>
          <p:nvPr/>
        </p:nvSpPr>
        <p:spPr bwMode="auto">
          <a:xfrm>
            <a:off x="2155065" y="243625"/>
            <a:ext cx="4991637" cy="762000"/>
          </a:xfrm>
          <a:prstGeom prst="rect">
            <a:avLst/>
          </a:prstGeom>
          <a:noFill/>
          <a:ln w="9525">
            <a:noFill/>
            <a:round/>
            <a:headEnd/>
            <a:tailEnd/>
          </a:ln>
          <a:effectLst/>
        </p:spPr>
        <p:txBody>
          <a:bodyPr lIns="90000" tIns="46800" rIns="90000" bIns="46800" anchor="ctr"/>
          <a:lstStyle/>
          <a:p>
            <a:pPr algn="ctr">
              <a:tabLst>
                <a:tab pos="0" algn="l"/>
                <a:tab pos="447663" algn="l"/>
                <a:tab pos="896916" algn="l"/>
                <a:tab pos="1346166" algn="l"/>
                <a:tab pos="1795418" algn="l"/>
                <a:tab pos="2244669" algn="l"/>
                <a:tab pos="2693921" algn="l"/>
                <a:tab pos="3143172" algn="l"/>
                <a:tab pos="3592424" algn="l"/>
                <a:tab pos="4041674" algn="l"/>
                <a:tab pos="4490926" algn="l"/>
                <a:tab pos="4940176" algn="l"/>
                <a:tab pos="5389428" algn="l"/>
                <a:tab pos="5838679" algn="l"/>
                <a:tab pos="6287931" algn="l"/>
                <a:tab pos="6737182" algn="l"/>
                <a:tab pos="7186434" algn="l"/>
                <a:tab pos="7635684" algn="l"/>
                <a:tab pos="8084937" algn="l"/>
                <a:tab pos="8534187" algn="l"/>
                <a:tab pos="8983438" algn="l"/>
              </a:tabLst>
              <a:defRPr/>
            </a:pPr>
            <a:r>
              <a:rPr lang="en-US" sz="4300" dirty="0">
                <a:solidFill>
                  <a:srgbClr val="572314"/>
                </a:solidFill>
                <a:effectLst>
                  <a:outerShdw blurRad="38100" dist="38100" dir="2700000" algn="tl">
                    <a:srgbClr val="C0C0C0"/>
                  </a:outerShdw>
                </a:effectLst>
                <a:latin typeface="Times New Roman" pitchFamily="18" charset="0"/>
                <a:cs typeface="Times New Roman" pitchFamily="18" charset="0"/>
              </a:rPr>
              <a:t>Data Transformation</a:t>
            </a:r>
          </a:p>
        </p:txBody>
      </p:sp>
      <p:sp>
        <p:nvSpPr>
          <p:cNvPr id="124931" name="Text Box 2"/>
          <p:cNvSpPr txBox="1">
            <a:spLocks noChangeArrowheads="1"/>
          </p:cNvSpPr>
          <p:nvPr/>
        </p:nvSpPr>
        <p:spPr bwMode="auto">
          <a:xfrm>
            <a:off x="2514600" y="1150942"/>
            <a:ext cx="8001000" cy="531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61950" indent="-282575" eaLnBrk="0" hangingPunc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1pPr>
            <a:lvl2pPr marL="636588" indent="-233363" eaLnBrk="0" hangingPunc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2pPr>
            <a:lvl3pPr marL="1036638" indent="-233363" eaLnBrk="0" hangingPunc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9pPr>
          </a:lstStyle>
          <a:p>
            <a:pPr eaLnBrk="1" hangingPunct="1">
              <a:lnSpc>
                <a:spcPct val="110000"/>
              </a:lnSpc>
              <a:spcBef>
                <a:spcPts val="600"/>
              </a:spcBef>
              <a:buClr>
                <a:srgbClr val="3891A7"/>
              </a:buClr>
              <a:buFont typeface="Wingdings 2" panose="05020102010507070707" pitchFamily="18" charset="2"/>
              <a:buChar char=""/>
            </a:pPr>
            <a:r>
              <a:rPr lang="en-US" altLang="en-US" sz="2200">
                <a:solidFill>
                  <a:srgbClr val="660066"/>
                </a:solidFill>
                <a:latin typeface="Times New Roman" panose="02020603050405020304" pitchFamily="18" charset="0"/>
                <a:cs typeface="Times New Roman" panose="02020603050405020304" pitchFamily="18" charset="0"/>
              </a:rPr>
              <a:t>Smoothing</a:t>
            </a:r>
            <a:r>
              <a:rPr lang="en-US" altLang="en-US" sz="2200">
                <a:solidFill>
                  <a:srgbClr val="000000"/>
                </a:solidFill>
                <a:latin typeface="Times New Roman" panose="02020603050405020304" pitchFamily="18" charset="0"/>
                <a:cs typeface="Times New Roman" panose="02020603050405020304" pitchFamily="18" charset="0"/>
              </a:rPr>
              <a:t>: remove noise from data using smoothing techniques</a:t>
            </a:r>
          </a:p>
          <a:p>
            <a:pPr eaLnBrk="1" hangingPunct="1">
              <a:lnSpc>
                <a:spcPct val="110000"/>
              </a:lnSpc>
              <a:spcBef>
                <a:spcPts val="600"/>
              </a:spcBef>
              <a:buClr>
                <a:srgbClr val="3891A7"/>
              </a:buClr>
              <a:buFont typeface="Wingdings 2" panose="05020102010507070707" pitchFamily="18" charset="2"/>
              <a:buChar char=""/>
            </a:pPr>
            <a:r>
              <a:rPr lang="en-US" altLang="en-US" sz="2200">
                <a:solidFill>
                  <a:srgbClr val="660066"/>
                </a:solidFill>
                <a:latin typeface="Times New Roman" panose="02020603050405020304" pitchFamily="18" charset="0"/>
                <a:cs typeface="Times New Roman" panose="02020603050405020304" pitchFamily="18" charset="0"/>
              </a:rPr>
              <a:t>Aggregation</a:t>
            </a:r>
            <a:r>
              <a:rPr lang="en-US" altLang="en-US" sz="2200">
                <a:solidFill>
                  <a:srgbClr val="000000"/>
                </a:solidFill>
                <a:latin typeface="Times New Roman" panose="02020603050405020304" pitchFamily="18" charset="0"/>
                <a:cs typeface="Times New Roman" panose="02020603050405020304" pitchFamily="18" charset="0"/>
              </a:rPr>
              <a:t>: summarization, data cube construction</a:t>
            </a:r>
          </a:p>
          <a:p>
            <a:pPr eaLnBrk="1" hangingPunct="1">
              <a:lnSpc>
                <a:spcPct val="110000"/>
              </a:lnSpc>
              <a:spcBef>
                <a:spcPts val="600"/>
              </a:spcBef>
              <a:buClr>
                <a:srgbClr val="3891A7"/>
              </a:buClr>
              <a:buFont typeface="Wingdings 2" panose="05020102010507070707" pitchFamily="18" charset="2"/>
              <a:buChar char=""/>
            </a:pPr>
            <a:r>
              <a:rPr lang="en-US" altLang="en-US" sz="2200">
                <a:solidFill>
                  <a:srgbClr val="660066"/>
                </a:solidFill>
                <a:latin typeface="Times New Roman" panose="02020603050405020304" pitchFamily="18" charset="0"/>
                <a:cs typeface="Times New Roman" panose="02020603050405020304" pitchFamily="18" charset="0"/>
              </a:rPr>
              <a:t>Generalization</a:t>
            </a:r>
            <a:r>
              <a:rPr lang="en-US" altLang="en-US" sz="2200">
                <a:solidFill>
                  <a:srgbClr val="000000"/>
                </a:solidFill>
                <a:latin typeface="Times New Roman" panose="02020603050405020304" pitchFamily="18" charset="0"/>
                <a:cs typeface="Times New Roman" panose="02020603050405020304" pitchFamily="18" charset="0"/>
              </a:rPr>
              <a:t>: concept hierarchy climbing</a:t>
            </a:r>
          </a:p>
          <a:p>
            <a:pPr eaLnBrk="1" hangingPunct="1">
              <a:lnSpc>
                <a:spcPct val="110000"/>
              </a:lnSpc>
              <a:spcBef>
                <a:spcPts val="600"/>
              </a:spcBef>
              <a:buClr>
                <a:srgbClr val="3891A7"/>
              </a:buClr>
              <a:buFont typeface="Wingdings 2" panose="05020102010507070707" pitchFamily="18" charset="2"/>
              <a:buChar char=""/>
            </a:pPr>
            <a:r>
              <a:rPr lang="en-US" altLang="en-US" sz="2200">
                <a:solidFill>
                  <a:srgbClr val="660066"/>
                </a:solidFill>
                <a:latin typeface="Times New Roman" panose="02020603050405020304" pitchFamily="18" charset="0"/>
                <a:cs typeface="Times New Roman" panose="02020603050405020304" pitchFamily="18" charset="0"/>
              </a:rPr>
              <a:t>Normalization</a:t>
            </a:r>
            <a:r>
              <a:rPr lang="en-US" altLang="en-US" sz="2200">
                <a:solidFill>
                  <a:srgbClr val="000000"/>
                </a:solidFill>
                <a:latin typeface="Times New Roman" panose="02020603050405020304" pitchFamily="18" charset="0"/>
                <a:cs typeface="Times New Roman" panose="02020603050405020304" pitchFamily="18" charset="0"/>
              </a:rPr>
              <a:t>: scaled to fall within a small, specified range</a:t>
            </a:r>
          </a:p>
          <a:p>
            <a:pPr lvl="2" eaLnBrk="1" hangingPunct="1">
              <a:lnSpc>
                <a:spcPct val="110000"/>
              </a:lnSpc>
              <a:spcBef>
                <a:spcPts val="551"/>
              </a:spcBef>
              <a:buClr>
                <a:srgbClr val="3891A7"/>
              </a:buClr>
              <a:buFont typeface="Verdana" panose="020B0604030504040204" pitchFamily="34" charset="0"/>
              <a:buChar char="◦"/>
            </a:pPr>
            <a:r>
              <a:rPr lang="en-US" altLang="en-US" sz="2200">
                <a:solidFill>
                  <a:srgbClr val="7030A0"/>
                </a:solidFill>
                <a:latin typeface="Times New Roman" panose="02020603050405020304" pitchFamily="18" charset="0"/>
                <a:cs typeface="Times New Roman" panose="02020603050405020304" pitchFamily="18" charset="0"/>
              </a:rPr>
              <a:t>min-max normalization</a:t>
            </a:r>
          </a:p>
          <a:p>
            <a:pPr lvl="2" eaLnBrk="1" hangingPunct="1">
              <a:lnSpc>
                <a:spcPct val="110000"/>
              </a:lnSpc>
              <a:spcBef>
                <a:spcPts val="551"/>
              </a:spcBef>
              <a:buClr>
                <a:srgbClr val="3891A7"/>
              </a:buClr>
              <a:buFont typeface="Verdana" panose="020B0604030504040204" pitchFamily="34" charset="0"/>
              <a:buChar char="◦"/>
            </a:pPr>
            <a:r>
              <a:rPr lang="en-US" altLang="en-US" sz="2200">
                <a:solidFill>
                  <a:srgbClr val="7030A0"/>
                </a:solidFill>
                <a:latin typeface="Times New Roman" panose="02020603050405020304" pitchFamily="18" charset="0"/>
                <a:cs typeface="Times New Roman" panose="02020603050405020304" pitchFamily="18" charset="0"/>
              </a:rPr>
              <a:t>z-score normalization</a:t>
            </a:r>
          </a:p>
          <a:p>
            <a:pPr lvl="2" eaLnBrk="1" hangingPunct="1">
              <a:lnSpc>
                <a:spcPct val="110000"/>
              </a:lnSpc>
              <a:spcBef>
                <a:spcPts val="551"/>
              </a:spcBef>
              <a:buClr>
                <a:srgbClr val="3891A7"/>
              </a:buClr>
              <a:buFont typeface="Verdana" panose="020B0604030504040204" pitchFamily="34" charset="0"/>
              <a:buChar char="◦"/>
            </a:pPr>
            <a:r>
              <a:rPr lang="en-US" altLang="en-US" sz="2200">
                <a:solidFill>
                  <a:srgbClr val="7030A0"/>
                </a:solidFill>
                <a:latin typeface="Times New Roman" panose="02020603050405020304" pitchFamily="18" charset="0"/>
                <a:cs typeface="Times New Roman" panose="02020603050405020304" pitchFamily="18" charset="0"/>
              </a:rPr>
              <a:t>normalization by decimal scaling</a:t>
            </a:r>
          </a:p>
          <a:p>
            <a:pPr eaLnBrk="1" hangingPunct="1">
              <a:lnSpc>
                <a:spcPct val="110000"/>
              </a:lnSpc>
              <a:spcBef>
                <a:spcPts val="600"/>
              </a:spcBef>
              <a:buClr>
                <a:srgbClr val="3891A7"/>
              </a:buClr>
              <a:buFont typeface="Wingdings 2" panose="05020102010507070707" pitchFamily="18" charset="2"/>
              <a:buChar char=""/>
            </a:pPr>
            <a:r>
              <a:rPr lang="en-US" altLang="en-US" sz="2200">
                <a:solidFill>
                  <a:srgbClr val="660066"/>
                </a:solidFill>
                <a:latin typeface="Times New Roman" panose="02020603050405020304" pitchFamily="18" charset="0"/>
                <a:cs typeface="Times New Roman" panose="02020603050405020304" pitchFamily="18" charset="0"/>
              </a:rPr>
              <a:t>Attribute/feature construction:</a:t>
            </a:r>
          </a:p>
          <a:p>
            <a:pPr lvl="1" eaLnBrk="1" hangingPunct="1">
              <a:lnSpc>
                <a:spcPct val="110000"/>
              </a:lnSpc>
              <a:spcBef>
                <a:spcPts val="551"/>
              </a:spcBef>
              <a:buClr>
                <a:srgbClr val="3891A7"/>
              </a:buClr>
              <a:buFont typeface="Verdana" panose="020B0604030504040204" pitchFamily="34" charset="0"/>
              <a:buChar char="◦"/>
            </a:pPr>
            <a:r>
              <a:rPr lang="en-US" altLang="en-US" sz="2200">
                <a:solidFill>
                  <a:srgbClr val="000000"/>
                </a:solidFill>
                <a:latin typeface="Times New Roman" panose="02020603050405020304" pitchFamily="18" charset="0"/>
                <a:cs typeface="Times New Roman" panose="02020603050405020304" pitchFamily="18" charset="0"/>
              </a:rPr>
              <a:t>New attributes constructed from the given ones</a:t>
            </a:r>
          </a:p>
        </p:txBody>
      </p:sp>
      <p:sp>
        <p:nvSpPr>
          <p:cNvPr id="124932" name="Text Box 3"/>
          <p:cNvSpPr txBox="1">
            <a:spLocks noChangeArrowheads="1"/>
          </p:cNvSpPr>
          <p:nvPr/>
        </p:nvSpPr>
        <p:spPr bwMode="auto">
          <a:xfrm>
            <a:off x="12195175" y="6381750"/>
            <a:ext cx="457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9pPr>
          </a:lstStyle>
          <a:p>
            <a:pPr algn="ctr" eaLnBrk="1" hangingPunct="1">
              <a:buClrTx/>
              <a:buFontTx/>
              <a:buNone/>
            </a:pPr>
            <a:fld id="{A227807F-98DC-48CA-9998-07BCE74E1F9D}" type="slidenum">
              <a:rPr lang="en-US" altLang="en-US" sz="1200">
                <a:solidFill>
                  <a:srgbClr val="B5A788"/>
                </a:solidFill>
                <a:latin typeface="Times New Roman" panose="02020603050405020304" pitchFamily="18" charset="0"/>
                <a:cs typeface="Times New Roman" panose="02020603050405020304" pitchFamily="18" charset="0"/>
              </a:rPr>
              <a:pPr algn="ctr" eaLnBrk="1" hangingPunct="1">
                <a:buClrTx/>
                <a:buFontTx/>
                <a:buNone/>
              </a:pPr>
              <a:t>51</a:t>
            </a:fld>
            <a:endParaRPr lang="en-US" altLang="en-US" sz="1200">
              <a:solidFill>
                <a:srgbClr val="B5A788"/>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666984"/>
      </p:ext>
    </p:extLst>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 Box 1"/>
          <p:cNvSpPr txBox="1">
            <a:spLocks noChangeArrowheads="1"/>
          </p:cNvSpPr>
          <p:nvPr/>
        </p:nvSpPr>
        <p:spPr bwMode="auto">
          <a:xfrm>
            <a:off x="1766555" y="244475"/>
            <a:ext cx="7793039" cy="685800"/>
          </a:xfrm>
          <a:prstGeom prst="rect">
            <a:avLst/>
          </a:prstGeom>
          <a:noFill/>
          <a:ln w="9525">
            <a:noFill/>
            <a:round/>
            <a:headEnd/>
            <a:tailEnd/>
          </a:ln>
          <a:effectLst/>
        </p:spPr>
        <p:txBody>
          <a:bodyPr lIns="90000" tIns="46800" rIns="90000" bIns="46800" anchor="ctr"/>
          <a:lstStyle/>
          <a:p>
            <a:pPr algn="ctr">
              <a:tabLst>
                <a:tab pos="0" algn="l"/>
                <a:tab pos="447663" algn="l"/>
                <a:tab pos="896916" algn="l"/>
                <a:tab pos="1346166" algn="l"/>
                <a:tab pos="1795418" algn="l"/>
                <a:tab pos="2244669" algn="l"/>
                <a:tab pos="2693921" algn="l"/>
                <a:tab pos="3143172" algn="l"/>
                <a:tab pos="3592424" algn="l"/>
                <a:tab pos="4041674" algn="l"/>
                <a:tab pos="4490926" algn="l"/>
                <a:tab pos="4940176" algn="l"/>
                <a:tab pos="5389428" algn="l"/>
                <a:tab pos="5838679" algn="l"/>
                <a:tab pos="6287931" algn="l"/>
                <a:tab pos="6737182" algn="l"/>
                <a:tab pos="7186434" algn="l"/>
                <a:tab pos="7635684" algn="l"/>
                <a:tab pos="8084937" algn="l"/>
                <a:tab pos="8534187" algn="l"/>
                <a:tab pos="8983438" algn="l"/>
              </a:tabLst>
              <a:defRPr/>
            </a:pPr>
            <a:r>
              <a:rPr lang="en-US" sz="3600" dirty="0">
                <a:solidFill>
                  <a:srgbClr val="572314"/>
                </a:solidFill>
                <a:effectLst>
                  <a:outerShdw blurRad="38100" dist="38100" dir="2700000" algn="tl">
                    <a:srgbClr val="C0C0C0"/>
                  </a:outerShdw>
                </a:effectLst>
                <a:latin typeface="Times New Roman" pitchFamily="18" charset="0"/>
                <a:cs typeface="Times New Roman" pitchFamily="18" charset="0"/>
              </a:rPr>
              <a:t>Data Transformation: </a:t>
            </a:r>
            <a:r>
              <a:rPr lang="en-US" sz="3600" dirty="0">
                <a:solidFill>
                  <a:srgbClr val="FF0000"/>
                </a:solidFill>
                <a:effectLst>
                  <a:outerShdw blurRad="38100" dist="38100" dir="2700000" algn="tl">
                    <a:srgbClr val="C0C0C0"/>
                  </a:outerShdw>
                </a:effectLst>
                <a:latin typeface="Times New Roman" pitchFamily="18" charset="0"/>
                <a:cs typeface="Times New Roman" pitchFamily="18" charset="0"/>
              </a:rPr>
              <a:t>Normalization</a:t>
            </a:r>
          </a:p>
        </p:txBody>
      </p:sp>
      <p:sp>
        <p:nvSpPr>
          <p:cNvPr id="6153" name="Text Box 2"/>
          <p:cNvSpPr txBox="1">
            <a:spLocks noChangeArrowheads="1"/>
          </p:cNvSpPr>
          <p:nvPr/>
        </p:nvSpPr>
        <p:spPr bwMode="auto">
          <a:xfrm>
            <a:off x="2514600" y="990604"/>
            <a:ext cx="7924800" cy="548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61950" indent="-282575" eaLnBrk="0" hangingPunc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1pPr>
            <a:lvl2pPr marL="638175" indent="-233363" eaLnBrk="0" hangingPunc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WenQuanYi Micro Hei" charset="0"/>
                <a:cs typeface="WenQuanYi Micro Hei" charset="0"/>
              </a:defRPr>
            </a:lvl9pPr>
          </a:lstStyle>
          <a:p>
            <a:pPr eaLnBrk="1" hangingPunct="1">
              <a:lnSpc>
                <a:spcPct val="120000"/>
              </a:lnSpc>
              <a:spcBef>
                <a:spcPts val="600"/>
              </a:spcBef>
              <a:buClr>
                <a:srgbClr val="3891A7"/>
              </a:buClr>
              <a:buFont typeface="Wingdings 2" panose="05020102010507070707" pitchFamily="18" charset="2"/>
              <a:buChar char=""/>
            </a:pPr>
            <a:r>
              <a:rPr lang="en-US" altLang="en-US" b="1">
                <a:solidFill>
                  <a:srgbClr val="7030A0"/>
                </a:solidFill>
                <a:latin typeface="Times New Roman" panose="02020603050405020304" pitchFamily="18" charset="0"/>
                <a:cs typeface="Times New Roman" panose="02020603050405020304" pitchFamily="18" charset="0"/>
              </a:rPr>
              <a:t>Min-max normalization: </a:t>
            </a:r>
            <a:r>
              <a:rPr lang="en-US" altLang="en-US" sz="1600">
                <a:solidFill>
                  <a:srgbClr val="7030A0"/>
                </a:solidFill>
                <a:latin typeface="Times New Roman" panose="02020603050405020304" pitchFamily="18" charset="0"/>
                <a:cs typeface="Times New Roman" panose="02020603050405020304" pitchFamily="18" charset="0"/>
              </a:rPr>
              <a:t>For Linear Transformation; </a:t>
            </a:r>
            <a:r>
              <a:rPr lang="en-US" altLang="en-US">
                <a:solidFill>
                  <a:srgbClr val="000000"/>
                </a:solidFill>
                <a:latin typeface="Times New Roman" panose="02020603050405020304" pitchFamily="18" charset="0"/>
                <a:cs typeface="Times New Roman" panose="02020603050405020304" pitchFamily="18" charset="0"/>
              </a:rPr>
              <a:t>to [new_min</a:t>
            </a:r>
            <a:r>
              <a:rPr lang="en-US" altLang="en-US" baseline="-25000">
                <a:solidFill>
                  <a:srgbClr val="000000"/>
                </a:solidFill>
                <a:latin typeface="Times New Roman" panose="02020603050405020304" pitchFamily="18" charset="0"/>
                <a:cs typeface="Times New Roman" panose="02020603050405020304" pitchFamily="18" charset="0"/>
              </a:rPr>
              <a:t>A</a:t>
            </a:r>
            <a:r>
              <a:rPr lang="en-US" altLang="en-US">
                <a:solidFill>
                  <a:srgbClr val="000000"/>
                </a:solidFill>
                <a:latin typeface="Times New Roman" panose="02020603050405020304" pitchFamily="18" charset="0"/>
                <a:cs typeface="Times New Roman" panose="02020603050405020304" pitchFamily="18" charset="0"/>
              </a:rPr>
              <a:t>, new_max</a:t>
            </a:r>
            <a:r>
              <a:rPr lang="en-US" altLang="en-US" baseline="-25000">
                <a:solidFill>
                  <a:srgbClr val="000000"/>
                </a:solidFill>
                <a:latin typeface="Times New Roman" panose="02020603050405020304" pitchFamily="18" charset="0"/>
                <a:cs typeface="Times New Roman" panose="02020603050405020304" pitchFamily="18" charset="0"/>
              </a:rPr>
              <a:t>A</a:t>
            </a:r>
            <a:r>
              <a:rPr lang="en-US" altLang="en-US">
                <a:solidFill>
                  <a:srgbClr val="000000"/>
                </a:solidFill>
                <a:latin typeface="Times New Roman" panose="02020603050405020304" pitchFamily="18" charset="0"/>
                <a:cs typeface="Times New Roman" panose="02020603050405020304" pitchFamily="18" charset="0"/>
              </a:rPr>
              <a:t>]</a:t>
            </a:r>
          </a:p>
          <a:p>
            <a:pPr lvl="1" eaLnBrk="1" hangingPunct="1">
              <a:lnSpc>
                <a:spcPct val="120000"/>
              </a:lnSpc>
              <a:spcBef>
                <a:spcPts val="551"/>
              </a:spcBef>
            </a:pPr>
            <a:endParaRPr lang="en-US" altLang="en-US">
              <a:solidFill>
                <a:srgbClr val="000000"/>
              </a:solidFill>
              <a:latin typeface="Times New Roman" panose="02020603050405020304" pitchFamily="18" charset="0"/>
              <a:cs typeface="Times New Roman" panose="02020603050405020304" pitchFamily="18" charset="0"/>
            </a:endParaRPr>
          </a:p>
          <a:p>
            <a:pPr lvl="1" eaLnBrk="1" hangingPunct="1">
              <a:lnSpc>
                <a:spcPct val="120000"/>
              </a:lnSpc>
              <a:spcBef>
                <a:spcPts val="551"/>
              </a:spcBef>
            </a:pPr>
            <a:endParaRPr lang="en-US" altLang="en-US">
              <a:solidFill>
                <a:srgbClr val="000000"/>
              </a:solidFill>
              <a:latin typeface="Times New Roman" panose="02020603050405020304" pitchFamily="18" charset="0"/>
              <a:cs typeface="Times New Roman" panose="02020603050405020304" pitchFamily="18" charset="0"/>
            </a:endParaRPr>
          </a:p>
          <a:p>
            <a:pPr eaLnBrk="1" hangingPunct="1">
              <a:lnSpc>
                <a:spcPct val="120000"/>
              </a:lnSpc>
              <a:spcBef>
                <a:spcPts val="600"/>
              </a:spcBef>
            </a:pPr>
            <a:r>
              <a:rPr lang="en-US" altLang="en-US">
                <a:solidFill>
                  <a:srgbClr val="000000"/>
                </a:solidFill>
                <a:latin typeface="Times New Roman" panose="02020603050405020304" pitchFamily="18" charset="0"/>
                <a:cs typeface="Times New Roman" panose="02020603050405020304" pitchFamily="18" charset="0"/>
              </a:rPr>
              <a:t>	</a:t>
            </a:r>
            <a:r>
              <a:rPr lang="en-US" altLang="en-US" sz="1600" i="1">
                <a:solidFill>
                  <a:srgbClr val="FF0000"/>
                </a:solidFill>
                <a:latin typeface="Times New Roman" panose="02020603050405020304" pitchFamily="18" charset="0"/>
                <a:cs typeface="Times New Roman" panose="02020603050405020304" pitchFamily="18" charset="0"/>
              </a:rPr>
              <a:t>Ex.  Let income range $12,000 to $98,000 normalized to [0.0, 1.0].  Then $73,600 is mapped to  </a:t>
            </a:r>
          </a:p>
          <a:p>
            <a:pPr eaLnBrk="1" hangingPunct="1">
              <a:lnSpc>
                <a:spcPct val="120000"/>
              </a:lnSpc>
              <a:spcBef>
                <a:spcPts val="600"/>
              </a:spcBef>
            </a:pPr>
            <a:endParaRPr lang="en-US" altLang="en-US">
              <a:solidFill>
                <a:srgbClr val="000000"/>
              </a:solidFill>
              <a:latin typeface="Times New Roman" panose="02020603050405020304" pitchFamily="18" charset="0"/>
              <a:cs typeface="Times New Roman" panose="02020603050405020304" pitchFamily="18" charset="0"/>
            </a:endParaRPr>
          </a:p>
          <a:p>
            <a:pPr eaLnBrk="1" hangingPunct="1">
              <a:lnSpc>
                <a:spcPct val="120000"/>
              </a:lnSpc>
              <a:spcBef>
                <a:spcPts val="600"/>
              </a:spcBef>
              <a:buClr>
                <a:srgbClr val="3891A7"/>
              </a:buClr>
              <a:buFont typeface="Wingdings 2" panose="05020102010507070707" pitchFamily="18" charset="2"/>
              <a:buChar char=""/>
            </a:pPr>
            <a:r>
              <a:rPr lang="en-US" altLang="en-US" b="1">
                <a:solidFill>
                  <a:srgbClr val="7030A0"/>
                </a:solidFill>
                <a:latin typeface="Times New Roman" panose="02020603050405020304" pitchFamily="18" charset="0"/>
                <a:cs typeface="Times New Roman" panose="02020603050405020304" pitchFamily="18" charset="0"/>
              </a:rPr>
              <a:t>Z-score normalization (</a:t>
            </a:r>
            <a:r>
              <a:rPr lang="el-GR" altLang="en-US" b="1">
                <a:solidFill>
                  <a:srgbClr val="7030A0"/>
                </a:solidFill>
                <a:latin typeface="Times New Roman" panose="02020603050405020304" pitchFamily="18" charset="0"/>
                <a:cs typeface="Times New Roman" panose="02020603050405020304" pitchFamily="18" charset="0"/>
              </a:rPr>
              <a:t>μ</a:t>
            </a:r>
            <a:r>
              <a:rPr lang="en-US" altLang="en-US" b="1">
                <a:solidFill>
                  <a:srgbClr val="7030A0"/>
                </a:solidFill>
                <a:latin typeface="Times New Roman" panose="02020603050405020304" pitchFamily="18" charset="0"/>
                <a:cs typeface="Times New Roman" panose="02020603050405020304" pitchFamily="18" charset="0"/>
              </a:rPr>
              <a:t>: mean, </a:t>
            </a:r>
            <a:r>
              <a:rPr lang="el-GR" altLang="en-US" b="1">
                <a:solidFill>
                  <a:srgbClr val="7030A0"/>
                </a:solidFill>
                <a:latin typeface="Times New Roman" panose="02020603050405020304" pitchFamily="18" charset="0"/>
                <a:cs typeface="Times New Roman" panose="02020603050405020304" pitchFamily="18" charset="0"/>
              </a:rPr>
              <a:t>σ</a:t>
            </a:r>
            <a:r>
              <a:rPr lang="en-US" altLang="en-US" b="1">
                <a:solidFill>
                  <a:srgbClr val="7030A0"/>
                </a:solidFill>
                <a:latin typeface="Times New Roman" panose="02020603050405020304" pitchFamily="18" charset="0"/>
                <a:cs typeface="Times New Roman" panose="02020603050405020304" pitchFamily="18" charset="0"/>
              </a:rPr>
              <a:t>: standard deviation):</a:t>
            </a:r>
          </a:p>
          <a:p>
            <a:pPr lvl="1" eaLnBrk="1" hangingPunct="1">
              <a:lnSpc>
                <a:spcPct val="120000"/>
              </a:lnSpc>
              <a:spcBef>
                <a:spcPts val="551"/>
              </a:spcBef>
              <a:buClr>
                <a:srgbClr val="3891A7"/>
              </a:buClr>
            </a:pPr>
            <a:r>
              <a:rPr lang="en-US" altLang="en-US">
                <a:solidFill>
                  <a:srgbClr val="FF0000"/>
                </a:solidFill>
                <a:latin typeface="Times New Roman" panose="02020603050405020304" pitchFamily="18" charset="0"/>
                <a:cs typeface="Times New Roman" panose="02020603050405020304" pitchFamily="18" charset="0"/>
              </a:rPr>
              <a:t>Ex. Let </a:t>
            </a:r>
            <a:r>
              <a:rPr lang="el-GR" altLang="en-US">
                <a:solidFill>
                  <a:srgbClr val="FF0000"/>
                </a:solidFill>
                <a:latin typeface="Times New Roman" panose="02020603050405020304" pitchFamily="18" charset="0"/>
                <a:cs typeface="Times New Roman" panose="02020603050405020304" pitchFamily="18" charset="0"/>
              </a:rPr>
              <a:t>μ</a:t>
            </a:r>
            <a:r>
              <a:rPr lang="en-US" altLang="en-US">
                <a:solidFill>
                  <a:srgbClr val="FF0000"/>
                </a:solidFill>
                <a:latin typeface="Times New Roman" panose="02020603050405020304" pitchFamily="18" charset="0"/>
                <a:cs typeface="Times New Roman" panose="02020603050405020304" pitchFamily="18" charset="0"/>
              </a:rPr>
              <a:t> (mean) = 54,000, </a:t>
            </a:r>
          </a:p>
          <a:p>
            <a:pPr lvl="1" eaLnBrk="1" hangingPunct="1">
              <a:lnSpc>
                <a:spcPct val="120000"/>
              </a:lnSpc>
              <a:spcBef>
                <a:spcPts val="551"/>
              </a:spcBef>
              <a:buClr>
                <a:srgbClr val="3891A7"/>
              </a:buClr>
            </a:pPr>
            <a:r>
              <a:rPr lang="en-US" altLang="en-US">
                <a:solidFill>
                  <a:srgbClr val="FF0000"/>
                </a:solidFill>
                <a:latin typeface="Times New Roman" panose="02020603050405020304" pitchFamily="18" charset="0"/>
                <a:cs typeface="Times New Roman" panose="02020603050405020304" pitchFamily="18" charset="0"/>
              </a:rPr>
              <a:t>		     </a:t>
            </a:r>
            <a:r>
              <a:rPr lang="el-GR" altLang="en-US">
                <a:solidFill>
                  <a:srgbClr val="FF0000"/>
                </a:solidFill>
                <a:latin typeface="Times New Roman" panose="02020603050405020304" pitchFamily="18" charset="0"/>
                <a:cs typeface="Times New Roman" panose="02020603050405020304" pitchFamily="18" charset="0"/>
              </a:rPr>
              <a:t>σ</a:t>
            </a:r>
            <a:r>
              <a:rPr lang="en-US" altLang="en-US">
                <a:solidFill>
                  <a:srgbClr val="FF0000"/>
                </a:solidFill>
                <a:latin typeface="Times New Roman" panose="02020603050405020304" pitchFamily="18" charset="0"/>
                <a:cs typeface="Times New Roman" panose="02020603050405020304" pitchFamily="18" charset="0"/>
              </a:rPr>
              <a:t> (std. dev)= 16,000.  Then</a:t>
            </a:r>
            <a:endParaRPr lang="en-US" altLang="en-US" b="1">
              <a:solidFill>
                <a:srgbClr val="7030A0"/>
              </a:solidFill>
              <a:latin typeface="Times New Roman" panose="02020603050405020304" pitchFamily="18" charset="0"/>
              <a:cs typeface="Times New Roman" panose="02020603050405020304" pitchFamily="18" charset="0"/>
            </a:endParaRPr>
          </a:p>
          <a:p>
            <a:pPr eaLnBrk="1" hangingPunct="1">
              <a:lnSpc>
                <a:spcPct val="120000"/>
              </a:lnSpc>
              <a:spcBef>
                <a:spcPts val="600"/>
              </a:spcBef>
              <a:buClr>
                <a:srgbClr val="3891A7"/>
              </a:buClr>
              <a:buFont typeface="Wingdings 2" panose="05020102010507070707" pitchFamily="18" charset="2"/>
              <a:buChar char=""/>
            </a:pPr>
            <a:endParaRPr lang="en-US" altLang="en-US" b="1">
              <a:solidFill>
                <a:srgbClr val="7030A0"/>
              </a:solidFill>
              <a:latin typeface="Times New Roman" panose="02020603050405020304" pitchFamily="18" charset="0"/>
              <a:cs typeface="Times New Roman" panose="02020603050405020304" pitchFamily="18" charset="0"/>
            </a:endParaRPr>
          </a:p>
          <a:p>
            <a:pPr eaLnBrk="1" hangingPunct="1">
              <a:lnSpc>
                <a:spcPct val="120000"/>
              </a:lnSpc>
              <a:spcBef>
                <a:spcPts val="600"/>
              </a:spcBef>
              <a:buClr>
                <a:srgbClr val="3891A7"/>
              </a:buClr>
              <a:buFont typeface="Wingdings 2" panose="05020102010507070707" pitchFamily="18" charset="2"/>
              <a:buChar char=""/>
            </a:pPr>
            <a:r>
              <a:rPr lang="en-US" altLang="en-US" b="1">
                <a:solidFill>
                  <a:srgbClr val="7030A0"/>
                </a:solidFill>
                <a:latin typeface="Times New Roman" panose="02020603050405020304" pitchFamily="18" charset="0"/>
                <a:cs typeface="Times New Roman" panose="02020603050405020304" pitchFamily="18" charset="0"/>
              </a:rPr>
              <a:t>Normalization by decimal scaling</a:t>
            </a:r>
          </a:p>
        </p:txBody>
      </p:sp>
      <p:grpSp>
        <p:nvGrpSpPr>
          <p:cNvPr id="6154" name="Group 3"/>
          <p:cNvGrpSpPr>
            <a:grpSpLocks/>
          </p:cNvGrpSpPr>
          <p:nvPr/>
        </p:nvGrpSpPr>
        <p:grpSpPr bwMode="auto">
          <a:xfrm>
            <a:off x="4419600" y="2711451"/>
            <a:ext cx="3581400" cy="598488"/>
            <a:chOff x="2592" y="1946"/>
            <a:chExt cx="2254" cy="475"/>
          </a:xfrm>
        </p:grpSpPr>
        <p:graphicFrame>
          <p:nvGraphicFramePr>
            <p:cNvPr id="6151" name="Object 4"/>
            <p:cNvGraphicFramePr>
              <a:graphicFrameLocks noChangeAspect="1"/>
            </p:cNvGraphicFramePr>
            <p:nvPr/>
          </p:nvGraphicFramePr>
          <p:xfrm>
            <a:off x="2685" y="1946"/>
            <a:ext cx="2069" cy="475"/>
          </p:xfrm>
          <a:graphic>
            <a:graphicData uri="http://schemas.openxmlformats.org/presentationml/2006/ole">
              <mc:AlternateContent xmlns:mc="http://schemas.openxmlformats.org/markup-compatibility/2006">
                <mc:Choice xmlns:v="urn:schemas-microsoft-com:vml" Requires="v">
                  <p:oleObj spid="_x0000_s5260" name="Equation" r:id="rId4" imgW="2247840" imgH="406080" progId="Equation.3">
                    <p:embed/>
                  </p:oleObj>
                </mc:Choice>
                <mc:Fallback>
                  <p:oleObj name="Equation" r:id="rId4" imgW="2247840" imgH="406080" progId="Equation.3">
                    <p:embed/>
                    <p:pic>
                      <p:nvPicPr>
                        <p:cNvPr id="6151"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5" y="1946"/>
                          <a:ext cx="2069" cy="4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8" name="Text Box 5"/>
            <p:cNvSpPr txBox="1">
              <a:spLocks noChangeArrowheads="1"/>
            </p:cNvSpPr>
            <p:nvPr/>
          </p:nvSpPr>
          <p:spPr bwMode="auto">
            <a:xfrm>
              <a:off x="2592" y="1971"/>
              <a:ext cx="2254"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cs typeface="Times New Roman" panose="02020603050405020304" pitchFamily="18" charset="0"/>
              </a:endParaRPr>
            </a:p>
          </p:txBody>
        </p:sp>
      </p:grpSp>
      <p:grpSp>
        <p:nvGrpSpPr>
          <p:cNvPr id="6155" name="Group 6"/>
          <p:cNvGrpSpPr>
            <a:grpSpLocks/>
          </p:cNvGrpSpPr>
          <p:nvPr/>
        </p:nvGrpSpPr>
        <p:grpSpPr bwMode="auto">
          <a:xfrm>
            <a:off x="8229602" y="3886204"/>
            <a:ext cx="1949451" cy="619125"/>
            <a:chOff x="2592" y="2706"/>
            <a:chExt cx="1228" cy="390"/>
          </a:xfrm>
        </p:grpSpPr>
        <p:graphicFrame>
          <p:nvGraphicFramePr>
            <p:cNvPr id="6150" name="Object 7"/>
            <p:cNvGraphicFramePr>
              <a:graphicFrameLocks noChangeAspect="1"/>
            </p:cNvGraphicFramePr>
            <p:nvPr/>
          </p:nvGraphicFramePr>
          <p:xfrm>
            <a:off x="2592" y="2754"/>
            <a:ext cx="1228" cy="342"/>
          </p:xfrm>
          <a:graphic>
            <a:graphicData uri="http://schemas.openxmlformats.org/presentationml/2006/ole">
              <mc:AlternateContent xmlns:mc="http://schemas.openxmlformats.org/markup-compatibility/2006">
                <mc:Choice xmlns:v="urn:schemas-microsoft-com:vml" Requires="v">
                  <p:oleObj spid="_x0000_s5261" r:id="rId6" imgW="1679400" imgH="361440" progId="">
                    <p:embed/>
                  </p:oleObj>
                </mc:Choice>
                <mc:Fallback>
                  <p:oleObj r:id="rId6" imgW="1679400" imgH="361440" progId="">
                    <p:embed/>
                    <p:pic>
                      <p:nvPicPr>
                        <p:cNvPr id="615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2" y="2754"/>
                          <a:ext cx="1228" cy="342"/>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7" name="Text Box 8"/>
            <p:cNvSpPr txBox="1">
              <a:spLocks noChangeArrowheads="1"/>
            </p:cNvSpPr>
            <p:nvPr/>
          </p:nvSpPr>
          <p:spPr bwMode="auto">
            <a:xfrm>
              <a:off x="2592" y="2706"/>
              <a:ext cx="1228"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anose="02020603050405020304" pitchFamily="18" charset="0"/>
                <a:cs typeface="Times New Roman" panose="02020603050405020304" pitchFamily="18" charset="0"/>
              </a:endParaRPr>
            </a:p>
          </p:txBody>
        </p:sp>
      </p:grpSp>
      <p:graphicFrame>
        <p:nvGraphicFramePr>
          <p:cNvPr id="6146" name="Object 10"/>
          <p:cNvGraphicFramePr>
            <a:graphicFrameLocks noChangeAspect="1"/>
          </p:cNvGraphicFramePr>
          <p:nvPr/>
        </p:nvGraphicFramePr>
        <p:xfrm>
          <a:off x="3886202" y="1524000"/>
          <a:ext cx="6038851" cy="685800"/>
        </p:xfrm>
        <a:graphic>
          <a:graphicData uri="http://schemas.openxmlformats.org/presentationml/2006/ole">
            <mc:AlternateContent xmlns:mc="http://schemas.openxmlformats.org/markup-compatibility/2006">
              <mc:Choice xmlns:v="urn:schemas-microsoft-com:vml" Requires="v">
                <p:oleObj spid="_x0000_s5262" name="Equation" r:id="rId8" imgW="3405240" imgH="361440" progId="Equation.3">
                  <p:embed/>
                </p:oleObj>
              </mc:Choice>
              <mc:Fallback>
                <p:oleObj name="Equation" r:id="rId8" imgW="3405240" imgH="361440" progId="Equation.3">
                  <p:embed/>
                  <p:pic>
                    <p:nvPicPr>
                      <p:cNvPr id="6146"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86202" y="1524000"/>
                        <a:ext cx="6038851" cy="685800"/>
                      </a:xfrm>
                      <a:prstGeom prst="rect">
                        <a:avLst/>
                      </a:prstGeom>
                      <a:solidFill>
                        <a:srgbClr val="99CCFF"/>
                      </a:solidFill>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7" name="Object 11"/>
          <p:cNvGraphicFramePr>
            <a:graphicFrameLocks noChangeAspect="1"/>
          </p:cNvGraphicFramePr>
          <p:nvPr/>
        </p:nvGraphicFramePr>
        <p:xfrm>
          <a:off x="6400800" y="3886202"/>
          <a:ext cx="1447800" cy="679451"/>
        </p:xfrm>
        <a:graphic>
          <a:graphicData uri="http://schemas.openxmlformats.org/presentationml/2006/ole">
            <mc:AlternateContent xmlns:mc="http://schemas.openxmlformats.org/markup-compatibility/2006">
              <mc:Choice xmlns:v="urn:schemas-microsoft-com:vml" Requires="v">
                <p:oleObj spid="_x0000_s5263" name="Equation" r:id="rId10" imgW="739800" imgH="361440" progId="Equation.3">
                  <p:embed/>
                </p:oleObj>
              </mc:Choice>
              <mc:Fallback>
                <p:oleObj name="Equation" r:id="rId10" imgW="739800" imgH="361440" progId="Equation.3">
                  <p:embed/>
                  <p:pic>
                    <p:nvPicPr>
                      <p:cNvPr id="6147"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00800" y="3886202"/>
                        <a:ext cx="1447800" cy="679451"/>
                      </a:xfrm>
                      <a:prstGeom prst="rect">
                        <a:avLst/>
                      </a:prstGeom>
                      <a:solidFill>
                        <a:srgbClr val="CC99FF"/>
                      </a:solidFill>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8" name="Object 12"/>
          <p:cNvGraphicFramePr>
            <a:graphicFrameLocks noChangeAspect="1"/>
          </p:cNvGraphicFramePr>
          <p:nvPr/>
        </p:nvGraphicFramePr>
        <p:xfrm>
          <a:off x="6638929" y="4941891"/>
          <a:ext cx="1046163" cy="869951"/>
        </p:xfrm>
        <a:graphic>
          <a:graphicData uri="http://schemas.openxmlformats.org/presentationml/2006/ole">
            <mc:AlternateContent xmlns:mc="http://schemas.openxmlformats.org/markup-compatibility/2006">
              <mc:Choice xmlns:v="urn:schemas-microsoft-com:vml" Requires="v">
                <p:oleObj spid="_x0000_s5264" name="Equation" r:id="rId12" imgW="533160" imgH="393480" progId="Equation.3">
                  <p:embed/>
                </p:oleObj>
              </mc:Choice>
              <mc:Fallback>
                <p:oleObj name="Equation" r:id="rId12" imgW="533160" imgH="393480" progId="Equation.3">
                  <p:embed/>
                  <p:pic>
                    <p:nvPicPr>
                      <p:cNvPr id="6148"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38929" y="4941891"/>
                        <a:ext cx="1046163" cy="869951"/>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9" name="Object 13"/>
          <p:cNvGraphicFramePr>
            <a:graphicFrameLocks noChangeAspect="1"/>
          </p:cNvGraphicFramePr>
          <p:nvPr/>
        </p:nvGraphicFramePr>
        <p:xfrm>
          <a:off x="6496055" y="3794130"/>
          <a:ext cx="112713" cy="214313"/>
        </p:xfrm>
        <a:graphic>
          <a:graphicData uri="http://schemas.openxmlformats.org/presentationml/2006/ole">
            <mc:AlternateContent xmlns:mc="http://schemas.openxmlformats.org/markup-compatibility/2006">
              <mc:Choice xmlns:v="urn:schemas-microsoft-com:vml" Requires="v">
                <p:oleObj spid="_x0000_s5265" r:id="rId14" imgW="72360" imgH="169560" progId="">
                  <p:embed/>
                </p:oleObj>
              </mc:Choice>
              <mc:Fallback>
                <p:oleObj r:id="rId14" imgW="72360" imgH="169560" progId="">
                  <p:embed/>
                  <p:pic>
                    <p:nvPicPr>
                      <p:cNvPr id="6149"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96055" y="3794130"/>
                        <a:ext cx="112713" cy="21431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6" name="Text Box 14"/>
          <p:cNvSpPr txBox="1">
            <a:spLocks noChangeArrowheads="1"/>
          </p:cNvSpPr>
          <p:nvPr/>
        </p:nvSpPr>
        <p:spPr bwMode="auto">
          <a:xfrm>
            <a:off x="3124203" y="5943604"/>
            <a:ext cx="6126163"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WenQuanYi Micro Hei" charset="0"/>
                <a:cs typeface="WenQuanYi Micro Hei" charset="0"/>
              </a:defRPr>
            </a:lvl9pPr>
          </a:lstStyle>
          <a:p>
            <a:pPr eaLnBrk="1" hangingPunct="1">
              <a:buClrTx/>
              <a:buFontTx/>
              <a:buNone/>
            </a:pPr>
            <a:r>
              <a:rPr lang="en-US" altLang="en-US">
                <a:solidFill>
                  <a:srgbClr val="FF0000"/>
                </a:solidFill>
                <a:latin typeface="Times New Roman" panose="02020603050405020304" pitchFamily="18" charset="0"/>
                <a:cs typeface="Times New Roman" panose="02020603050405020304" pitchFamily="18" charset="0"/>
              </a:rPr>
              <a:t>Where </a:t>
            </a:r>
            <a:r>
              <a:rPr lang="en-US" altLang="en-US" i="1">
                <a:solidFill>
                  <a:srgbClr val="FF0000"/>
                </a:solidFill>
                <a:latin typeface="Times New Roman" panose="02020603050405020304" pitchFamily="18" charset="0"/>
                <a:cs typeface="Times New Roman" panose="02020603050405020304" pitchFamily="18" charset="0"/>
              </a:rPr>
              <a:t>j</a:t>
            </a:r>
            <a:r>
              <a:rPr lang="en-US" altLang="en-US">
                <a:solidFill>
                  <a:srgbClr val="FF0000"/>
                </a:solidFill>
                <a:latin typeface="Times New Roman" panose="02020603050405020304" pitchFamily="18" charset="0"/>
                <a:cs typeface="Times New Roman" panose="02020603050405020304" pitchFamily="18" charset="0"/>
              </a:rPr>
              <a:t> is the smallest integer such that, Max(|</a:t>
            </a:r>
            <a:r>
              <a:rPr lang="el-GR" altLang="en-US">
                <a:solidFill>
                  <a:srgbClr val="FF0000"/>
                </a:solidFill>
                <a:latin typeface="Times New Roman" panose="02020603050405020304" pitchFamily="18" charset="0"/>
                <a:cs typeface="Times New Roman" panose="02020603050405020304" pitchFamily="18" charset="0"/>
              </a:rPr>
              <a:t>ν</a:t>
            </a:r>
            <a:r>
              <a:rPr lang="en-US" altLang="en-US">
                <a:solidFill>
                  <a:srgbClr val="FF0000"/>
                </a:solidFill>
                <a:latin typeface="Times New Roman" panose="02020603050405020304" pitchFamily="18" charset="0"/>
                <a:cs typeface="Times New Roman" panose="02020603050405020304" pitchFamily="18" charset="0"/>
              </a:rPr>
              <a:t>’|) &lt; 1</a:t>
            </a:r>
          </a:p>
        </p:txBody>
      </p:sp>
    </p:spTree>
    <p:extLst>
      <p:ext uri="{BB962C8B-B14F-4D97-AF65-F5344CB8AC3E}">
        <p14:creationId xmlns:p14="http://schemas.microsoft.com/office/powerpoint/2010/main" val="3914282126"/>
      </p:ext>
    </p:extLst>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95385" y="1223492"/>
            <a:ext cx="9676919" cy="3925642"/>
          </a:xfrm>
          <a:prstGeom prst="rect">
            <a:avLst/>
          </a:prstGeom>
        </p:spPr>
      </p:pic>
    </p:spTree>
    <p:extLst>
      <p:ext uri="{BB962C8B-B14F-4D97-AF65-F5344CB8AC3E}">
        <p14:creationId xmlns:p14="http://schemas.microsoft.com/office/powerpoint/2010/main" val="32024021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Suppose that the minimum and maximum values for the feature income are $12,000 and $98,000, respectively.</a:t>
            </a:r>
          </a:p>
          <a:p>
            <a:r>
              <a:rPr lang="en-US" dirty="0"/>
              <a:t>We would like to map income to the range [0.0,1.0]</a:t>
            </a:r>
          </a:p>
          <a:p>
            <a:r>
              <a:rPr lang="en-US" dirty="0"/>
              <a:t>By min-max normalization, a value of $73,600 for income is transformed to:</a:t>
            </a:r>
          </a:p>
          <a:p>
            <a:endParaRPr lang="en-US" dirty="0"/>
          </a:p>
        </p:txBody>
      </p:sp>
      <p:pic>
        <p:nvPicPr>
          <p:cNvPr id="4" name="Picture 3"/>
          <p:cNvPicPr>
            <a:picLocks noChangeAspect="1"/>
          </p:cNvPicPr>
          <p:nvPr/>
        </p:nvPicPr>
        <p:blipFill>
          <a:blip r:embed="rId2"/>
          <a:stretch>
            <a:fillRect/>
          </a:stretch>
        </p:blipFill>
        <p:spPr>
          <a:xfrm>
            <a:off x="2432966" y="4495397"/>
            <a:ext cx="5857875" cy="1009650"/>
          </a:xfrm>
          <a:prstGeom prst="rect">
            <a:avLst/>
          </a:prstGeom>
        </p:spPr>
      </p:pic>
      <p:pic>
        <p:nvPicPr>
          <p:cNvPr id="5" name="Picture 4"/>
          <p:cNvPicPr>
            <a:picLocks noChangeAspect="1"/>
          </p:cNvPicPr>
          <p:nvPr/>
        </p:nvPicPr>
        <p:blipFill>
          <a:blip r:embed="rId3"/>
          <a:stretch>
            <a:fillRect/>
          </a:stretch>
        </p:blipFill>
        <p:spPr>
          <a:xfrm>
            <a:off x="4408800" y="3823481"/>
            <a:ext cx="6619875" cy="752475"/>
          </a:xfrm>
          <a:prstGeom prst="rect">
            <a:avLst/>
          </a:prstGeom>
        </p:spPr>
      </p:pic>
    </p:spTree>
    <p:extLst>
      <p:ext uri="{BB962C8B-B14F-4D97-AF65-F5344CB8AC3E}">
        <p14:creationId xmlns:p14="http://schemas.microsoft.com/office/powerpoint/2010/main" val="6962463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67135" y="940159"/>
            <a:ext cx="9310378" cy="4798654"/>
          </a:xfrm>
          <a:prstGeom prst="rect">
            <a:avLst/>
          </a:prstGeom>
        </p:spPr>
      </p:pic>
    </p:spTree>
    <p:extLst>
      <p:ext uri="{BB962C8B-B14F-4D97-AF65-F5344CB8AC3E}">
        <p14:creationId xmlns:p14="http://schemas.microsoft.com/office/powerpoint/2010/main" val="36532437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Suppose that the mean and standard deviation of the values for the feature income are $54,000 and $16,000, respectively. With z-score normalization, a value of $73,600 for income is transformed to</a:t>
            </a:r>
          </a:p>
        </p:txBody>
      </p:sp>
      <p:pic>
        <p:nvPicPr>
          <p:cNvPr id="4" name="Picture 3"/>
          <p:cNvPicPr>
            <a:picLocks noChangeAspect="1"/>
          </p:cNvPicPr>
          <p:nvPr/>
        </p:nvPicPr>
        <p:blipFill>
          <a:blip r:embed="rId2"/>
          <a:stretch>
            <a:fillRect/>
          </a:stretch>
        </p:blipFill>
        <p:spPr>
          <a:xfrm>
            <a:off x="3536861" y="3753185"/>
            <a:ext cx="4191000" cy="1000125"/>
          </a:xfrm>
          <a:prstGeom prst="rect">
            <a:avLst/>
          </a:prstGeom>
        </p:spPr>
      </p:pic>
    </p:spTree>
    <p:extLst>
      <p:ext uri="{BB962C8B-B14F-4D97-AF65-F5344CB8AC3E}">
        <p14:creationId xmlns:p14="http://schemas.microsoft.com/office/powerpoint/2010/main" val="4099075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09197" y="998044"/>
            <a:ext cx="9554128" cy="4593331"/>
          </a:xfrm>
          <a:prstGeom prst="rect">
            <a:avLst/>
          </a:prstGeom>
        </p:spPr>
      </p:pic>
    </p:spTree>
    <p:extLst>
      <p:ext uri="{BB962C8B-B14F-4D97-AF65-F5344CB8AC3E}">
        <p14:creationId xmlns:p14="http://schemas.microsoft.com/office/powerpoint/2010/main" val="10754090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Suppose that the recorded values of 𝐹range from −986to 917. </a:t>
            </a:r>
          </a:p>
          <a:p>
            <a:r>
              <a:rPr lang="en-US" dirty="0"/>
              <a:t>The maximum absolute value of 𝐹is 986. </a:t>
            </a:r>
          </a:p>
          <a:p>
            <a:r>
              <a:rPr lang="en-US" dirty="0"/>
              <a:t>To normalize by decimal scaling, we therefore divide each value by 1,000(i.e., 𝑗=3)</a:t>
            </a:r>
          </a:p>
          <a:p>
            <a:r>
              <a:rPr lang="en-US" dirty="0"/>
              <a:t> so that −986 normalizes to −0.986 and 917 normalizes to 0.917</a:t>
            </a:r>
          </a:p>
        </p:txBody>
      </p:sp>
    </p:spTree>
    <p:extLst>
      <p:ext uri="{BB962C8B-B14F-4D97-AF65-F5344CB8AC3E}">
        <p14:creationId xmlns:p14="http://schemas.microsoft.com/office/powerpoint/2010/main" val="4032111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23457" y="875765"/>
            <a:ext cx="8254572" cy="1887090"/>
          </a:xfrm>
          <a:prstGeom prst="rect">
            <a:avLst/>
          </a:prstGeom>
        </p:spPr>
      </p:pic>
    </p:spTree>
    <p:extLst>
      <p:ext uri="{BB962C8B-B14F-4D97-AF65-F5344CB8AC3E}">
        <p14:creationId xmlns:p14="http://schemas.microsoft.com/office/powerpoint/2010/main" val="706526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59" y="141667"/>
            <a:ext cx="10515600" cy="802046"/>
          </a:xfrm>
        </p:spPr>
        <p:txBody>
          <a:bodyPr/>
          <a:lstStyle/>
          <a:p>
            <a:r>
              <a:rPr lang="en-US" dirty="0"/>
              <a:t>Why is Data Dirty?</a:t>
            </a:r>
          </a:p>
        </p:txBody>
      </p:sp>
      <p:sp>
        <p:nvSpPr>
          <p:cNvPr id="3" name="Content Placeholder 2"/>
          <p:cNvSpPr>
            <a:spLocks noGrp="1"/>
          </p:cNvSpPr>
          <p:nvPr>
            <p:ph idx="1"/>
          </p:nvPr>
        </p:nvSpPr>
        <p:spPr>
          <a:xfrm>
            <a:off x="838200" y="1068946"/>
            <a:ext cx="10515600" cy="5108017"/>
          </a:xfrm>
        </p:spPr>
        <p:txBody>
          <a:bodyPr>
            <a:normAutofit lnSpcReduction="10000"/>
          </a:bodyPr>
          <a:lstStyle/>
          <a:p>
            <a:pPr marL="0" indent="0">
              <a:buNone/>
            </a:pPr>
            <a:r>
              <a:rPr lang="en-US" dirty="0"/>
              <a:t>• Incomplete data may come from </a:t>
            </a:r>
          </a:p>
          <a:p>
            <a:pPr marL="457200" lvl="1" indent="0">
              <a:buNone/>
            </a:pPr>
            <a:r>
              <a:rPr lang="en-US" dirty="0"/>
              <a:t>• “Not applicable” data value when collected </a:t>
            </a:r>
          </a:p>
          <a:p>
            <a:pPr marL="457200" lvl="1" indent="0">
              <a:buNone/>
            </a:pPr>
            <a:r>
              <a:rPr lang="en-US" dirty="0"/>
              <a:t>• Different considerations between the time when the data was collected and when it is analyzed. </a:t>
            </a:r>
          </a:p>
          <a:p>
            <a:pPr marL="457200" lvl="1" indent="0">
              <a:buNone/>
            </a:pPr>
            <a:r>
              <a:rPr lang="en-US" dirty="0"/>
              <a:t>• Human/hardware/software problems </a:t>
            </a:r>
          </a:p>
          <a:p>
            <a:pPr marL="0" indent="0">
              <a:buNone/>
            </a:pPr>
            <a:r>
              <a:rPr lang="en-US" dirty="0"/>
              <a:t>• Noisy data (incorrect values) may come from </a:t>
            </a:r>
          </a:p>
          <a:p>
            <a:pPr marL="457200" lvl="1" indent="0">
              <a:buNone/>
            </a:pPr>
            <a:r>
              <a:rPr lang="en-US" dirty="0"/>
              <a:t>• Faulty data collection instruments</a:t>
            </a:r>
          </a:p>
          <a:p>
            <a:pPr marL="457200" lvl="1" indent="0">
              <a:buNone/>
            </a:pPr>
            <a:r>
              <a:rPr lang="en-US" dirty="0"/>
              <a:t>• Human or computer error at data entry </a:t>
            </a:r>
          </a:p>
          <a:p>
            <a:pPr marL="457200" lvl="1" indent="0">
              <a:buNone/>
            </a:pPr>
            <a:r>
              <a:rPr lang="en-US" dirty="0"/>
              <a:t>• Errors in data transmission </a:t>
            </a:r>
          </a:p>
          <a:p>
            <a:pPr marL="0" indent="0">
              <a:buNone/>
            </a:pPr>
            <a:r>
              <a:rPr lang="en-US" dirty="0"/>
              <a:t>• Inconsistent data may come from </a:t>
            </a:r>
          </a:p>
          <a:p>
            <a:pPr marL="457200" lvl="1" indent="0">
              <a:buNone/>
            </a:pPr>
            <a:r>
              <a:rPr lang="en-US" dirty="0"/>
              <a:t>• Different data sources </a:t>
            </a:r>
          </a:p>
          <a:p>
            <a:pPr marL="457200" lvl="1" indent="0">
              <a:buNone/>
            </a:pPr>
            <a:r>
              <a:rPr lang="en-US" dirty="0"/>
              <a:t>• Functional dependency violation (e.g., modify some linked data) </a:t>
            </a:r>
          </a:p>
          <a:p>
            <a:pPr marL="457200" lvl="1" indent="0">
              <a:buNone/>
            </a:pPr>
            <a:r>
              <a:rPr lang="en-US" dirty="0"/>
              <a:t>• Duplicate records also need data cleaning</a:t>
            </a:r>
          </a:p>
        </p:txBody>
      </p:sp>
    </p:spTree>
    <p:extLst>
      <p:ext uri="{BB962C8B-B14F-4D97-AF65-F5344CB8AC3E}">
        <p14:creationId xmlns:p14="http://schemas.microsoft.com/office/powerpoint/2010/main" val="1974807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Data Preprocessing Important?</a:t>
            </a:r>
          </a:p>
        </p:txBody>
      </p:sp>
      <p:sp>
        <p:nvSpPr>
          <p:cNvPr id="3" name="Content Placeholder 2"/>
          <p:cNvSpPr>
            <a:spLocks noGrp="1"/>
          </p:cNvSpPr>
          <p:nvPr>
            <p:ph idx="1"/>
          </p:nvPr>
        </p:nvSpPr>
        <p:spPr/>
        <p:txBody>
          <a:bodyPr/>
          <a:lstStyle/>
          <a:p>
            <a:pPr marL="0" indent="0">
              <a:buNone/>
            </a:pPr>
            <a:r>
              <a:rPr lang="en-US" dirty="0"/>
              <a:t>• No quality data, no quality mining results! </a:t>
            </a:r>
          </a:p>
          <a:p>
            <a:pPr lvl="1">
              <a:buFont typeface="Wingdings" panose="05000000000000000000" pitchFamily="2" charset="2"/>
              <a:buChar char="Ø"/>
            </a:pPr>
            <a:r>
              <a:rPr lang="en-US" dirty="0"/>
              <a:t>Quality decisions must be based on quality data </a:t>
            </a:r>
          </a:p>
          <a:p>
            <a:pPr lvl="2">
              <a:buFont typeface="Wingdings" panose="05000000000000000000" pitchFamily="2" charset="2"/>
              <a:buChar char="Ø"/>
            </a:pPr>
            <a:r>
              <a:rPr lang="en-US" dirty="0"/>
              <a:t> e.g., duplicate or missing data may cause incorrect or even misleading statistics. </a:t>
            </a:r>
          </a:p>
          <a:p>
            <a:pPr lvl="1">
              <a:buFont typeface="Wingdings" panose="05000000000000000000" pitchFamily="2" charset="2"/>
              <a:buChar char="Ø"/>
            </a:pPr>
            <a:r>
              <a:rPr lang="en-US" dirty="0"/>
              <a:t>Data warehouse needs consistent integration of quality data </a:t>
            </a:r>
          </a:p>
          <a:p>
            <a:pPr marL="0" indent="0">
              <a:buNone/>
            </a:pPr>
            <a:r>
              <a:rPr lang="en-US" dirty="0"/>
              <a:t>• Data extraction, cleaning, and transformation comprises the majority of the work of building a data warehouse </a:t>
            </a:r>
          </a:p>
        </p:txBody>
      </p:sp>
    </p:spTree>
    <p:extLst>
      <p:ext uri="{BB962C8B-B14F-4D97-AF65-F5344CB8AC3E}">
        <p14:creationId xmlns:p14="http://schemas.microsoft.com/office/powerpoint/2010/main" val="1625914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04" y="0"/>
            <a:ext cx="10515600" cy="763409"/>
          </a:xfrm>
        </p:spPr>
        <p:txBody>
          <a:bodyPr/>
          <a:lstStyle/>
          <a:p>
            <a:r>
              <a:rPr lang="en-US" dirty="0"/>
              <a:t>Major Task in Data Preprocessing</a:t>
            </a:r>
          </a:p>
        </p:txBody>
      </p:sp>
      <p:sp>
        <p:nvSpPr>
          <p:cNvPr id="3" name="Content Placeholder 2"/>
          <p:cNvSpPr>
            <a:spLocks noGrp="1"/>
          </p:cNvSpPr>
          <p:nvPr>
            <p:ph idx="1"/>
          </p:nvPr>
        </p:nvSpPr>
        <p:spPr>
          <a:xfrm>
            <a:off x="838200" y="763408"/>
            <a:ext cx="10701270" cy="5869211"/>
          </a:xfrm>
        </p:spPr>
        <p:txBody>
          <a:bodyPr/>
          <a:lstStyle/>
          <a:p>
            <a:pPr marL="0" indent="0">
              <a:buNone/>
            </a:pPr>
            <a:r>
              <a:rPr lang="en-US" dirty="0"/>
              <a:t>• Data cleaning </a:t>
            </a:r>
          </a:p>
          <a:p>
            <a:pPr marL="457200" lvl="1" indent="0">
              <a:buNone/>
            </a:pPr>
            <a:r>
              <a:rPr lang="en-US" dirty="0"/>
              <a:t>• Fill in missing values, smooth noisy data, identify or remove outliers, and resolve inconsistencies </a:t>
            </a:r>
          </a:p>
          <a:p>
            <a:pPr marL="0" indent="0">
              <a:buNone/>
            </a:pPr>
            <a:r>
              <a:rPr lang="en-US" dirty="0"/>
              <a:t>• Data integration </a:t>
            </a:r>
          </a:p>
          <a:p>
            <a:pPr marL="457200" lvl="1" indent="0">
              <a:buNone/>
            </a:pPr>
            <a:r>
              <a:rPr lang="en-US" dirty="0"/>
              <a:t>• Integration of multiple databases, data cubes, or files </a:t>
            </a:r>
          </a:p>
          <a:p>
            <a:pPr marL="0" indent="0">
              <a:buNone/>
            </a:pPr>
            <a:r>
              <a:rPr lang="en-US" dirty="0"/>
              <a:t>• Data transformation </a:t>
            </a:r>
          </a:p>
          <a:p>
            <a:pPr marL="457200" lvl="1" indent="0">
              <a:buNone/>
            </a:pPr>
            <a:r>
              <a:rPr lang="en-US" dirty="0"/>
              <a:t>• Normalization and aggregation </a:t>
            </a:r>
          </a:p>
          <a:p>
            <a:pPr marL="0" indent="0">
              <a:buNone/>
            </a:pPr>
            <a:r>
              <a:rPr lang="en-US" dirty="0"/>
              <a:t>• Data reduction </a:t>
            </a:r>
          </a:p>
          <a:p>
            <a:pPr marL="457200" lvl="1" indent="0">
              <a:buNone/>
            </a:pPr>
            <a:r>
              <a:rPr lang="en-US" dirty="0"/>
              <a:t>• Obtains reduced representation in volume but produces the same or similar analytical results </a:t>
            </a:r>
          </a:p>
          <a:p>
            <a:pPr marL="0" indent="0">
              <a:buNone/>
            </a:pPr>
            <a:r>
              <a:rPr lang="en-US" dirty="0"/>
              <a:t>• Data discretization </a:t>
            </a:r>
          </a:p>
          <a:p>
            <a:pPr marL="457200" lvl="1" indent="0">
              <a:buNone/>
            </a:pPr>
            <a:r>
              <a:rPr lang="en-US" dirty="0"/>
              <a:t>• Part of data reduction but with particular importance, especially for numerical data </a:t>
            </a:r>
          </a:p>
        </p:txBody>
      </p:sp>
    </p:spTree>
    <p:extLst>
      <p:ext uri="{BB962C8B-B14F-4D97-AF65-F5344CB8AC3E}">
        <p14:creationId xmlns:p14="http://schemas.microsoft.com/office/powerpoint/2010/main" val="3727872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8707</TotalTime>
  <Words>2793</Words>
  <Application>Microsoft Office PowerPoint</Application>
  <PresentationFormat>Widescreen</PresentationFormat>
  <Paragraphs>333</Paragraphs>
  <Slides>58</Slides>
  <Notes>17</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58</vt:i4>
      </vt:variant>
    </vt:vector>
  </HeadingPairs>
  <TitlesOfParts>
    <vt:vector size="69" baseType="lpstr">
      <vt:lpstr>Arial</vt:lpstr>
      <vt:lpstr>Calibri</vt:lpstr>
      <vt:lpstr>Calibri Light</vt:lpstr>
      <vt:lpstr>Tahoma</vt:lpstr>
      <vt:lpstr>Times New Roman</vt:lpstr>
      <vt:lpstr>Verdana</vt:lpstr>
      <vt:lpstr>Wingdings</vt:lpstr>
      <vt:lpstr>Wingdings 2</vt:lpstr>
      <vt:lpstr>Office Theme</vt:lpstr>
      <vt:lpstr>Equation</vt:lpstr>
      <vt:lpstr>Bitmap Image</vt:lpstr>
      <vt:lpstr>Data Mining:   Concepts and Techniques   — Chapter 3 —</vt:lpstr>
      <vt:lpstr>Chapter 3 Data Preprocessing</vt:lpstr>
      <vt:lpstr>Why Data Preprocessing?</vt:lpstr>
      <vt:lpstr>PowerPoint Presentation</vt:lpstr>
      <vt:lpstr>PowerPoint Presentation</vt:lpstr>
      <vt:lpstr>PowerPoint Presentation</vt:lpstr>
      <vt:lpstr>Why is Data Dirty?</vt:lpstr>
      <vt:lpstr>Why is Data Preprocessing Important?</vt:lpstr>
      <vt:lpstr>Major Task in Data Preprocessing</vt:lpstr>
      <vt:lpstr>PowerPoint Presentation</vt:lpstr>
      <vt:lpstr>Data Cleaning</vt:lpstr>
      <vt:lpstr>Missing Data</vt:lpstr>
      <vt:lpstr>How to handle Missing data?</vt:lpstr>
      <vt:lpstr>Example</vt:lpstr>
      <vt:lpstr>Ignore Tuple </vt:lpstr>
      <vt:lpstr>Replacing With Mean/Mode </vt:lpstr>
      <vt:lpstr>Assigning An Unique Category</vt:lpstr>
      <vt:lpstr>PowerPoint Presentation</vt:lpstr>
      <vt:lpstr>PowerPoint Presentation</vt:lpstr>
      <vt:lpstr>PowerPoint Presentation</vt:lpstr>
      <vt:lpstr>PowerPoint Presentation</vt:lpstr>
      <vt:lpstr>PowerPoint Presentation</vt:lpstr>
      <vt:lpstr>PowerPoint Presentation</vt:lpstr>
      <vt:lpstr>Equal-width partitioning </vt:lpstr>
      <vt:lpstr>PowerPoint Presentation</vt:lpstr>
      <vt:lpstr>PowerPoint Presentation</vt:lpstr>
      <vt:lpstr>PowerPoint Presentation</vt:lpstr>
      <vt:lpstr>PowerPoint Presentation</vt:lpstr>
      <vt:lpstr>PowerPoint Presentation</vt:lpstr>
      <vt:lpstr>Data</vt:lpstr>
      <vt:lpstr>Correlation analysis of categorical (discrete) attributes using chi square.</vt:lpstr>
      <vt:lpstr>Chi-square distribution table</vt:lpstr>
      <vt:lpstr>Goodness of fit test</vt:lpstr>
      <vt:lpstr>Goodness of fit</vt:lpstr>
      <vt:lpstr>Example :1</vt:lpstr>
      <vt:lpstr>Finding the P-Value</vt:lpstr>
      <vt:lpstr>Example 2:</vt:lpstr>
      <vt:lpstr>PowerPoint Presentation</vt:lpstr>
      <vt:lpstr>PowerPoint Presentation</vt:lpstr>
      <vt:lpstr># Exercise :</vt:lpstr>
      <vt:lpstr>PowerPoint Presentation</vt:lpstr>
      <vt:lpstr>PowerPoint Presentation</vt:lpstr>
      <vt:lpstr>Visually Evaluating Correlation</vt:lpstr>
      <vt:lpstr>PowerPoint Presentation</vt:lpstr>
      <vt:lpstr>PowerPoint Presentation</vt:lpstr>
      <vt:lpstr>PowerPoint Presentation</vt:lpstr>
      <vt:lpstr>Solution</vt:lpstr>
      <vt:lpstr>Covariance (Numeric Data)</vt:lpstr>
      <vt:lpstr>Co-Variance: An Example</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Correlation Analysis (Categorical data)</dc:title>
  <dc:creator>Administrator</dc:creator>
  <cp:lastModifiedBy>CSE-5</cp:lastModifiedBy>
  <cp:revision>28</cp:revision>
  <dcterms:created xsi:type="dcterms:W3CDTF">2020-02-24T16:04:13Z</dcterms:created>
  <dcterms:modified xsi:type="dcterms:W3CDTF">2024-02-12T04:52:53Z</dcterms:modified>
</cp:coreProperties>
</file>