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18288000" cy="10287000"/>
  <p:notesSz cx="6858000" cy="9144000"/>
  <p:embeddedFontLst>
    <p:embeddedFont>
      <p:font typeface="Antonio Bold" charset="1" panose="02000803000000000000"/>
      <p:regular r:id="rId44"/>
    </p:embeddedFont>
    <p:embeddedFont>
      <p:font typeface="Antonio" charset="1" panose="02000503000000000000"/>
      <p:regular r:id="rId45"/>
    </p:embeddedFont>
    <p:embeddedFont>
      <p:font typeface="ABeeZee" charset="1" panose="0200000000000000000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https://www.linkedin.com/in/shah-sultana-takiya-b34600339?lipi=urn%3Ali%3Apage%3Ad_flagship3_profile_view_base_contact_details%3BYELs3jKNSfywqQguek1A8Q%3D%3D" TargetMode="External" Type="http://schemas.openxmlformats.org/officeDocument/2006/relationships/hyperlink"/></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12" Target="../media/image12.png" Type="http://schemas.openxmlformats.org/officeDocument/2006/relationships/image"/><Relationship Id="rId13" Target="../media/image13.png" Type="http://schemas.openxmlformats.org/officeDocument/2006/relationships/image"/><Relationship Id="rId14" Target="../media/image14.png" Type="http://schemas.openxmlformats.org/officeDocument/2006/relationships/image"/><Relationship Id="rId15" Target="../media/image15.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18" Target="../media/image18.png" Type="http://schemas.openxmlformats.org/officeDocument/2006/relationships/image"/><Relationship Id="rId19"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6.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6.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12" Target="../media/image12.png" Type="http://schemas.openxmlformats.org/officeDocument/2006/relationships/image"/><Relationship Id="rId13" Target="../media/image13.png" Type="http://schemas.openxmlformats.org/officeDocument/2006/relationships/image"/><Relationship Id="rId14" Target="../media/image14.png" Type="http://schemas.openxmlformats.org/officeDocument/2006/relationships/image"/><Relationship Id="rId15" Target="../media/image15.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18" Target="../media/image18.png" Type="http://schemas.openxmlformats.org/officeDocument/2006/relationships/image"/><Relationship Id="rId19"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028700" y="1572399"/>
            <a:ext cx="16230600" cy="4152462"/>
          </a:xfrm>
          <a:prstGeom prst="rect">
            <a:avLst/>
          </a:prstGeom>
        </p:spPr>
        <p:txBody>
          <a:bodyPr anchor="t" rtlCol="false" tIns="0" lIns="0" bIns="0" rIns="0">
            <a:spAutoFit/>
          </a:bodyPr>
          <a:lstStyle/>
          <a:p>
            <a:pPr algn="ctr">
              <a:lnSpc>
                <a:spcPts val="11049"/>
              </a:lnSpc>
            </a:pPr>
            <a:r>
              <a:rPr lang="en-US" sz="7892" b="true">
                <a:solidFill>
                  <a:srgbClr val="000000"/>
                </a:solidFill>
                <a:latin typeface="Antonio Bold"/>
                <a:ea typeface="Antonio Bold"/>
                <a:cs typeface="Antonio Bold"/>
                <a:sym typeface="Antonio Bold"/>
              </a:rPr>
              <a:t>An In-Depth </a:t>
            </a:r>
          </a:p>
          <a:p>
            <a:pPr algn="ctr">
              <a:lnSpc>
                <a:spcPts val="11049"/>
              </a:lnSpc>
            </a:pPr>
            <a:r>
              <a:rPr lang="en-US" sz="7892" b="true">
                <a:solidFill>
                  <a:srgbClr val="000000"/>
                </a:solidFill>
                <a:latin typeface="Antonio Bold"/>
                <a:ea typeface="Antonio Bold"/>
                <a:cs typeface="Antonio Bold"/>
                <a:sym typeface="Antonio Bold"/>
              </a:rPr>
              <a:t>Overview of Microsoft </a:t>
            </a:r>
          </a:p>
          <a:p>
            <a:pPr algn="ctr">
              <a:lnSpc>
                <a:spcPts val="11049"/>
              </a:lnSpc>
            </a:pPr>
            <a:r>
              <a:rPr lang="en-US" sz="7892" b="true">
                <a:solidFill>
                  <a:srgbClr val="000000"/>
                </a:solidFill>
                <a:latin typeface="Antonio Bold"/>
                <a:ea typeface="Antonio Bold"/>
                <a:cs typeface="Antonio Bold"/>
                <a:sym typeface="Antonio Bold"/>
              </a:rPr>
              <a:t>Office Suite for Office Management​</a:t>
            </a:r>
          </a:p>
        </p:txBody>
      </p:sp>
      <p:sp>
        <p:nvSpPr>
          <p:cNvPr name="TextBox 17" id="17"/>
          <p:cNvSpPr txBox="true"/>
          <p:nvPr/>
        </p:nvSpPr>
        <p:spPr>
          <a:xfrm rot="0">
            <a:off x="1028700" y="5845856"/>
            <a:ext cx="16230600" cy="679451"/>
          </a:xfrm>
          <a:prstGeom prst="rect">
            <a:avLst/>
          </a:prstGeom>
        </p:spPr>
        <p:txBody>
          <a:bodyPr anchor="t" rtlCol="false" tIns="0" lIns="0" bIns="0" rIns="0">
            <a:spAutoFit/>
          </a:bodyPr>
          <a:lstStyle/>
          <a:p>
            <a:pPr algn="ctr">
              <a:lnSpc>
                <a:spcPts val="5599"/>
              </a:lnSpc>
            </a:pPr>
            <a:r>
              <a:rPr lang="en-US" sz="3999">
                <a:solidFill>
                  <a:srgbClr val="000000"/>
                </a:solidFill>
                <a:latin typeface="Antonio"/>
                <a:ea typeface="Antonio"/>
                <a:cs typeface="Antonio"/>
                <a:sym typeface="Antonio"/>
              </a:rPr>
              <a:t>Transforming Workplace  Productivity with Microsoft Office​</a:t>
            </a:r>
          </a:p>
        </p:txBody>
      </p:sp>
      <p:sp>
        <p:nvSpPr>
          <p:cNvPr name="TextBox 18" id="18"/>
          <p:cNvSpPr txBox="true"/>
          <p:nvPr/>
        </p:nvSpPr>
        <p:spPr>
          <a:xfrm rot="0">
            <a:off x="9639630" y="7310754"/>
            <a:ext cx="7619670" cy="1947546"/>
          </a:xfrm>
          <a:prstGeom prst="rect">
            <a:avLst/>
          </a:prstGeom>
        </p:spPr>
        <p:txBody>
          <a:bodyPr anchor="t" rtlCol="false" tIns="0" lIns="0" bIns="0" rIns="0">
            <a:spAutoFit/>
          </a:bodyPr>
          <a:lstStyle/>
          <a:p>
            <a:pPr algn="r">
              <a:lnSpc>
                <a:spcPts val="4479"/>
              </a:lnSpc>
              <a:spcBef>
                <a:spcPct val="0"/>
              </a:spcBef>
            </a:pPr>
            <a:r>
              <a:rPr lang="en-US" sz="3199">
                <a:solidFill>
                  <a:srgbClr val="000000"/>
                </a:solidFill>
                <a:latin typeface="Antonio"/>
                <a:ea typeface="Antonio"/>
                <a:cs typeface="Antonio"/>
                <a:sym typeface="Antonio"/>
              </a:rPr>
              <a:t>Presented By​</a:t>
            </a:r>
          </a:p>
          <a:p>
            <a:pPr algn="r">
              <a:lnSpc>
                <a:spcPts val="6719"/>
              </a:lnSpc>
              <a:spcBef>
                <a:spcPct val="0"/>
              </a:spcBef>
            </a:pPr>
            <a:r>
              <a:rPr lang="en-US" b="true" sz="4799">
                <a:solidFill>
                  <a:srgbClr val="000000"/>
                </a:solidFill>
                <a:latin typeface="Antonio Bold"/>
                <a:ea typeface="Antonio Bold"/>
                <a:cs typeface="Antonio Bold"/>
                <a:sym typeface="Antonio Bold"/>
              </a:rPr>
              <a:t>Shah Sultana Takiya​</a:t>
            </a:r>
          </a:p>
          <a:p>
            <a:pPr algn="r">
              <a:lnSpc>
                <a:spcPts val="4479"/>
              </a:lnSpc>
              <a:spcBef>
                <a:spcPct val="0"/>
              </a:spcBef>
            </a:pPr>
            <a:r>
              <a:rPr lang="en-US" sz="3199">
                <a:solidFill>
                  <a:srgbClr val="000000"/>
                </a:solidFill>
                <a:latin typeface="Antonio"/>
                <a:ea typeface="Antonio"/>
                <a:cs typeface="Antonio"/>
                <a:sym typeface="Antonio"/>
              </a:rPr>
              <a:t>Enhancing Digital Government &amp; Economy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Antonio"/>
                <a:ea typeface="Antonio"/>
                <a:cs typeface="Antonio"/>
                <a:sym typeface="Antonio"/>
              </a:rPr>
              <a:t>Microsoft PowerPoint is a versatile presentation software with a range of features for creating dynamic and visually engaging presentations. Key features include:</a:t>
            </a:r>
          </a:p>
        </p:txBody>
      </p:sp>
      <p:grpSp>
        <p:nvGrpSpPr>
          <p:cNvPr name="Group 17" id="17"/>
          <p:cNvGrpSpPr/>
          <p:nvPr/>
        </p:nvGrpSpPr>
        <p:grpSpPr>
          <a:xfrm rot="0">
            <a:off x="1094781" y="2809875"/>
            <a:ext cx="16098438" cy="4667250"/>
            <a:chOff x="0" y="0"/>
            <a:chExt cx="21464584" cy="6223000"/>
          </a:xfrm>
        </p:grpSpPr>
        <p:grpSp>
          <p:nvGrpSpPr>
            <p:cNvPr name="Group 18" id="18"/>
            <p:cNvGrpSpPr/>
            <p:nvPr/>
          </p:nvGrpSpPr>
          <p:grpSpPr>
            <a:xfrm rot="0">
              <a:off x="0" y="0"/>
              <a:ext cx="5080000" cy="1270000"/>
              <a:chOff x="0" y="0"/>
              <a:chExt cx="762111" cy="190528"/>
            </a:xfrm>
          </p:grpSpPr>
          <p:sp>
            <p:nvSpPr>
              <p:cNvPr name="Freeform 19" id="1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0" id="2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Slide Layouts and Templates</a:t>
                </a:r>
              </a:p>
            </p:txBody>
          </p:sp>
        </p:grpSp>
        <p:grpSp>
          <p:nvGrpSpPr>
            <p:cNvPr name="Group 21" id="21"/>
            <p:cNvGrpSpPr/>
            <p:nvPr/>
          </p:nvGrpSpPr>
          <p:grpSpPr>
            <a:xfrm rot="0">
              <a:off x="5462584" y="0"/>
              <a:ext cx="5080000" cy="1270000"/>
              <a:chOff x="0" y="0"/>
              <a:chExt cx="762111" cy="190528"/>
            </a:xfrm>
          </p:grpSpPr>
          <p:sp>
            <p:nvSpPr>
              <p:cNvPr name="Freeform 22" id="2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3" id="2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Text Formatting and Styling</a:t>
                </a:r>
              </a:p>
            </p:txBody>
          </p:sp>
        </p:grpSp>
        <p:grpSp>
          <p:nvGrpSpPr>
            <p:cNvPr name="Group 24" id="24"/>
            <p:cNvGrpSpPr/>
            <p:nvPr/>
          </p:nvGrpSpPr>
          <p:grpSpPr>
            <a:xfrm rot="0">
              <a:off x="10923584" y="0"/>
              <a:ext cx="5080000" cy="1270000"/>
              <a:chOff x="0" y="0"/>
              <a:chExt cx="762111" cy="190528"/>
            </a:xfrm>
          </p:grpSpPr>
          <p:sp>
            <p:nvSpPr>
              <p:cNvPr name="Freeform 25" id="2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6" id="2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Multimedia Integration</a:t>
                </a:r>
              </a:p>
            </p:txBody>
          </p:sp>
        </p:grpSp>
        <p:grpSp>
          <p:nvGrpSpPr>
            <p:cNvPr name="Group 27" id="27"/>
            <p:cNvGrpSpPr/>
            <p:nvPr/>
          </p:nvGrpSpPr>
          <p:grpSpPr>
            <a:xfrm rot="0">
              <a:off x="16384584" y="0"/>
              <a:ext cx="5080000" cy="1270000"/>
              <a:chOff x="0" y="0"/>
              <a:chExt cx="762111" cy="190528"/>
            </a:xfrm>
          </p:grpSpPr>
          <p:sp>
            <p:nvSpPr>
              <p:cNvPr name="Freeform 28" id="2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9" id="2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Transitions and Animations</a:t>
                </a:r>
              </a:p>
            </p:txBody>
          </p:sp>
        </p:grpSp>
        <p:grpSp>
          <p:nvGrpSpPr>
            <p:cNvPr name="Group 30" id="30"/>
            <p:cNvGrpSpPr/>
            <p:nvPr/>
          </p:nvGrpSpPr>
          <p:grpSpPr>
            <a:xfrm rot="0">
              <a:off x="0" y="1651000"/>
              <a:ext cx="5080000" cy="1270000"/>
              <a:chOff x="0" y="0"/>
              <a:chExt cx="762111" cy="190528"/>
            </a:xfrm>
          </p:grpSpPr>
          <p:sp>
            <p:nvSpPr>
              <p:cNvPr name="Freeform 31" id="3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2" id="3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SmartArt and Icons</a:t>
                </a:r>
              </a:p>
            </p:txBody>
          </p:sp>
        </p:grpSp>
        <p:grpSp>
          <p:nvGrpSpPr>
            <p:cNvPr name="Group 33" id="33"/>
            <p:cNvGrpSpPr/>
            <p:nvPr/>
          </p:nvGrpSpPr>
          <p:grpSpPr>
            <a:xfrm rot="0">
              <a:off x="5462584" y="1651000"/>
              <a:ext cx="5080000" cy="1270000"/>
              <a:chOff x="0" y="0"/>
              <a:chExt cx="762111" cy="190528"/>
            </a:xfrm>
          </p:grpSpPr>
          <p:sp>
            <p:nvSpPr>
              <p:cNvPr name="Freeform 34" id="3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5" id="3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Presenter View</a:t>
                </a:r>
              </a:p>
            </p:txBody>
          </p:sp>
        </p:grpSp>
        <p:grpSp>
          <p:nvGrpSpPr>
            <p:cNvPr name="Group 36" id="36"/>
            <p:cNvGrpSpPr/>
            <p:nvPr/>
          </p:nvGrpSpPr>
          <p:grpSpPr>
            <a:xfrm rot="0">
              <a:off x="10923584" y="1651000"/>
              <a:ext cx="5080000" cy="1270000"/>
              <a:chOff x="0" y="0"/>
              <a:chExt cx="762111" cy="190528"/>
            </a:xfrm>
          </p:grpSpPr>
          <p:sp>
            <p:nvSpPr>
              <p:cNvPr name="Freeform 37" id="3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8" id="3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Collaboration and Sharing</a:t>
                </a:r>
              </a:p>
            </p:txBody>
          </p:sp>
        </p:grpSp>
        <p:grpSp>
          <p:nvGrpSpPr>
            <p:cNvPr name="Group 39" id="39"/>
            <p:cNvGrpSpPr/>
            <p:nvPr/>
          </p:nvGrpSpPr>
          <p:grpSpPr>
            <a:xfrm rot="0">
              <a:off x="16384584" y="1651000"/>
              <a:ext cx="5080000" cy="1270000"/>
              <a:chOff x="0" y="0"/>
              <a:chExt cx="762111" cy="190528"/>
            </a:xfrm>
          </p:grpSpPr>
          <p:sp>
            <p:nvSpPr>
              <p:cNvPr name="Freeform 40" id="4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1" id="4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Comments and Markup</a:t>
                </a:r>
              </a:p>
            </p:txBody>
          </p:sp>
        </p:grpSp>
        <p:grpSp>
          <p:nvGrpSpPr>
            <p:cNvPr name="Group 42" id="42"/>
            <p:cNvGrpSpPr/>
            <p:nvPr/>
          </p:nvGrpSpPr>
          <p:grpSpPr>
            <a:xfrm rot="0">
              <a:off x="0" y="3302000"/>
              <a:ext cx="5080000" cy="1270000"/>
              <a:chOff x="0" y="0"/>
              <a:chExt cx="762111" cy="190528"/>
            </a:xfrm>
          </p:grpSpPr>
          <p:sp>
            <p:nvSpPr>
              <p:cNvPr name="Freeform 43" id="4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4" id="4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Hyperlinks and Actions</a:t>
                </a:r>
              </a:p>
            </p:txBody>
          </p:sp>
        </p:grpSp>
        <p:grpSp>
          <p:nvGrpSpPr>
            <p:cNvPr name="Group 45" id="45"/>
            <p:cNvGrpSpPr/>
            <p:nvPr/>
          </p:nvGrpSpPr>
          <p:grpSpPr>
            <a:xfrm rot="0">
              <a:off x="5462584" y="3302000"/>
              <a:ext cx="5080000" cy="1270000"/>
              <a:chOff x="0" y="0"/>
              <a:chExt cx="762111" cy="190528"/>
            </a:xfrm>
          </p:grpSpPr>
          <p:sp>
            <p:nvSpPr>
              <p:cNvPr name="Freeform 46" id="4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7" id="4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Zoom and Navigation</a:t>
                </a:r>
              </a:p>
            </p:txBody>
          </p:sp>
        </p:grpSp>
        <p:grpSp>
          <p:nvGrpSpPr>
            <p:cNvPr name="Group 48" id="48"/>
            <p:cNvGrpSpPr/>
            <p:nvPr/>
          </p:nvGrpSpPr>
          <p:grpSpPr>
            <a:xfrm rot="0">
              <a:off x="10923584" y="3302000"/>
              <a:ext cx="5080000" cy="1270000"/>
              <a:chOff x="0" y="0"/>
              <a:chExt cx="762111" cy="190528"/>
            </a:xfrm>
          </p:grpSpPr>
          <p:sp>
            <p:nvSpPr>
              <p:cNvPr name="Freeform 49" id="4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0" id="5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Design Ideas</a:t>
                </a:r>
              </a:p>
            </p:txBody>
          </p:sp>
        </p:grpSp>
        <p:grpSp>
          <p:nvGrpSpPr>
            <p:cNvPr name="Group 51" id="51"/>
            <p:cNvGrpSpPr/>
            <p:nvPr/>
          </p:nvGrpSpPr>
          <p:grpSpPr>
            <a:xfrm rot="0">
              <a:off x="16384584" y="3302000"/>
              <a:ext cx="5080000" cy="1270000"/>
              <a:chOff x="0" y="0"/>
              <a:chExt cx="762111" cy="190528"/>
            </a:xfrm>
          </p:grpSpPr>
          <p:sp>
            <p:nvSpPr>
              <p:cNvPr name="Freeform 52" id="5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3" id="5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Recording Features</a:t>
                </a:r>
              </a:p>
            </p:txBody>
          </p:sp>
        </p:grpSp>
        <p:grpSp>
          <p:nvGrpSpPr>
            <p:cNvPr name="Group 54" id="54"/>
            <p:cNvGrpSpPr/>
            <p:nvPr/>
          </p:nvGrpSpPr>
          <p:grpSpPr>
            <a:xfrm rot="0">
              <a:off x="0" y="4953000"/>
              <a:ext cx="5080000" cy="1270000"/>
              <a:chOff x="0" y="0"/>
              <a:chExt cx="762111" cy="190528"/>
            </a:xfrm>
          </p:grpSpPr>
          <p:sp>
            <p:nvSpPr>
              <p:cNvPr name="Freeform 55" id="5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6" id="5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Exporting and Sharing</a:t>
                </a:r>
              </a:p>
            </p:txBody>
          </p:sp>
        </p:grpSp>
      </p:grpSp>
      <p:sp>
        <p:nvSpPr>
          <p:cNvPr name="TextBox 57" id="57"/>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These features make Microsoft PowerPoint a powerful tool for creating professional, interactive, and visually compelling presentations.</a:t>
            </a:r>
          </a:p>
        </p:txBody>
      </p:sp>
      <p:sp>
        <p:nvSpPr>
          <p:cNvPr name="Freeform 58" id="58"/>
          <p:cNvSpPr/>
          <p:nvPr/>
        </p:nvSpPr>
        <p:spPr>
          <a:xfrm flipH="false" flipV="false" rot="0">
            <a:off x="1028700" y="1028700"/>
            <a:ext cx="1302067" cy="1302067"/>
          </a:xfrm>
          <a:custGeom>
            <a:avLst/>
            <a:gdLst/>
            <a:ahLst/>
            <a:cxnLst/>
            <a:rect r="r" b="b" t="t" l="l"/>
            <a:pathLst>
              <a:path h="1302067" w="1302067">
                <a:moveTo>
                  <a:pt x="0" y="0"/>
                </a:moveTo>
                <a:lnTo>
                  <a:pt x="1302067" y="0"/>
                </a:lnTo>
                <a:lnTo>
                  <a:pt x="1302067" y="1302067"/>
                </a:lnTo>
                <a:lnTo>
                  <a:pt x="0" y="1302067"/>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1028700"/>
            <a:ext cx="1302067" cy="1302067"/>
          </a:xfrm>
          <a:custGeom>
            <a:avLst/>
            <a:gdLst/>
            <a:ahLst/>
            <a:cxnLst/>
            <a:rect r="r" b="b" t="t" l="l"/>
            <a:pathLst>
              <a:path h="1302067" w="1302067">
                <a:moveTo>
                  <a:pt x="0" y="0"/>
                </a:moveTo>
                <a:lnTo>
                  <a:pt x="1302067" y="0"/>
                </a:lnTo>
                <a:lnTo>
                  <a:pt x="1302067" y="1302067"/>
                </a:lnTo>
                <a:lnTo>
                  <a:pt x="0" y="1302067"/>
                </a:lnTo>
                <a:lnTo>
                  <a:pt x="0" y="0"/>
                </a:lnTo>
                <a:close/>
              </a:path>
            </a:pathLst>
          </a:custGeom>
          <a:blipFill>
            <a:blip r:embed="rId4"/>
            <a:stretch>
              <a:fillRect l="0" t="0" r="0" b="0"/>
            </a:stretch>
          </a:blipFill>
        </p:spPr>
      </p:sp>
      <p:sp>
        <p:nvSpPr>
          <p:cNvPr name="Freeform 17" id="17"/>
          <p:cNvSpPr/>
          <p:nvPr/>
        </p:nvSpPr>
        <p:spPr>
          <a:xfrm flipH="false" flipV="false" rot="0">
            <a:off x="1029133" y="5397475"/>
            <a:ext cx="4636533" cy="3173029"/>
          </a:xfrm>
          <a:custGeom>
            <a:avLst/>
            <a:gdLst/>
            <a:ahLst/>
            <a:cxnLst/>
            <a:rect r="r" b="b" t="t" l="l"/>
            <a:pathLst>
              <a:path h="3173029" w="4636533">
                <a:moveTo>
                  <a:pt x="0" y="0"/>
                </a:moveTo>
                <a:lnTo>
                  <a:pt x="4636533" y="0"/>
                </a:lnTo>
                <a:lnTo>
                  <a:pt x="4636533" y="3173029"/>
                </a:lnTo>
                <a:lnTo>
                  <a:pt x="0" y="3173029"/>
                </a:lnTo>
                <a:lnTo>
                  <a:pt x="0" y="0"/>
                </a:lnTo>
                <a:close/>
              </a:path>
            </a:pathLst>
          </a:custGeom>
          <a:blipFill>
            <a:blip r:embed="rId5"/>
            <a:stretch>
              <a:fillRect l="0" t="0" r="0" b="0"/>
            </a:stretch>
          </a:blipFill>
        </p:spPr>
      </p:sp>
      <p:sp>
        <p:nvSpPr>
          <p:cNvPr name="TextBox 18" id="18"/>
          <p:cNvSpPr txBox="true"/>
          <p:nvPr/>
        </p:nvSpPr>
        <p:spPr>
          <a:xfrm rot="0">
            <a:off x="1028700" y="2358910"/>
            <a:ext cx="16230600" cy="2725420"/>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Outlook is a powerful personal information management tool that integrates email, calendar, task, and contact management into a single platform. It’s designed to streamline your communication and productivity by allowing you to manage emails, schedule meetings, and track important tasks seamlessly. Integrated with Microsoft 365, Outlook ensures your information is synchronized across all devices, enhancing both collaboration and accessibility. With built-in security features like phishing protection and two-factor authentication, Outlook ensures your communication remains safe. Whether on desktop or mobile, Outlook offers an efficient and secure solution for managing emails and organizing your schedule.</a:t>
            </a:r>
          </a:p>
        </p:txBody>
      </p:sp>
      <p:sp>
        <p:nvSpPr>
          <p:cNvPr name="TextBox 19" id="19"/>
          <p:cNvSpPr txBox="true"/>
          <p:nvPr/>
        </p:nvSpPr>
        <p:spPr>
          <a:xfrm rot="0">
            <a:off x="2406968"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Mastering Communication with Microsoft Outlook</a:t>
            </a:r>
          </a:p>
          <a:p>
            <a:pPr algn="just">
              <a:lnSpc>
                <a:spcPts val="4200"/>
              </a:lnSpc>
              <a:spcBef>
                <a:spcPct val="0"/>
              </a:spcBef>
            </a:pPr>
            <a:r>
              <a:rPr lang="en-US" sz="3000">
                <a:solidFill>
                  <a:srgbClr val="000000"/>
                </a:solidFill>
                <a:latin typeface="Antonio"/>
                <a:ea typeface="Antonio"/>
                <a:cs typeface="Antonio"/>
                <a:sym typeface="Antonio"/>
              </a:rPr>
              <a:t>Organize, Communicate, and Stay Connected</a:t>
            </a:r>
          </a:p>
        </p:txBody>
      </p:sp>
      <p:sp>
        <p:nvSpPr>
          <p:cNvPr name="TextBox 20" id="20"/>
          <p:cNvSpPr txBox="true"/>
          <p:nvPr/>
        </p:nvSpPr>
        <p:spPr>
          <a:xfrm rot="0">
            <a:off x="1029133" y="8836025"/>
            <a:ext cx="16230600" cy="4222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Efficiently manage your emails, calendar, and tasks with Microsoft Outlook.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590675"/>
          </a:xfrm>
          <a:prstGeom prst="rect">
            <a:avLst/>
          </a:prstGeom>
        </p:spPr>
        <p:txBody>
          <a:bodyPr anchor="t" rtlCol="false" tIns="0" lIns="0" bIns="0" rIns="0">
            <a:spAutoFit/>
          </a:bodyPr>
          <a:lstStyle/>
          <a:p>
            <a:pPr algn="l">
              <a:lnSpc>
                <a:spcPts val="4200"/>
              </a:lnSpc>
            </a:pPr>
            <a:r>
              <a:rPr lang="en-US" sz="3000">
                <a:solidFill>
                  <a:srgbClr val="000000"/>
                </a:solidFill>
                <a:latin typeface="Antonio"/>
                <a:ea typeface="Antonio"/>
                <a:cs typeface="Antonio"/>
                <a:sym typeface="Antonio"/>
              </a:rPr>
              <a:t>Microsoft Outlook is a comprehensive personal information management tool that primarily functions as an email client but also offers a wide range of features for productivity and organization.</a:t>
            </a:r>
          </a:p>
          <a:p>
            <a:pPr algn="l">
              <a:lnSpc>
                <a:spcPts val="4200"/>
              </a:lnSpc>
              <a:spcBef>
                <a:spcPct val="0"/>
              </a:spcBef>
            </a:pPr>
          </a:p>
        </p:txBody>
      </p:sp>
      <p:grpSp>
        <p:nvGrpSpPr>
          <p:cNvPr name="Group 17" id="17"/>
          <p:cNvGrpSpPr/>
          <p:nvPr/>
        </p:nvGrpSpPr>
        <p:grpSpPr>
          <a:xfrm rot="0">
            <a:off x="1094781" y="2809875"/>
            <a:ext cx="16098438" cy="4667250"/>
            <a:chOff x="0" y="0"/>
            <a:chExt cx="21464584" cy="6223000"/>
          </a:xfrm>
        </p:grpSpPr>
        <p:grpSp>
          <p:nvGrpSpPr>
            <p:cNvPr name="Group 18" id="18"/>
            <p:cNvGrpSpPr/>
            <p:nvPr/>
          </p:nvGrpSpPr>
          <p:grpSpPr>
            <a:xfrm rot="0">
              <a:off x="0" y="0"/>
              <a:ext cx="5080000" cy="1270000"/>
              <a:chOff x="0" y="0"/>
              <a:chExt cx="762111" cy="190528"/>
            </a:xfrm>
          </p:grpSpPr>
          <p:sp>
            <p:nvSpPr>
              <p:cNvPr name="Freeform 19" id="1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0" id="2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Email Management</a:t>
                </a:r>
              </a:p>
            </p:txBody>
          </p:sp>
        </p:grpSp>
        <p:grpSp>
          <p:nvGrpSpPr>
            <p:cNvPr name="Group 21" id="21"/>
            <p:cNvGrpSpPr/>
            <p:nvPr/>
          </p:nvGrpSpPr>
          <p:grpSpPr>
            <a:xfrm rot="0">
              <a:off x="5462584" y="0"/>
              <a:ext cx="5080000" cy="1270000"/>
              <a:chOff x="0" y="0"/>
              <a:chExt cx="762111" cy="190528"/>
            </a:xfrm>
          </p:grpSpPr>
          <p:sp>
            <p:nvSpPr>
              <p:cNvPr name="Freeform 22" id="2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3" id="2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Calendar</a:t>
                </a:r>
              </a:p>
            </p:txBody>
          </p:sp>
        </p:grpSp>
        <p:grpSp>
          <p:nvGrpSpPr>
            <p:cNvPr name="Group 24" id="24"/>
            <p:cNvGrpSpPr/>
            <p:nvPr/>
          </p:nvGrpSpPr>
          <p:grpSpPr>
            <a:xfrm rot="0">
              <a:off x="10923584" y="0"/>
              <a:ext cx="5080000" cy="1270000"/>
              <a:chOff x="0" y="0"/>
              <a:chExt cx="762111" cy="190528"/>
            </a:xfrm>
          </p:grpSpPr>
          <p:sp>
            <p:nvSpPr>
              <p:cNvPr name="Freeform 25" id="2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6" id="2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Contacts</a:t>
                </a:r>
              </a:p>
            </p:txBody>
          </p:sp>
        </p:grpSp>
        <p:grpSp>
          <p:nvGrpSpPr>
            <p:cNvPr name="Group 27" id="27"/>
            <p:cNvGrpSpPr/>
            <p:nvPr/>
          </p:nvGrpSpPr>
          <p:grpSpPr>
            <a:xfrm rot="0">
              <a:off x="16384584" y="0"/>
              <a:ext cx="5080000" cy="1270000"/>
              <a:chOff x="0" y="0"/>
              <a:chExt cx="762111" cy="190528"/>
            </a:xfrm>
          </p:grpSpPr>
          <p:sp>
            <p:nvSpPr>
              <p:cNvPr name="Freeform 28" id="2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9" id="2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Tasks and To-Do Lists</a:t>
                </a:r>
              </a:p>
            </p:txBody>
          </p:sp>
        </p:grpSp>
        <p:grpSp>
          <p:nvGrpSpPr>
            <p:cNvPr name="Group 30" id="30"/>
            <p:cNvGrpSpPr/>
            <p:nvPr/>
          </p:nvGrpSpPr>
          <p:grpSpPr>
            <a:xfrm rot="0">
              <a:off x="0" y="1651000"/>
              <a:ext cx="5080000" cy="1270000"/>
              <a:chOff x="0" y="0"/>
              <a:chExt cx="762111" cy="190528"/>
            </a:xfrm>
          </p:grpSpPr>
          <p:sp>
            <p:nvSpPr>
              <p:cNvPr name="Freeform 31" id="3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2" id="3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Integration with Microsoft 365</a:t>
                </a:r>
              </a:p>
            </p:txBody>
          </p:sp>
        </p:grpSp>
        <p:grpSp>
          <p:nvGrpSpPr>
            <p:cNvPr name="Group 33" id="33"/>
            <p:cNvGrpSpPr/>
            <p:nvPr/>
          </p:nvGrpSpPr>
          <p:grpSpPr>
            <a:xfrm rot="0">
              <a:off x="5462584" y="1651000"/>
              <a:ext cx="5080000" cy="1270000"/>
              <a:chOff x="0" y="0"/>
              <a:chExt cx="762111" cy="190528"/>
            </a:xfrm>
          </p:grpSpPr>
          <p:sp>
            <p:nvSpPr>
              <p:cNvPr name="Freeform 34" id="3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5" id="3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Focused Inbox</a:t>
                </a:r>
              </a:p>
            </p:txBody>
          </p:sp>
        </p:grpSp>
        <p:grpSp>
          <p:nvGrpSpPr>
            <p:cNvPr name="Group 36" id="36"/>
            <p:cNvGrpSpPr/>
            <p:nvPr/>
          </p:nvGrpSpPr>
          <p:grpSpPr>
            <a:xfrm rot="0">
              <a:off x="10923584" y="1651000"/>
              <a:ext cx="5080000" cy="1270000"/>
              <a:chOff x="0" y="0"/>
              <a:chExt cx="762111" cy="190528"/>
            </a:xfrm>
          </p:grpSpPr>
          <p:sp>
            <p:nvSpPr>
              <p:cNvPr name="Freeform 37" id="3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8" id="3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Search Functionality</a:t>
                </a:r>
              </a:p>
            </p:txBody>
          </p:sp>
        </p:grpSp>
        <p:grpSp>
          <p:nvGrpSpPr>
            <p:cNvPr name="Group 39" id="39"/>
            <p:cNvGrpSpPr/>
            <p:nvPr/>
          </p:nvGrpSpPr>
          <p:grpSpPr>
            <a:xfrm rot="0">
              <a:off x="16384584" y="1651000"/>
              <a:ext cx="5080000" cy="1270000"/>
              <a:chOff x="0" y="0"/>
              <a:chExt cx="762111" cy="190528"/>
            </a:xfrm>
          </p:grpSpPr>
          <p:sp>
            <p:nvSpPr>
              <p:cNvPr name="Freeform 40" id="4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1" id="4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Email Templates</a:t>
                </a:r>
              </a:p>
            </p:txBody>
          </p:sp>
        </p:grpSp>
        <p:grpSp>
          <p:nvGrpSpPr>
            <p:cNvPr name="Group 42" id="42"/>
            <p:cNvGrpSpPr/>
            <p:nvPr/>
          </p:nvGrpSpPr>
          <p:grpSpPr>
            <a:xfrm rot="0">
              <a:off x="0" y="3302000"/>
              <a:ext cx="5080000" cy="1270000"/>
              <a:chOff x="0" y="0"/>
              <a:chExt cx="762111" cy="190528"/>
            </a:xfrm>
          </p:grpSpPr>
          <p:sp>
            <p:nvSpPr>
              <p:cNvPr name="Freeform 43" id="4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4" id="4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Rules and Automation</a:t>
                </a:r>
              </a:p>
            </p:txBody>
          </p:sp>
        </p:grpSp>
        <p:grpSp>
          <p:nvGrpSpPr>
            <p:cNvPr name="Group 45" id="45"/>
            <p:cNvGrpSpPr/>
            <p:nvPr/>
          </p:nvGrpSpPr>
          <p:grpSpPr>
            <a:xfrm rot="0">
              <a:off x="5462584" y="3302000"/>
              <a:ext cx="5080000" cy="1270000"/>
              <a:chOff x="0" y="0"/>
              <a:chExt cx="762111" cy="190528"/>
            </a:xfrm>
          </p:grpSpPr>
          <p:sp>
            <p:nvSpPr>
              <p:cNvPr name="Freeform 46" id="4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7" id="4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Security and Privacy</a:t>
                </a:r>
              </a:p>
            </p:txBody>
          </p:sp>
        </p:grpSp>
        <p:grpSp>
          <p:nvGrpSpPr>
            <p:cNvPr name="Group 48" id="48"/>
            <p:cNvGrpSpPr/>
            <p:nvPr/>
          </p:nvGrpSpPr>
          <p:grpSpPr>
            <a:xfrm rot="0">
              <a:off x="10923584" y="3302000"/>
              <a:ext cx="5080000" cy="1270000"/>
              <a:chOff x="0" y="0"/>
              <a:chExt cx="762111" cy="190528"/>
            </a:xfrm>
          </p:grpSpPr>
          <p:sp>
            <p:nvSpPr>
              <p:cNvPr name="Freeform 49" id="4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0" id="5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Conversation View</a:t>
                </a:r>
              </a:p>
            </p:txBody>
          </p:sp>
        </p:grpSp>
        <p:grpSp>
          <p:nvGrpSpPr>
            <p:cNvPr name="Group 51" id="51"/>
            <p:cNvGrpSpPr/>
            <p:nvPr/>
          </p:nvGrpSpPr>
          <p:grpSpPr>
            <a:xfrm rot="0">
              <a:off x="16384584" y="3302000"/>
              <a:ext cx="5080000" cy="1270000"/>
              <a:chOff x="0" y="0"/>
              <a:chExt cx="762111" cy="190528"/>
            </a:xfrm>
          </p:grpSpPr>
          <p:sp>
            <p:nvSpPr>
              <p:cNvPr name="Freeform 52" id="5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3" id="5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Attachment Handling</a:t>
                </a:r>
              </a:p>
            </p:txBody>
          </p:sp>
        </p:grpSp>
        <p:grpSp>
          <p:nvGrpSpPr>
            <p:cNvPr name="Group 54" id="54"/>
            <p:cNvGrpSpPr/>
            <p:nvPr/>
          </p:nvGrpSpPr>
          <p:grpSpPr>
            <a:xfrm rot="0">
              <a:off x="0" y="4953000"/>
              <a:ext cx="5080000" cy="1270000"/>
              <a:chOff x="0" y="0"/>
              <a:chExt cx="762111" cy="190528"/>
            </a:xfrm>
          </p:grpSpPr>
          <p:sp>
            <p:nvSpPr>
              <p:cNvPr name="Freeform 55" id="5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6" id="5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Shared Calendars</a:t>
                </a:r>
              </a:p>
            </p:txBody>
          </p:sp>
        </p:grpSp>
        <p:grpSp>
          <p:nvGrpSpPr>
            <p:cNvPr name="Group 57" id="57"/>
            <p:cNvGrpSpPr/>
            <p:nvPr/>
          </p:nvGrpSpPr>
          <p:grpSpPr>
            <a:xfrm rot="0">
              <a:off x="5462584" y="4953000"/>
              <a:ext cx="5080000" cy="1270000"/>
              <a:chOff x="0" y="0"/>
              <a:chExt cx="762111" cy="190528"/>
            </a:xfrm>
          </p:grpSpPr>
          <p:sp>
            <p:nvSpPr>
              <p:cNvPr name="Freeform 58" id="5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9" id="5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Mobile App</a:t>
                </a:r>
              </a:p>
            </p:txBody>
          </p:sp>
        </p:grpSp>
        <p:grpSp>
          <p:nvGrpSpPr>
            <p:cNvPr name="Group 60" id="60"/>
            <p:cNvGrpSpPr/>
            <p:nvPr/>
          </p:nvGrpSpPr>
          <p:grpSpPr>
            <a:xfrm rot="0">
              <a:off x="10923584" y="4953000"/>
              <a:ext cx="5080000" cy="1270000"/>
              <a:chOff x="0" y="0"/>
              <a:chExt cx="762111" cy="190528"/>
            </a:xfrm>
          </p:grpSpPr>
          <p:sp>
            <p:nvSpPr>
              <p:cNvPr name="Freeform 61" id="6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62" id="6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Add-ins</a:t>
                </a:r>
              </a:p>
            </p:txBody>
          </p:sp>
        </p:grpSp>
        <p:grpSp>
          <p:nvGrpSpPr>
            <p:cNvPr name="Group 63" id="63"/>
            <p:cNvGrpSpPr/>
            <p:nvPr/>
          </p:nvGrpSpPr>
          <p:grpSpPr>
            <a:xfrm rot="0">
              <a:off x="16384584" y="4953000"/>
              <a:ext cx="5080000" cy="1270000"/>
              <a:chOff x="0" y="0"/>
              <a:chExt cx="762111" cy="190528"/>
            </a:xfrm>
          </p:grpSpPr>
          <p:sp>
            <p:nvSpPr>
              <p:cNvPr name="Freeform 64" id="6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65" id="6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Extensions</a:t>
                </a:r>
              </a:p>
            </p:txBody>
          </p:sp>
        </p:grpSp>
      </p:grpSp>
      <p:sp>
        <p:nvSpPr>
          <p:cNvPr name="TextBox 66" id="66"/>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These features make Microsoft Outlook a powerful and efficient tool for managing emails, scheduling, contacts, and tasks, both for personal and professional use.</a:t>
            </a:r>
          </a:p>
        </p:txBody>
      </p:sp>
      <p:sp>
        <p:nvSpPr>
          <p:cNvPr name="Freeform 67" id="67"/>
          <p:cNvSpPr/>
          <p:nvPr/>
        </p:nvSpPr>
        <p:spPr>
          <a:xfrm flipH="false" flipV="false" rot="0">
            <a:off x="1028700" y="1066584"/>
            <a:ext cx="1302067" cy="1302068"/>
          </a:xfrm>
          <a:custGeom>
            <a:avLst/>
            <a:gdLst/>
            <a:ahLst/>
            <a:cxnLst/>
            <a:rect r="r" b="b" t="t" l="l"/>
            <a:pathLst>
              <a:path h="1302068" w="1302067">
                <a:moveTo>
                  <a:pt x="0" y="0"/>
                </a:moveTo>
                <a:lnTo>
                  <a:pt x="1302067" y="0"/>
                </a:lnTo>
                <a:lnTo>
                  <a:pt x="1302067" y="1302067"/>
                </a:lnTo>
                <a:lnTo>
                  <a:pt x="0" y="1302067"/>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1028700"/>
            <a:ext cx="1302068" cy="1302068"/>
          </a:xfrm>
          <a:custGeom>
            <a:avLst/>
            <a:gdLst/>
            <a:ahLst/>
            <a:cxnLst/>
            <a:rect r="r" b="b" t="t" l="l"/>
            <a:pathLst>
              <a:path h="1302068" w="1302068">
                <a:moveTo>
                  <a:pt x="0" y="0"/>
                </a:moveTo>
                <a:lnTo>
                  <a:pt x="1302068" y="0"/>
                </a:lnTo>
                <a:lnTo>
                  <a:pt x="1302068" y="1302067"/>
                </a:lnTo>
                <a:lnTo>
                  <a:pt x="0" y="1302067"/>
                </a:lnTo>
                <a:lnTo>
                  <a:pt x="0" y="0"/>
                </a:lnTo>
                <a:close/>
              </a:path>
            </a:pathLst>
          </a:custGeom>
          <a:blipFill>
            <a:blip r:embed="rId4"/>
            <a:stretch>
              <a:fillRect l="0" t="0" r="0" b="0"/>
            </a:stretch>
          </a:blipFill>
        </p:spPr>
      </p:sp>
      <p:sp>
        <p:nvSpPr>
          <p:cNvPr name="TextBox 17" id="17"/>
          <p:cNvSpPr txBox="true"/>
          <p:nvPr/>
        </p:nvSpPr>
        <p:spPr>
          <a:xfrm rot="0">
            <a:off x="1028700" y="2358910"/>
            <a:ext cx="16230600" cy="2725420"/>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Access is a powerful database management system that allows users to create and manage relational databases with ease. Ideal for both novice and experienced users, Access offers an intuitive interface to build custom databases for tracking and analyzing information. With its rich set of tools, users can design tables, queries, forms, and reports to organize and analyze data efficiently. Integrated with the Microsoft 365 suite, Access offers seamless data sharing and collaboration across platforms. Whether you're managing inventory, customer data, or project details, Microsoft Access empowers users to manage complex data with ease and precision.</a:t>
            </a:r>
          </a:p>
        </p:txBody>
      </p:sp>
      <p:sp>
        <p:nvSpPr>
          <p:cNvPr name="TextBox 18" id="18"/>
          <p:cNvSpPr txBox="true"/>
          <p:nvPr/>
        </p:nvSpPr>
        <p:spPr>
          <a:xfrm rot="0">
            <a:off x="2406968"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Building Databases with Microsoft Access</a:t>
            </a:r>
          </a:p>
          <a:p>
            <a:pPr algn="just">
              <a:lnSpc>
                <a:spcPts val="4200"/>
              </a:lnSpc>
              <a:spcBef>
                <a:spcPct val="0"/>
              </a:spcBef>
            </a:pPr>
            <a:r>
              <a:rPr lang="en-US" sz="3000">
                <a:solidFill>
                  <a:srgbClr val="000000"/>
                </a:solidFill>
                <a:latin typeface="Antonio"/>
                <a:ea typeface="Antonio"/>
                <a:cs typeface="Antonio"/>
                <a:sym typeface="Antonio"/>
              </a:rPr>
              <a:t>Design, Manage, and Analyze Data with Ease</a:t>
            </a:r>
          </a:p>
        </p:txBody>
      </p:sp>
      <p:sp>
        <p:nvSpPr>
          <p:cNvPr name="TextBox 19" id="19"/>
          <p:cNvSpPr txBox="true"/>
          <p:nvPr/>
        </p:nvSpPr>
        <p:spPr>
          <a:xfrm rot="0">
            <a:off x="1028700" y="8836025"/>
            <a:ext cx="16230600" cy="4222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Create, manage, and analyze data with the powerful features of Microsoft Access.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Antonio"/>
                <a:ea typeface="Antonio"/>
                <a:cs typeface="Antonio"/>
                <a:sym typeface="Antonio"/>
              </a:rPr>
              <a:t>Microsoft Access is a database management system that allows users to store, manage, and analyze large amounts of data in an organized manner. Key features include</a:t>
            </a:r>
          </a:p>
        </p:txBody>
      </p:sp>
      <p:grpSp>
        <p:nvGrpSpPr>
          <p:cNvPr name="Group 17" id="17"/>
          <p:cNvGrpSpPr/>
          <p:nvPr/>
        </p:nvGrpSpPr>
        <p:grpSpPr>
          <a:xfrm rot="0">
            <a:off x="1094781" y="2809875"/>
            <a:ext cx="16098438" cy="4667250"/>
            <a:chOff x="0" y="0"/>
            <a:chExt cx="21464584" cy="6223000"/>
          </a:xfrm>
        </p:grpSpPr>
        <p:grpSp>
          <p:nvGrpSpPr>
            <p:cNvPr name="Group 18" id="18"/>
            <p:cNvGrpSpPr/>
            <p:nvPr/>
          </p:nvGrpSpPr>
          <p:grpSpPr>
            <a:xfrm rot="0">
              <a:off x="0" y="0"/>
              <a:ext cx="5080000" cy="1270000"/>
              <a:chOff x="0" y="0"/>
              <a:chExt cx="762111" cy="190528"/>
            </a:xfrm>
          </p:grpSpPr>
          <p:sp>
            <p:nvSpPr>
              <p:cNvPr name="Freeform 19" id="1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0" id="2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Cell Formatting</a:t>
                </a:r>
              </a:p>
            </p:txBody>
          </p:sp>
        </p:grpSp>
        <p:grpSp>
          <p:nvGrpSpPr>
            <p:cNvPr name="Group 21" id="21"/>
            <p:cNvGrpSpPr/>
            <p:nvPr/>
          </p:nvGrpSpPr>
          <p:grpSpPr>
            <a:xfrm rot="0">
              <a:off x="5462584" y="0"/>
              <a:ext cx="5080000" cy="1270000"/>
              <a:chOff x="0" y="0"/>
              <a:chExt cx="762111" cy="190528"/>
            </a:xfrm>
          </p:grpSpPr>
          <p:sp>
            <p:nvSpPr>
              <p:cNvPr name="Freeform 22" id="2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3" id="2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Formulas and Functions</a:t>
                </a:r>
              </a:p>
            </p:txBody>
          </p:sp>
        </p:grpSp>
        <p:grpSp>
          <p:nvGrpSpPr>
            <p:cNvPr name="Group 24" id="24"/>
            <p:cNvGrpSpPr/>
            <p:nvPr/>
          </p:nvGrpSpPr>
          <p:grpSpPr>
            <a:xfrm rot="0">
              <a:off x="10923584" y="0"/>
              <a:ext cx="5080000" cy="1270000"/>
              <a:chOff x="0" y="0"/>
              <a:chExt cx="762111" cy="190528"/>
            </a:xfrm>
          </p:grpSpPr>
          <p:sp>
            <p:nvSpPr>
              <p:cNvPr name="Freeform 25" id="2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6" id="2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Charts and Graphs</a:t>
                </a:r>
              </a:p>
            </p:txBody>
          </p:sp>
        </p:grpSp>
        <p:grpSp>
          <p:nvGrpSpPr>
            <p:cNvPr name="Group 27" id="27"/>
            <p:cNvGrpSpPr/>
            <p:nvPr/>
          </p:nvGrpSpPr>
          <p:grpSpPr>
            <a:xfrm rot="0">
              <a:off x="16384584" y="0"/>
              <a:ext cx="5080000" cy="1270000"/>
              <a:chOff x="0" y="0"/>
              <a:chExt cx="762111" cy="190528"/>
            </a:xfrm>
          </p:grpSpPr>
          <p:sp>
            <p:nvSpPr>
              <p:cNvPr name="Freeform 28" id="2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9" id="2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Data Sorting and Filtering</a:t>
                </a:r>
              </a:p>
            </p:txBody>
          </p:sp>
        </p:grpSp>
        <p:grpSp>
          <p:nvGrpSpPr>
            <p:cNvPr name="Group 30" id="30"/>
            <p:cNvGrpSpPr/>
            <p:nvPr/>
          </p:nvGrpSpPr>
          <p:grpSpPr>
            <a:xfrm rot="0">
              <a:off x="0" y="1651000"/>
              <a:ext cx="5080000" cy="1270000"/>
              <a:chOff x="0" y="0"/>
              <a:chExt cx="762111" cy="190528"/>
            </a:xfrm>
          </p:grpSpPr>
          <p:sp>
            <p:nvSpPr>
              <p:cNvPr name="Freeform 31" id="3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2" id="3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PivotTables and PivotCharts</a:t>
                </a:r>
              </a:p>
            </p:txBody>
          </p:sp>
        </p:grpSp>
        <p:grpSp>
          <p:nvGrpSpPr>
            <p:cNvPr name="Group 33" id="33"/>
            <p:cNvGrpSpPr/>
            <p:nvPr/>
          </p:nvGrpSpPr>
          <p:grpSpPr>
            <a:xfrm rot="0">
              <a:off x="5462584" y="1651000"/>
              <a:ext cx="5080000" cy="1270000"/>
              <a:chOff x="0" y="0"/>
              <a:chExt cx="762111" cy="190528"/>
            </a:xfrm>
          </p:grpSpPr>
          <p:sp>
            <p:nvSpPr>
              <p:cNvPr name="Freeform 34" id="3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5" id="3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Conditional Formatting</a:t>
                </a:r>
              </a:p>
            </p:txBody>
          </p:sp>
        </p:grpSp>
        <p:grpSp>
          <p:nvGrpSpPr>
            <p:cNvPr name="Group 36" id="36"/>
            <p:cNvGrpSpPr/>
            <p:nvPr/>
          </p:nvGrpSpPr>
          <p:grpSpPr>
            <a:xfrm rot="0">
              <a:off x="10923584" y="1651000"/>
              <a:ext cx="5080000" cy="1270000"/>
              <a:chOff x="0" y="0"/>
              <a:chExt cx="762111" cy="190528"/>
            </a:xfrm>
          </p:grpSpPr>
          <p:sp>
            <p:nvSpPr>
              <p:cNvPr name="Freeform 37" id="3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8" id="3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Data Validation</a:t>
                </a:r>
              </a:p>
            </p:txBody>
          </p:sp>
        </p:grpSp>
        <p:grpSp>
          <p:nvGrpSpPr>
            <p:cNvPr name="Group 39" id="39"/>
            <p:cNvGrpSpPr/>
            <p:nvPr/>
          </p:nvGrpSpPr>
          <p:grpSpPr>
            <a:xfrm rot="0">
              <a:off x="16384584" y="1651000"/>
              <a:ext cx="5080000" cy="1270000"/>
              <a:chOff x="0" y="0"/>
              <a:chExt cx="762111" cy="190528"/>
            </a:xfrm>
          </p:grpSpPr>
          <p:sp>
            <p:nvSpPr>
              <p:cNvPr name="Freeform 40" id="4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1" id="4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What-If Analysis</a:t>
                </a:r>
              </a:p>
            </p:txBody>
          </p:sp>
        </p:grpSp>
        <p:grpSp>
          <p:nvGrpSpPr>
            <p:cNvPr name="Group 42" id="42"/>
            <p:cNvGrpSpPr/>
            <p:nvPr/>
          </p:nvGrpSpPr>
          <p:grpSpPr>
            <a:xfrm rot="0">
              <a:off x="0" y="3302000"/>
              <a:ext cx="5080000" cy="1270000"/>
              <a:chOff x="0" y="0"/>
              <a:chExt cx="762111" cy="190528"/>
            </a:xfrm>
          </p:grpSpPr>
          <p:sp>
            <p:nvSpPr>
              <p:cNvPr name="Freeform 43" id="4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4" id="4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Collaboration and Sharing</a:t>
                </a:r>
              </a:p>
            </p:txBody>
          </p:sp>
        </p:grpSp>
        <p:grpSp>
          <p:nvGrpSpPr>
            <p:cNvPr name="Group 45" id="45"/>
            <p:cNvGrpSpPr/>
            <p:nvPr/>
          </p:nvGrpSpPr>
          <p:grpSpPr>
            <a:xfrm rot="0">
              <a:off x="5462584" y="3302000"/>
              <a:ext cx="5080000" cy="1270000"/>
              <a:chOff x="0" y="0"/>
              <a:chExt cx="762111" cy="190528"/>
            </a:xfrm>
          </p:grpSpPr>
          <p:sp>
            <p:nvSpPr>
              <p:cNvPr name="Freeform 46" id="4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7" id="4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Macros and VBA</a:t>
                </a:r>
              </a:p>
            </p:txBody>
          </p:sp>
        </p:grpSp>
        <p:grpSp>
          <p:nvGrpSpPr>
            <p:cNvPr name="Group 48" id="48"/>
            <p:cNvGrpSpPr/>
            <p:nvPr/>
          </p:nvGrpSpPr>
          <p:grpSpPr>
            <a:xfrm rot="0">
              <a:off x="10923584" y="3302000"/>
              <a:ext cx="5080000" cy="1270000"/>
              <a:chOff x="0" y="0"/>
              <a:chExt cx="762111" cy="190528"/>
            </a:xfrm>
          </p:grpSpPr>
          <p:sp>
            <p:nvSpPr>
              <p:cNvPr name="Freeform 49" id="4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0" id="5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Data Import and Export</a:t>
                </a:r>
              </a:p>
            </p:txBody>
          </p:sp>
        </p:grpSp>
        <p:grpSp>
          <p:nvGrpSpPr>
            <p:cNvPr name="Group 51" id="51"/>
            <p:cNvGrpSpPr/>
            <p:nvPr/>
          </p:nvGrpSpPr>
          <p:grpSpPr>
            <a:xfrm rot="0">
              <a:off x="16384584" y="3302000"/>
              <a:ext cx="5080000" cy="1270000"/>
              <a:chOff x="0" y="0"/>
              <a:chExt cx="762111" cy="190528"/>
            </a:xfrm>
          </p:grpSpPr>
          <p:sp>
            <p:nvSpPr>
              <p:cNvPr name="Freeform 52" id="5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3" id="5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Protecting Data</a:t>
                </a:r>
              </a:p>
            </p:txBody>
          </p:sp>
        </p:grpSp>
        <p:grpSp>
          <p:nvGrpSpPr>
            <p:cNvPr name="Group 54" id="54"/>
            <p:cNvGrpSpPr/>
            <p:nvPr/>
          </p:nvGrpSpPr>
          <p:grpSpPr>
            <a:xfrm rot="0">
              <a:off x="0" y="4953000"/>
              <a:ext cx="5080000" cy="1270000"/>
              <a:chOff x="0" y="0"/>
              <a:chExt cx="762111" cy="190528"/>
            </a:xfrm>
          </p:grpSpPr>
          <p:sp>
            <p:nvSpPr>
              <p:cNvPr name="Freeform 55" id="5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6" id="5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Dynamic Arrays</a:t>
                </a:r>
              </a:p>
            </p:txBody>
          </p:sp>
        </p:grpSp>
        <p:grpSp>
          <p:nvGrpSpPr>
            <p:cNvPr name="Group 57" id="57"/>
            <p:cNvGrpSpPr/>
            <p:nvPr/>
          </p:nvGrpSpPr>
          <p:grpSpPr>
            <a:xfrm rot="0">
              <a:off x="5462584" y="4953000"/>
              <a:ext cx="5080000" cy="1270000"/>
              <a:chOff x="0" y="0"/>
              <a:chExt cx="762111" cy="190528"/>
            </a:xfrm>
          </p:grpSpPr>
          <p:sp>
            <p:nvSpPr>
              <p:cNvPr name="Freeform 58" id="5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9" id="5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Power Query</a:t>
                </a:r>
              </a:p>
            </p:txBody>
          </p:sp>
        </p:grpSp>
        <p:grpSp>
          <p:nvGrpSpPr>
            <p:cNvPr name="Group 60" id="60"/>
            <p:cNvGrpSpPr/>
            <p:nvPr/>
          </p:nvGrpSpPr>
          <p:grpSpPr>
            <a:xfrm rot="0">
              <a:off x="10923584" y="4953000"/>
              <a:ext cx="5080000" cy="1270000"/>
              <a:chOff x="0" y="0"/>
              <a:chExt cx="762111" cy="190528"/>
            </a:xfrm>
          </p:grpSpPr>
          <p:sp>
            <p:nvSpPr>
              <p:cNvPr name="Freeform 61" id="6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62" id="6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Power Pivot</a:t>
                </a:r>
              </a:p>
            </p:txBody>
          </p:sp>
        </p:grpSp>
        <p:grpSp>
          <p:nvGrpSpPr>
            <p:cNvPr name="Group 63" id="63"/>
            <p:cNvGrpSpPr/>
            <p:nvPr/>
          </p:nvGrpSpPr>
          <p:grpSpPr>
            <a:xfrm rot="0">
              <a:off x="16384584" y="4953000"/>
              <a:ext cx="5080000" cy="1270000"/>
              <a:chOff x="0" y="0"/>
              <a:chExt cx="762111" cy="190528"/>
            </a:xfrm>
          </p:grpSpPr>
          <p:sp>
            <p:nvSpPr>
              <p:cNvPr name="Freeform 64" id="6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65" id="6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Templates</a:t>
                </a:r>
              </a:p>
            </p:txBody>
          </p:sp>
        </p:grpSp>
      </p:grpSp>
      <p:sp>
        <p:nvSpPr>
          <p:cNvPr name="TextBox 66" id="66"/>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These features make Microsoft Access a powerful tool for creating and managing databases, ideal for individuals and small businesses requiring an accessible and scalable solution for storing and analyzing data.</a:t>
            </a:r>
          </a:p>
        </p:txBody>
      </p:sp>
      <p:sp>
        <p:nvSpPr>
          <p:cNvPr name="Freeform 67" id="67"/>
          <p:cNvSpPr/>
          <p:nvPr/>
        </p:nvSpPr>
        <p:spPr>
          <a:xfrm flipH="false" flipV="false" rot="0">
            <a:off x="1028484" y="1066584"/>
            <a:ext cx="1302068" cy="1302067"/>
          </a:xfrm>
          <a:custGeom>
            <a:avLst/>
            <a:gdLst/>
            <a:ahLst/>
            <a:cxnLst/>
            <a:rect r="r" b="b" t="t" l="l"/>
            <a:pathLst>
              <a:path h="1302067" w="1302068">
                <a:moveTo>
                  <a:pt x="0" y="0"/>
                </a:moveTo>
                <a:lnTo>
                  <a:pt x="1302067" y="0"/>
                </a:lnTo>
                <a:lnTo>
                  <a:pt x="1302067" y="1302067"/>
                </a:lnTo>
                <a:lnTo>
                  <a:pt x="0" y="1302067"/>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1028700"/>
            <a:ext cx="1302067" cy="1302067"/>
          </a:xfrm>
          <a:custGeom>
            <a:avLst/>
            <a:gdLst/>
            <a:ahLst/>
            <a:cxnLst/>
            <a:rect r="r" b="b" t="t" l="l"/>
            <a:pathLst>
              <a:path h="1302067" w="1302067">
                <a:moveTo>
                  <a:pt x="0" y="0"/>
                </a:moveTo>
                <a:lnTo>
                  <a:pt x="1302067" y="0"/>
                </a:lnTo>
                <a:lnTo>
                  <a:pt x="1302067" y="1302067"/>
                </a:lnTo>
                <a:lnTo>
                  <a:pt x="0" y="1302067"/>
                </a:lnTo>
                <a:lnTo>
                  <a:pt x="0" y="0"/>
                </a:lnTo>
                <a:close/>
              </a:path>
            </a:pathLst>
          </a:custGeom>
          <a:blipFill>
            <a:blip r:embed="rId4"/>
            <a:stretch>
              <a:fillRect l="0" t="0" r="0" b="0"/>
            </a:stretch>
          </a:blipFill>
        </p:spPr>
      </p:sp>
      <p:sp>
        <p:nvSpPr>
          <p:cNvPr name="TextBox 17" id="17"/>
          <p:cNvSpPr txBox="true"/>
          <p:nvPr/>
        </p:nvSpPr>
        <p:spPr>
          <a:xfrm rot="0">
            <a:off x="1028700" y="2358910"/>
            <a:ext cx="16230600" cy="3115945"/>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Teams is a collaboration platform that brings together chat, video conferencing, file storage, and application integration into one seamless experience. Designed to streamline teamwork, Teams allows users to communicate instantly through chat, hold virtual meetings, and share documents in real-time, all within a secure and organized environment. With tight integration with Microsoft 365, it ensures smooth access to files and tools that teams use every day, whether in the office or remotely. Teams also supports collaboration across organizational boundaries, making it ideal for businesses of all sizes to stay connected and productive. Enhanced features like task management, scheduling, and external collaboration make it a go-to solution for improving team communication and efficiency.</a:t>
            </a:r>
          </a:p>
        </p:txBody>
      </p:sp>
      <p:sp>
        <p:nvSpPr>
          <p:cNvPr name="TextBox 18" id="18"/>
          <p:cNvSpPr txBox="true"/>
          <p:nvPr/>
        </p:nvSpPr>
        <p:spPr>
          <a:xfrm rot="0">
            <a:off x="2406968"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Enhancing Collaboration with Microsoft Teams</a:t>
            </a:r>
          </a:p>
          <a:p>
            <a:pPr algn="just">
              <a:lnSpc>
                <a:spcPts val="4200"/>
              </a:lnSpc>
              <a:spcBef>
                <a:spcPct val="0"/>
              </a:spcBef>
            </a:pPr>
            <a:r>
              <a:rPr lang="en-US" sz="3000">
                <a:solidFill>
                  <a:srgbClr val="000000"/>
                </a:solidFill>
                <a:latin typeface="Antonio"/>
                <a:ea typeface="Antonio"/>
                <a:cs typeface="Antonio"/>
                <a:sym typeface="Antonio"/>
              </a:rPr>
              <a:t>Connect, Communicate, and Collaborate in Real-Time</a:t>
            </a:r>
          </a:p>
        </p:txBody>
      </p:sp>
      <p:sp>
        <p:nvSpPr>
          <p:cNvPr name="TextBox 19" id="19"/>
          <p:cNvSpPr txBox="true"/>
          <p:nvPr/>
        </p:nvSpPr>
        <p:spPr>
          <a:xfrm rot="0">
            <a:off x="1029133" y="8836025"/>
            <a:ext cx="16230600" cy="4222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Streamline teamwork with Microsoft Teams—your hub for collaboration and communication.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Antonio"/>
                <a:ea typeface="Antonio"/>
                <a:cs typeface="Antonio"/>
                <a:sym typeface="Antonio"/>
              </a:rPr>
              <a:t>Microsoft Teams is a collaboration platform designed to facilitate communication and teamwork within organizations. Key features of Microsoft Teams include:</a:t>
            </a:r>
          </a:p>
        </p:txBody>
      </p:sp>
      <p:grpSp>
        <p:nvGrpSpPr>
          <p:cNvPr name="Group 17" id="17"/>
          <p:cNvGrpSpPr/>
          <p:nvPr/>
        </p:nvGrpSpPr>
        <p:grpSpPr>
          <a:xfrm rot="0">
            <a:off x="1094781" y="2809875"/>
            <a:ext cx="16098438" cy="4667250"/>
            <a:chOff x="0" y="0"/>
            <a:chExt cx="21464584" cy="6223000"/>
          </a:xfrm>
        </p:grpSpPr>
        <p:grpSp>
          <p:nvGrpSpPr>
            <p:cNvPr name="Group 18" id="18"/>
            <p:cNvGrpSpPr/>
            <p:nvPr/>
          </p:nvGrpSpPr>
          <p:grpSpPr>
            <a:xfrm rot="0">
              <a:off x="0" y="0"/>
              <a:ext cx="5080000" cy="1270000"/>
              <a:chOff x="0" y="0"/>
              <a:chExt cx="762111" cy="190528"/>
            </a:xfrm>
          </p:grpSpPr>
          <p:sp>
            <p:nvSpPr>
              <p:cNvPr name="Freeform 19" id="1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0" id="2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Chat and Messaging</a:t>
                </a:r>
              </a:p>
            </p:txBody>
          </p:sp>
        </p:grpSp>
        <p:grpSp>
          <p:nvGrpSpPr>
            <p:cNvPr name="Group 21" id="21"/>
            <p:cNvGrpSpPr/>
            <p:nvPr/>
          </p:nvGrpSpPr>
          <p:grpSpPr>
            <a:xfrm rot="0">
              <a:off x="5462584" y="0"/>
              <a:ext cx="5080000" cy="1270000"/>
              <a:chOff x="0" y="0"/>
              <a:chExt cx="762111" cy="190528"/>
            </a:xfrm>
          </p:grpSpPr>
          <p:sp>
            <p:nvSpPr>
              <p:cNvPr name="Freeform 22" id="2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3" id="2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Video and Audio Calls</a:t>
                </a:r>
              </a:p>
            </p:txBody>
          </p:sp>
        </p:grpSp>
        <p:grpSp>
          <p:nvGrpSpPr>
            <p:cNvPr name="Group 24" id="24"/>
            <p:cNvGrpSpPr/>
            <p:nvPr/>
          </p:nvGrpSpPr>
          <p:grpSpPr>
            <a:xfrm rot="0">
              <a:off x="10923584" y="0"/>
              <a:ext cx="5080000" cy="1270000"/>
              <a:chOff x="0" y="0"/>
              <a:chExt cx="762111" cy="190528"/>
            </a:xfrm>
          </p:grpSpPr>
          <p:sp>
            <p:nvSpPr>
              <p:cNvPr name="Freeform 25" id="2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6" id="2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Channels and Teams</a:t>
                </a:r>
              </a:p>
            </p:txBody>
          </p:sp>
        </p:grpSp>
        <p:grpSp>
          <p:nvGrpSpPr>
            <p:cNvPr name="Group 27" id="27"/>
            <p:cNvGrpSpPr/>
            <p:nvPr/>
          </p:nvGrpSpPr>
          <p:grpSpPr>
            <a:xfrm rot="0">
              <a:off x="16384584" y="0"/>
              <a:ext cx="5080000" cy="1270000"/>
              <a:chOff x="0" y="0"/>
              <a:chExt cx="762111" cy="190528"/>
            </a:xfrm>
          </p:grpSpPr>
          <p:sp>
            <p:nvSpPr>
              <p:cNvPr name="Freeform 28" id="2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9" id="2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File Sharing and Collaboration</a:t>
                </a:r>
              </a:p>
            </p:txBody>
          </p:sp>
        </p:grpSp>
        <p:grpSp>
          <p:nvGrpSpPr>
            <p:cNvPr name="Group 30" id="30"/>
            <p:cNvGrpSpPr/>
            <p:nvPr/>
          </p:nvGrpSpPr>
          <p:grpSpPr>
            <a:xfrm rot="0">
              <a:off x="0" y="1651000"/>
              <a:ext cx="5080000" cy="1270000"/>
              <a:chOff x="0" y="0"/>
              <a:chExt cx="762111" cy="190528"/>
            </a:xfrm>
          </p:grpSpPr>
          <p:sp>
            <p:nvSpPr>
              <p:cNvPr name="Freeform 31" id="3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2" id="3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Task Management</a:t>
                </a:r>
              </a:p>
            </p:txBody>
          </p:sp>
        </p:grpSp>
        <p:grpSp>
          <p:nvGrpSpPr>
            <p:cNvPr name="Group 33" id="33"/>
            <p:cNvGrpSpPr/>
            <p:nvPr/>
          </p:nvGrpSpPr>
          <p:grpSpPr>
            <a:xfrm rot="0">
              <a:off x="5462584" y="1651000"/>
              <a:ext cx="5080000" cy="1270000"/>
              <a:chOff x="0" y="0"/>
              <a:chExt cx="762111" cy="190528"/>
            </a:xfrm>
          </p:grpSpPr>
          <p:sp>
            <p:nvSpPr>
              <p:cNvPr name="Freeform 34" id="3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5" id="3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Meetings and Scheduling</a:t>
                </a:r>
              </a:p>
            </p:txBody>
          </p:sp>
        </p:grpSp>
        <p:grpSp>
          <p:nvGrpSpPr>
            <p:cNvPr name="Group 36" id="36"/>
            <p:cNvGrpSpPr/>
            <p:nvPr/>
          </p:nvGrpSpPr>
          <p:grpSpPr>
            <a:xfrm rot="0">
              <a:off x="10923584" y="1651000"/>
              <a:ext cx="5080000" cy="1270000"/>
              <a:chOff x="0" y="0"/>
              <a:chExt cx="762111" cy="190528"/>
            </a:xfrm>
          </p:grpSpPr>
          <p:sp>
            <p:nvSpPr>
              <p:cNvPr name="Freeform 37" id="3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8" id="3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Document Collaboration</a:t>
                </a:r>
              </a:p>
            </p:txBody>
          </p:sp>
        </p:grpSp>
        <p:grpSp>
          <p:nvGrpSpPr>
            <p:cNvPr name="Group 39" id="39"/>
            <p:cNvGrpSpPr/>
            <p:nvPr/>
          </p:nvGrpSpPr>
          <p:grpSpPr>
            <a:xfrm rot="0">
              <a:off x="16384584" y="1651000"/>
              <a:ext cx="5080000" cy="1270000"/>
              <a:chOff x="0" y="0"/>
              <a:chExt cx="762111" cy="190528"/>
            </a:xfrm>
          </p:grpSpPr>
          <p:sp>
            <p:nvSpPr>
              <p:cNvPr name="Freeform 40" id="4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1" id="4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Customizable Tabs</a:t>
                </a:r>
              </a:p>
            </p:txBody>
          </p:sp>
        </p:grpSp>
        <p:grpSp>
          <p:nvGrpSpPr>
            <p:cNvPr name="Group 42" id="42"/>
            <p:cNvGrpSpPr/>
            <p:nvPr/>
          </p:nvGrpSpPr>
          <p:grpSpPr>
            <a:xfrm rot="0">
              <a:off x="0" y="3302000"/>
              <a:ext cx="5080000" cy="1270000"/>
              <a:chOff x="0" y="0"/>
              <a:chExt cx="762111" cy="190528"/>
            </a:xfrm>
          </p:grpSpPr>
          <p:sp>
            <p:nvSpPr>
              <p:cNvPr name="Freeform 43" id="4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4" id="4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Integrations and Bots</a:t>
                </a:r>
              </a:p>
            </p:txBody>
          </p:sp>
        </p:grpSp>
        <p:grpSp>
          <p:nvGrpSpPr>
            <p:cNvPr name="Group 45" id="45"/>
            <p:cNvGrpSpPr/>
            <p:nvPr/>
          </p:nvGrpSpPr>
          <p:grpSpPr>
            <a:xfrm rot="0">
              <a:off x="5462584" y="3302000"/>
              <a:ext cx="5080000" cy="1270000"/>
              <a:chOff x="0" y="0"/>
              <a:chExt cx="762111" cy="190528"/>
            </a:xfrm>
          </p:grpSpPr>
          <p:sp>
            <p:nvSpPr>
              <p:cNvPr name="Freeform 46" id="4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7" id="4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Security and Compliance</a:t>
                </a:r>
              </a:p>
            </p:txBody>
          </p:sp>
        </p:grpSp>
        <p:grpSp>
          <p:nvGrpSpPr>
            <p:cNvPr name="Group 48" id="48"/>
            <p:cNvGrpSpPr/>
            <p:nvPr/>
          </p:nvGrpSpPr>
          <p:grpSpPr>
            <a:xfrm rot="0">
              <a:off x="10923584" y="3302000"/>
              <a:ext cx="5080000" cy="1270000"/>
              <a:chOff x="0" y="0"/>
              <a:chExt cx="762111" cy="190528"/>
            </a:xfrm>
          </p:grpSpPr>
          <p:sp>
            <p:nvSpPr>
              <p:cNvPr name="Freeform 49" id="4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0" id="5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Live Events and Webinars</a:t>
                </a:r>
              </a:p>
            </p:txBody>
          </p:sp>
        </p:grpSp>
        <p:grpSp>
          <p:nvGrpSpPr>
            <p:cNvPr name="Group 51" id="51"/>
            <p:cNvGrpSpPr/>
            <p:nvPr/>
          </p:nvGrpSpPr>
          <p:grpSpPr>
            <a:xfrm rot="0">
              <a:off x="16384584" y="3302000"/>
              <a:ext cx="5080000" cy="1270000"/>
              <a:chOff x="0" y="0"/>
              <a:chExt cx="762111" cy="190528"/>
            </a:xfrm>
          </p:grpSpPr>
          <p:sp>
            <p:nvSpPr>
              <p:cNvPr name="Freeform 52" id="5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3" id="5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Guest Access</a:t>
                </a:r>
              </a:p>
            </p:txBody>
          </p:sp>
        </p:grpSp>
        <p:grpSp>
          <p:nvGrpSpPr>
            <p:cNvPr name="Group 54" id="54"/>
            <p:cNvGrpSpPr/>
            <p:nvPr/>
          </p:nvGrpSpPr>
          <p:grpSpPr>
            <a:xfrm rot="0">
              <a:off x="0" y="4953000"/>
              <a:ext cx="5080000" cy="1270000"/>
              <a:chOff x="0" y="0"/>
              <a:chExt cx="762111" cy="190528"/>
            </a:xfrm>
          </p:grpSpPr>
          <p:sp>
            <p:nvSpPr>
              <p:cNvPr name="Freeform 55" id="5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6" id="5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Activity Feed</a:t>
                </a:r>
              </a:p>
            </p:txBody>
          </p:sp>
        </p:grpSp>
        <p:grpSp>
          <p:nvGrpSpPr>
            <p:cNvPr name="Group 57" id="57"/>
            <p:cNvGrpSpPr/>
            <p:nvPr/>
          </p:nvGrpSpPr>
          <p:grpSpPr>
            <a:xfrm rot="0">
              <a:off x="5462584" y="4953000"/>
              <a:ext cx="5080000" cy="1270000"/>
              <a:chOff x="0" y="0"/>
              <a:chExt cx="762111" cy="190528"/>
            </a:xfrm>
          </p:grpSpPr>
          <p:sp>
            <p:nvSpPr>
              <p:cNvPr name="Freeform 58" id="5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9" id="5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Whiteboard</a:t>
                </a:r>
              </a:p>
            </p:txBody>
          </p:sp>
        </p:grpSp>
        <p:grpSp>
          <p:nvGrpSpPr>
            <p:cNvPr name="Group 60" id="60"/>
            <p:cNvGrpSpPr/>
            <p:nvPr/>
          </p:nvGrpSpPr>
          <p:grpSpPr>
            <a:xfrm rot="0">
              <a:off x="10923584" y="4953000"/>
              <a:ext cx="5080000" cy="1270000"/>
              <a:chOff x="0" y="0"/>
              <a:chExt cx="762111" cy="190528"/>
            </a:xfrm>
          </p:grpSpPr>
          <p:sp>
            <p:nvSpPr>
              <p:cNvPr name="Freeform 61" id="6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62" id="6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Mobile Apps</a:t>
                </a:r>
              </a:p>
            </p:txBody>
          </p:sp>
        </p:grpSp>
        <p:grpSp>
          <p:nvGrpSpPr>
            <p:cNvPr name="Group 63" id="63"/>
            <p:cNvGrpSpPr/>
            <p:nvPr/>
          </p:nvGrpSpPr>
          <p:grpSpPr>
            <a:xfrm rot="0">
              <a:off x="16384584" y="4953000"/>
              <a:ext cx="5080000" cy="1270000"/>
              <a:chOff x="0" y="0"/>
              <a:chExt cx="762111" cy="190528"/>
            </a:xfrm>
          </p:grpSpPr>
          <p:sp>
            <p:nvSpPr>
              <p:cNvPr name="Freeform 64" id="6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65" id="6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Desktop Apps</a:t>
                </a:r>
              </a:p>
            </p:txBody>
          </p:sp>
        </p:grpSp>
      </p:grpSp>
      <p:sp>
        <p:nvSpPr>
          <p:cNvPr name="TextBox 66" id="66"/>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These features make Microsoft Teams an all-in-one hub for communication, collaboration, and productivity, particularly suited for businesses, schools, and organizations seeking to streamline team operations</a:t>
            </a:r>
          </a:p>
        </p:txBody>
      </p:sp>
      <p:sp>
        <p:nvSpPr>
          <p:cNvPr name="Freeform 67" id="67"/>
          <p:cNvSpPr/>
          <p:nvPr/>
        </p:nvSpPr>
        <p:spPr>
          <a:xfrm flipH="false" flipV="false" rot="0">
            <a:off x="1028700" y="1028700"/>
            <a:ext cx="1302067" cy="1302067"/>
          </a:xfrm>
          <a:custGeom>
            <a:avLst/>
            <a:gdLst/>
            <a:ahLst/>
            <a:cxnLst/>
            <a:rect r="r" b="b" t="t" l="l"/>
            <a:pathLst>
              <a:path h="1302067" w="1302067">
                <a:moveTo>
                  <a:pt x="0" y="0"/>
                </a:moveTo>
                <a:lnTo>
                  <a:pt x="1302067" y="0"/>
                </a:lnTo>
                <a:lnTo>
                  <a:pt x="1302067" y="1302067"/>
                </a:lnTo>
                <a:lnTo>
                  <a:pt x="0" y="1302067"/>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952500" y="1028700"/>
            <a:ext cx="1302067" cy="1302068"/>
          </a:xfrm>
          <a:custGeom>
            <a:avLst/>
            <a:gdLst/>
            <a:ahLst/>
            <a:cxnLst/>
            <a:rect r="r" b="b" t="t" l="l"/>
            <a:pathLst>
              <a:path h="1302068" w="1302067">
                <a:moveTo>
                  <a:pt x="0" y="0"/>
                </a:moveTo>
                <a:lnTo>
                  <a:pt x="1302067" y="0"/>
                </a:lnTo>
                <a:lnTo>
                  <a:pt x="1302067" y="1302068"/>
                </a:lnTo>
                <a:lnTo>
                  <a:pt x="0" y="1302068"/>
                </a:lnTo>
                <a:lnTo>
                  <a:pt x="0" y="0"/>
                </a:lnTo>
                <a:close/>
              </a:path>
            </a:pathLst>
          </a:custGeom>
          <a:blipFill>
            <a:blip r:embed="rId4"/>
            <a:stretch>
              <a:fillRect l="0" t="0" r="0" b="0"/>
            </a:stretch>
          </a:blipFill>
        </p:spPr>
      </p:sp>
      <p:sp>
        <p:nvSpPr>
          <p:cNvPr name="TextBox 17" id="17"/>
          <p:cNvSpPr txBox="true"/>
          <p:nvPr/>
        </p:nvSpPr>
        <p:spPr>
          <a:xfrm rot="0">
            <a:off x="1028700" y="2358910"/>
            <a:ext cx="16230600" cy="2725420"/>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InfoPath is a versatile tool for designing, distributing, and filling out electronic forms. Ideal for businesses and organizations, InfoPath enables users to create dynamic forms that can collect, manage, and validate data. It integrates seamlessly with Microsoft SharePoint and other Microsoft 365 tools, allowing for the automation of workflows and data storage in real time. With its rich set of templates, customization options, and support for XML data, InfoPath streamlines data collection and processing, making it easier for organizations to capture and manage information. Whether for employee surveys, customer feedback, or internal reports, InfoPath is designed to make form-based tasks simpler and more efficient.</a:t>
            </a:r>
          </a:p>
        </p:txBody>
      </p:sp>
      <p:sp>
        <p:nvSpPr>
          <p:cNvPr name="TextBox 18" id="18"/>
          <p:cNvSpPr txBox="true"/>
          <p:nvPr/>
        </p:nvSpPr>
        <p:spPr>
          <a:xfrm rot="0">
            <a:off x="2406968"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Simplifying Forms and Data Collection with Microsoft InfoPath</a:t>
            </a:r>
          </a:p>
          <a:p>
            <a:pPr algn="just">
              <a:lnSpc>
                <a:spcPts val="4200"/>
              </a:lnSpc>
              <a:spcBef>
                <a:spcPct val="0"/>
              </a:spcBef>
            </a:pPr>
            <a:r>
              <a:rPr lang="en-US" sz="3000">
                <a:solidFill>
                  <a:srgbClr val="000000"/>
                </a:solidFill>
                <a:latin typeface="Antonio"/>
                <a:ea typeface="Antonio"/>
                <a:cs typeface="Antonio"/>
                <a:sym typeface="Antonio"/>
              </a:rPr>
              <a:t>Create, Manage, and Automate Forms with Ease</a:t>
            </a:r>
          </a:p>
        </p:txBody>
      </p:sp>
      <p:sp>
        <p:nvSpPr>
          <p:cNvPr name="TextBox 19" id="19"/>
          <p:cNvSpPr txBox="true"/>
          <p:nvPr/>
        </p:nvSpPr>
        <p:spPr>
          <a:xfrm rot="0">
            <a:off x="1029133" y="8836025"/>
            <a:ext cx="16230600" cy="4222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Design and automate dynamic forms with Microsoft InfoPath for efficient data collection.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Antonio"/>
                <a:ea typeface="Antonio"/>
                <a:cs typeface="Antonio"/>
                <a:sym typeface="Antonio"/>
              </a:rPr>
              <a:t>Microsoft InfoPath is a tool used for creating, distributing, filling out, and managing electronic forms within an organization. Key features of Microsoft InfoPath include:</a:t>
            </a:r>
          </a:p>
        </p:txBody>
      </p:sp>
      <p:grpSp>
        <p:nvGrpSpPr>
          <p:cNvPr name="Group 17" id="17"/>
          <p:cNvGrpSpPr/>
          <p:nvPr/>
        </p:nvGrpSpPr>
        <p:grpSpPr>
          <a:xfrm rot="0">
            <a:off x="1094781" y="2809875"/>
            <a:ext cx="16098438" cy="4667250"/>
            <a:chOff x="0" y="0"/>
            <a:chExt cx="21464584" cy="6223000"/>
          </a:xfrm>
        </p:grpSpPr>
        <p:grpSp>
          <p:nvGrpSpPr>
            <p:cNvPr name="Group 18" id="18"/>
            <p:cNvGrpSpPr/>
            <p:nvPr/>
          </p:nvGrpSpPr>
          <p:grpSpPr>
            <a:xfrm rot="0">
              <a:off x="0" y="0"/>
              <a:ext cx="5080000" cy="1270000"/>
              <a:chOff x="0" y="0"/>
              <a:chExt cx="762111" cy="190528"/>
            </a:xfrm>
          </p:grpSpPr>
          <p:sp>
            <p:nvSpPr>
              <p:cNvPr name="Freeform 19" id="1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0" id="2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Cell Formatting</a:t>
                </a:r>
              </a:p>
            </p:txBody>
          </p:sp>
        </p:grpSp>
        <p:grpSp>
          <p:nvGrpSpPr>
            <p:cNvPr name="Group 21" id="21"/>
            <p:cNvGrpSpPr/>
            <p:nvPr/>
          </p:nvGrpSpPr>
          <p:grpSpPr>
            <a:xfrm rot="0">
              <a:off x="5462584" y="0"/>
              <a:ext cx="5080000" cy="1270000"/>
              <a:chOff x="0" y="0"/>
              <a:chExt cx="762111" cy="190528"/>
            </a:xfrm>
          </p:grpSpPr>
          <p:sp>
            <p:nvSpPr>
              <p:cNvPr name="Freeform 22" id="2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3" id="2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Formulas and Functions</a:t>
                </a:r>
              </a:p>
            </p:txBody>
          </p:sp>
        </p:grpSp>
        <p:grpSp>
          <p:nvGrpSpPr>
            <p:cNvPr name="Group 24" id="24"/>
            <p:cNvGrpSpPr/>
            <p:nvPr/>
          </p:nvGrpSpPr>
          <p:grpSpPr>
            <a:xfrm rot="0">
              <a:off x="10923584" y="0"/>
              <a:ext cx="5080000" cy="1270000"/>
              <a:chOff x="0" y="0"/>
              <a:chExt cx="762111" cy="190528"/>
            </a:xfrm>
          </p:grpSpPr>
          <p:sp>
            <p:nvSpPr>
              <p:cNvPr name="Freeform 25" id="2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6" id="2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Charts and Graphs</a:t>
                </a:r>
              </a:p>
            </p:txBody>
          </p:sp>
        </p:grpSp>
        <p:grpSp>
          <p:nvGrpSpPr>
            <p:cNvPr name="Group 27" id="27"/>
            <p:cNvGrpSpPr/>
            <p:nvPr/>
          </p:nvGrpSpPr>
          <p:grpSpPr>
            <a:xfrm rot="0">
              <a:off x="16384584" y="0"/>
              <a:ext cx="5080000" cy="1270000"/>
              <a:chOff x="0" y="0"/>
              <a:chExt cx="762111" cy="190528"/>
            </a:xfrm>
          </p:grpSpPr>
          <p:sp>
            <p:nvSpPr>
              <p:cNvPr name="Freeform 28" id="2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9" id="2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Data Sorting and Filtering</a:t>
                </a:r>
              </a:p>
            </p:txBody>
          </p:sp>
        </p:grpSp>
        <p:grpSp>
          <p:nvGrpSpPr>
            <p:cNvPr name="Group 30" id="30"/>
            <p:cNvGrpSpPr/>
            <p:nvPr/>
          </p:nvGrpSpPr>
          <p:grpSpPr>
            <a:xfrm rot="0">
              <a:off x="0" y="1651000"/>
              <a:ext cx="5080000" cy="1270000"/>
              <a:chOff x="0" y="0"/>
              <a:chExt cx="762111" cy="190528"/>
            </a:xfrm>
          </p:grpSpPr>
          <p:sp>
            <p:nvSpPr>
              <p:cNvPr name="Freeform 31" id="3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2" id="3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PivotTables and PivotCharts</a:t>
                </a:r>
              </a:p>
            </p:txBody>
          </p:sp>
        </p:grpSp>
        <p:grpSp>
          <p:nvGrpSpPr>
            <p:cNvPr name="Group 33" id="33"/>
            <p:cNvGrpSpPr/>
            <p:nvPr/>
          </p:nvGrpSpPr>
          <p:grpSpPr>
            <a:xfrm rot="0">
              <a:off x="5462584" y="1651000"/>
              <a:ext cx="5080000" cy="1270000"/>
              <a:chOff x="0" y="0"/>
              <a:chExt cx="762111" cy="190528"/>
            </a:xfrm>
          </p:grpSpPr>
          <p:sp>
            <p:nvSpPr>
              <p:cNvPr name="Freeform 34" id="3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5" id="3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Conditional Formatting</a:t>
                </a:r>
              </a:p>
            </p:txBody>
          </p:sp>
        </p:grpSp>
        <p:grpSp>
          <p:nvGrpSpPr>
            <p:cNvPr name="Group 36" id="36"/>
            <p:cNvGrpSpPr/>
            <p:nvPr/>
          </p:nvGrpSpPr>
          <p:grpSpPr>
            <a:xfrm rot="0">
              <a:off x="10923584" y="1651000"/>
              <a:ext cx="5080000" cy="1270000"/>
              <a:chOff x="0" y="0"/>
              <a:chExt cx="762111" cy="190528"/>
            </a:xfrm>
          </p:grpSpPr>
          <p:sp>
            <p:nvSpPr>
              <p:cNvPr name="Freeform 37" id="3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8" id="3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Data Validation</a:t>
                </a:r>
              </a:p>
            </p:txBody>
          </p:sp>
        </p:grpSp>
        <p:grpSp>
          <p:nvGrpSpPr>
            <p:cNvPr name="Group 39" id="39"/>
            <p:cNvGrpSpPr/>
            <p:nvPr/>
          </p:nvGrpSpPr>
          <p:grpSpPr>
            <a:xfrm rot="0">
              <a:off x="16384584" y="1651000"/>
              <a:ext cx="5080000" cy="1270000"/>
              <a:chOff x="0" y="0"/>
              <a:chExt cx="762111" cy="190528"/>
            </a:xfrm>
          </p:grpSpPr>
          <p:sp>
            <p:nvSpPr>
              <p:cNvPr name="Freeform 40" id="4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1" id="4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What-If Analysis</a:t>
                </a:r>
              </a:p>
            </p:txBody>
          </p:sp>
        </p:grpSp>
        <p:grpSp>
          <p:nvGrpSpPr>
            <p:cNvPr name="Group 42" id="42"/>
            <p:cNvGrpSpPr/>
            <p:nvPr/>
          </p:nvGrpSpPr>
          <p:grpSpPr>
            <a:xfrm rot="0">
              <a:off x="0" y="3302000"/>
              <a:ext cx="5080000" cy="1270000"/>
              <a:chOff x="0" y="0"/>
              <a:chExt cx="762111" cy="190528"/>
            </a:xfrm>
          </p:grpSpPr>
          <p:sp>
            <p:nvSpPr>
              <p:cNvPr name="Freeform 43" id="4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4" id="4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Collaboration and Sharing</a:t>
                </a:r>
              </a:p>
            </p:txBody>
          </p:sp>
        </p:grpSp>
        <p:grpSp>
          <p:nvGrpSpPr>
            <p:cNvPr name="Group 45" id="45"/>
            <p:cNvGrpSpPr/>
            <p:nvPr/>
          </p:nvGrpSpPr>
          <p:grpSpPr>
            <a:xfrm rot="0">
              <a:off x="5462584" y="3302000"/>
              <a:ext cx="5080000" cy="1270000"/>
              <a:chOff x="0" y="0"/>
              <a:chExt cx="762111" cy="190528"/>
            </a:xfrm>
          </p:grpSpPr>
          <p:sp>
            <p:nvSpPr>
              <p:cNvPr name="Freeform 46" id="4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7" id="4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Macros and VBA</a:t>
                </a:r>
              </a:p>
            </p:txBody>
          </p:sp>
        </p:grpSp>
        <p:grpSp>
          <p:nvGrpSpPr>
            <p:cNvPr name="Group 48" id="48"/>
            <p:cNvGrpSpPr/>
            <p:nvPr/>
          </p:nvGrpSpPr>
          <p:grpSpPr>
            <a:xfrm rot="0">
              <a:off x="10923584" y="3302000"/>
              <a:ext cx="5080000" cy="1270000"/>
              <a:chOff x="0" y="0"/>
              <a:chExt cx="762111" cy="190528"/>
            </a:xfrm>
          </p:grpSpPr>
          <p:sp>
            <p:nvSpPr>
              <p:cNvPr name="Freeform 49" id="4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0" id="5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Data Import and Export</a:t>
                </a:r>
              </a:p>
            </p:txBody>
          </p:sp>
        </p:grpSp>
        <p:grpSp>
          <p:nvGrpSpPr>
            <p:cNvPr name="Group 51" id="51"/>
            <p:cNvGrpSpPr/>
            <p:nvPr/>
          </p:nvGrpSpPr>
          <p:grpSpPr>
            <a:xfrm rot="0">
              <a:off x="16384584" y="3302000"/>
              <a:ext cx="5080000" cy="1270000"/>
              <a:chOff x="0" y="0"/>
              <a:chExt cx="762111" cy="190528"/>
            </a:xfrm>
          </p:grpSpPr>
          <p:sp>
            <p:nvSpPr>
              <p:cNvPr name="Freeform 52" id="5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3" id="5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Protecting Data</a:t>
                </a:r>
              </a:p>
            </p:txBody>
          </p:sp>
        </p:grpSp>
        <p:grpSp>
          <p:nvGrpSpPr>
            <p:cNvPr name="Group 54" id="54"/>
            <p:cNvGrpSpPr/>
            <p:nvPr/>
          </p:nvGrpSpPr>
          <p:grpSpPr>
            <a:xfrm rot="0">
              <a:off x="0" y="4953000"/>
              <a:ext cx="5080000" cy="1270000"/>
              <a:chOff x="0" y="0"/>
              <a:chExt cx="762111" cy="190528"/>
            </a:xfrm>
          </p:grpSpPr>
          <p:sp>
            <p:nvSpPr>
              <p:cNvPr name="Freeform 55" id="5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6" id="5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Dynamic Arrays</a:t>
                </a:r>
              </a:p>
            </p:txBody>
          </p:sp>
        </p:grpSp>
        <p:grpSp>
          <p:nvGrpSpPr>
            <p:cNvPr name="Group 57" id="57"/>
            <p:cNvGrpSpPr/>
            <p:nvPr/>
          </p:nvGrpSpPr>
          <p:grpSpPr>
            <a:xfrm rot="0">
              <a:off x="5462584" y="4953000"/>
              <a:ext cx="5080000" cy="1270000"/>
              <a:chOff x="0" y="0"/>
              <a:chExt cx="762111" cy="190528"/>
            </a:xfrm>
          </p:grpSpPr>
          <p:sp>
            <p:nvSpPr>
              <p:cNvPr name="Freeform 58" id="5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9" id="5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Power Query</a:t>
                </a:r>
              </a:p>
            </p:txBody>
          </p:sp>
        </p:grpSp>
        <p:grpSp>
          <p:nvGrpSpPr>
            <p:cNvPr name="Group 60" id="60"/>
            <p:cNvGrpSpPr/>
            <p:nvPr/>
          </p:nvGrpSpPr>
          <p:grpSpPr>
            <a:xfrm rot="0">
              <a:off x="10923584" y="4953000"/>
              <a:ext cx="5080000" cy="1270000"/>
              <a:chOff x="0" y="0"/>
              <a:chExt cx="762111" cy="190528"/>
            </a:xfrm>
          </p:grpSpPr>
          <p:sp>
            <p:nvSpPr>
              <p:cNvPr name="Freeform 61" id="6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62" id="6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Power Pivot</a:t>
                </a:r>
              </a:p>
            </p:txBody>
          </p:sp>
        </p:grpSp>
        <p:grpSp>
          <p:nvGrpSpPr>
            <p:cNvPr name="Group 63" id="63"/>
            <p:cNvGrpSpPr/>
            <p:nvPr/>
          </p:nvGrpSpPr>
          <p:grpSpPr>
            <a:xfrm rot="0">
              <a:off x="16384584" y="4953000"/>
              <a:ext cx="5080000" cy="1270000"/>
              <a:chOff x="0" y="0"/>
              <a:chExt cx="762111" cy="190528"/>
            </a:xfrm>
          </p:grpSpPr>
          <p:sp>
            <p:nvSpPr>
              <p:cNvPr name="Freeform 64" id="6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65" id="6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Templates</a:t>
                </a:r>
              </a:p>
            </p:txBody>
          </p:sp>
        </p:grpSp>
      </p:grpSp>
      <p:sp>
        <p:nvSpPr>
          <p:cNvPr name="TextBox 66" id="66"/>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InfoPath was used in business environments for creating dynamic, data-driven forms but has been gradually phased out in favor of other tools like PowerApps, which offer more modern, cloud-based solutions for form creation and workflow automation.</a:t>
            </a:r>
          </a:p>
        </p:txBody>
      </p:sp>
      <p:sp>
        <p:nvSpPr>
          <p:cNvPr name="Freeform 67" id="67"/>
          <p:cNvSpPr/>
          <p:nvPr/>
        </p:nvSpPr>
        <p:spPr>
          <a:xfrm flipH="false" flipV="false" rot="0">
            <a:off x="1028700" y="1028700"/>
            <a:ext cx="1302067" cy="1302067"/>
          </a:xfrm>
          <a:custGeom>
            <a:avLst/>
            <a:gdLst/>
            <a:ahLst/>
            <a:cxnLst/>
            <a:rect r="r" b="b" t="t" l="l"/>
            <a:pathLst>
              <a:path h="1302067" w="1302067">
                <a:moveTo>
                  <a:pt x="0" y="0"/>
                </a:moveTo>
                <a:lnTo>
                  <a:pt x="1302067" y="0"/>
                </a:lnTo>
                <a:lnTo>
                  <a:pt x="1302067" y="1302067"/>
                </a:lnTo>
                <a:lnTo>
                  <a:pt x="0" y="1302067"/>
                </a:lnTo>
                <a:lnTo>
                  <a:pt x="0" y="0"/>
                </a:lnTo>
                <a:close/>
              </a:path>
            </a:pathLst>
          </a:custGeom>
          <a:blipFill>
            <a:blip r:embed="rId4"/>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1028700"/>
            <a:ext cx="1302067" cy="1302068"/>
          </a:xfrm>
          <a:custGeom>
            <a:avLst/>
            <a:gdLst/>
            <a:ahLst/>
            <a:cxnLst/>
            <a:rect r="r" b="b" t="t" l="l"/>
            <a:pathLst>
              <a:path h="1302068" w="1302067">
                <a:moveTo>
                  <a:pt x="0" y="0"/>
                </a:moveTo>
                <a:lnTo>
                  <a:pt x="1302067" y="0"/>
                </a:lnTo>
                <a:lnTo>
                  <a:pt x="1302067" y="1302068"/>
                </a:lnTo>
                <a:lnTo>
                  <a:pt x="0" y="1302068"/>
                </a:lnTo>
                <a:lnTo>
                  <a:pt x="0" y="0"/>
                </a:lnTo>
                <a:close/>
              </a:path>
            </a:pathLst>
          </a:custGeom>
          <a:blipFill>
            <a:blip r:embed="rId4"/>
            <a:stretch>
              <a:fillRect l="0" t="0" r="0" b="0"/>
            </a:stretch>
          </a:blipFill>
        </p:spPr>
      </p:sp>
      <p:sp>
        <p:nvSpPr>
          <p:cNvPr name="TextBox 17" id="17"/>
          <p:cNvSpPr txBox="true"/>
          <p:nvPr/>
        </p:nvSpPr>
        <p:spPr>
          <a:xfrm rot="0">
            <a:off x="1028700" y="2358910"/>
            <a:ext cx="16230600" cy="3115945"/>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Sway is a versatile tool that allows users to create dynamic, interactive presentations, reports, and personal stories. Unlike traditional presentation software, Sway uses a web-based, template-driven design to make it easy for anyone to create professional-looking content, regardless of design experience. With its intuitive interface, users can add text, images, videos, and social media content to create visually engaging and interactive presentations. Sway also offers collaboration features, allowing teams to work together in real-time, and its cloud-based nature ensures that presentations can be shared and accessed across devices seamlessly. Whether for business, education, or personal use, Microsoft Sway offers a creative and efficient way to present information.</a:t>
            </a:r>
          </a:p>
        </p:txBody>
      </p:sp>
      <p:sp>
        <p:nvSpPr>
          <p:cNvPr name="TextBox 18" id="18"/>
          <p:cNvSpPr txBox="true"/>
          <p:nvPr/>
        </p:nvSpPr>
        <p:spPr>
          <a:xfrm rot="0">
            <a:off x="2406968"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Creating Interactive Presentations with Microsoft Sway</a:t>
            </a:r>
          </a:p>
          <a:p>
            <a:pPr algn="just">
              <a:lnSpc>
                <a:spcPts val="4200"/>
              </a:lnSpc>
              <a:spcBef>
                <a:spcPct val="0"/>
              </a:spcBef>
            </a:pPr>
            <a:r>
              <a:rPr lang="en-US" sz="3000">
                <a:solidFill>
                  <a:srgbClr val="000000"/>
                </a:solidFill>
                <a:latin typeface="Antonio"/>
                <a:ea typeface="Antonio"/>
                <a:cs typeface="Antonio"/>
                <a:sym typeface="Antonio"/>
              </a:rPr>
              <a:t>Design, Share, and Present Content with Ease</a:t>
            </a:r>
          </a:p>
        </p:txBody>
      </p:sp>
      <p:sp>
        <p:nvSpPr>
          <p:cNvPr name="TextBox 19" id="19"/>
          <p:cNvSpPr txBox="true"/>
          <p:nvPr/>
        </p:nvSpPr>
        <p:spPr>
          <a:xfrm rot="0">
            <a:off x="1028700" y="8836025"/>
            <a:ext cx="16230600" cy="4222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Create engaging, interactive presentations with Microsoft Sway’s easy-to-use design tools.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86651" y="0"/>
            <a:ext cx="9377399" cy="10287000"/>
          </a:xfrm>
          <a:custGeom>
            <a:avLst/>
            <a:gdLst/>
            <a:ahLst/>
            <a:cxnLst/>
            <a:rect r="r" b="b" t="t" l="l"/>
            <a:pathLst>
              <a:path h="10287000" w="9377399">
                <a:moveTo>
                  <a:pt x="0" y="0"/>
                </a:moveTo>
                <a:lnTo>
                  <a:pt x="9377399" y="0"/>
                </a:lnTo>
                <a:lnTo>
                  <a:pt x="9377399" y="10287000"/>
                </a:lnTo>
                <a:lnTo>
                  <a:pt x="0" y="10287000"/>
                </a:lnTo>
                <a:lnTo>
                  <a:pt x="0" y="0"/>
                </a:lnTo>
                <a:close/>
              </a:path>
            </a:pathLst>
          </a:custGeom>
          <a:blipFill>
            <a:blip r:embed="rId4"/>
            <a:stretch>
              <a:fillRect l="-69226" t="-116406" r="-106225" b="-118387"/>
            </a:stretch>
          </a:blipFill>
        </p:spPr>
      </p:sp>
      <p:grpSp>
        <p:nvGrpSpPr>
          <p:cNvPr name="Group 4" id="4"/>
          <p:cNvGrpSpPr/>
          <p:nvPr/>
        </p:nvGrpSpPr>
        <p:grpSpPr>
          <a:xfrm rot="0">
            <a:off x="0" y="0"/>
            <a:ext cx="952500" cy="10287000"/>
            <a:chOff x="0" y="0"/>
            <a:chExt cx="1270000" cy="13716000"/>
          </a:xfrm>
        </p:grpSpPr>
        <p:grpSp>
          <p:nvGrpSpPr>
            <p:cNvPr name="Group 5" id="5"/>
            <p:cNvGrpSpPr/>
            <p:nvPr/>
          </p:nvGrpSpPr>
          <p:grpSpPr>
            <a:xfrm rot="0">
              <a:off x="0" y="0"/>
              <a:ext cx="635000" cy="13716000"/>
              <a:chOff x="0" y="0"/>
              <a:chExt cx="125432" cy="2709333"/>
            </a:xfrm>
          </p:grpSpPr>
          <p:sp>
            <p:nvSpPr>
              <p:cNvPr name="Freeform 6" id="6"/>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7" id="7"/>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1270000" cy="635000"/>
              <a:chOff x="0" y="0"/>
              <a:chExt cx="250864" cy="125432"/>
            </a:xfrm>
          </p:grpSpPr>
          <p:sp>
            <p:nvSpPr>
              <p:cNvPr name="Freeform 9" id="9"/>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0" id="10"/>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0" y="13081000"/>
              <a:ext cx="1270000" cy="635000"/>
              <a:chOff x="0" y="0"/>
              <a:chExt cx="250864" cy="125432"/>
            </a:xfrm>
          </p:grpSpPr>
          <p:sp>
            <p:nvSpPr>
              <p:cNvPr name="Freeform 12" id="12"/>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3" id="13"/>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4" id="14"/>
          <p:cNvGrpSpPr/>
          <p:nvPr/>
        </p:nvGrpSpPr>
        <p:grpSpPr>
          <a:xfrm rot="0">
            <a:off x="17811750" y="3476625"/>
            <a:ext cx="476250" cy="3333750"/>
            <a:chOff x="0" y="0"/>
            <a:chExt cx="125432" cy="878025"/>
          </a:xfrm>
        </p:grpSpPr>
        <p:sp>
          <p:nvSpPr>
            <p:cNvPr name="Freeform 15" id="15"/>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6" id="16"/>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028700" y="3620774"/>
            <a:ext cx="10071952" cy="4075430"/>
          </a:xfrm>
          <a:prstGeom prst="rect">
            <a:avLst/>
          </a:prstGeom>
        </p:spPr>
        <p:txBody>
          <a:bodyPr anchor="t" rtlCol="false" tIns="0" lIns="0" bIns="0" rIns="0">
            <a:spAutoFit/>
          </a:bodyPr>
          <a:lstStyle/>
          <a:p>
            <a:pPr algn="l">
              <a:lnSpc>
                <a:spcPts val="3919"/>
              </a:lnSpc>
            </a:pPr>
            <a:r>
              <a:rPr lang="en-US" sz="2799" b="true">
                <a:solidFill>
                  <a:srgbClr val="000000"/>
                </a:solidFill>
                <a:latin typeface="Antonio Bold"/>
                <a:ea typeface="Antonio Bold"/>
                <a:cs typeface="Antonio Bold"/>
                <a:sym typeface="Antonio Bold"/>
              </a:rPr>
              <a:t>Co Founder &amp; CEO</a:t>
            </a:r>
          </a:p>
          <a:p>
            <a:pPr algn="l">
              <a:lnSpc>
                <a:spcPts val="5319"/>
              </a:lnSpc>
            </a:pPr>
            <a:r>
              <a:rPr lang="en-US" sz="3799" b="true">
                <a:solidFill>
                  <a:srgbClr val="000000"/>
                </a:solidFill>
                <a:latin typeface="Antonio Bold"/>
                <a:ea typeface="Antonio Bold"/>
                <a:cs typeface="Antonio Bold"/>
                <a:sym typeface="Antonio Bold"/>
              </a:rPr>
              <a:t>Showkhinaloy</a:t>
            </a:r>
          </a:p>
          <a:p>
            <a:pPr algn="l">
              <a:lnSpc>
                <a:spcPts val="3919"/>
              </a:lnSpc>
            </a:pPr>
            <a:r>
              <a:rPr lang="en-US" sz="2799" b="true">
                <a:solidFill>
                  <a:srgbClr val="000000"/>
                </a:solidFill>
                <a:latin typeface="Antonio Bold"/>
                <a:ea typeface="Antonio Bold"/>
                <a:cs typeface="Antonio Bold"/>
                <a:sym typeface="Antonio Bold"/>
              </a:rPr>
              <a:t>Course : IT Support for Office Management</a:t>
            </a:r>
          </a:p>
          <a:p>
            <a:pPr algn="l">
              <a:lnSpc>
                <a:spcPts val="3919"/>
              </a:lnSpc>
            </a:pPr>
            <a:r>
              <a:rPr lang="en-US" sz="2799" b="true">
                <a:solidFill>
                  <a:srgbClr val="000000"/>
                </a:solidFill>
                <a:latin typeface="Antonio Bold"/>
                <a:ea typeface="Antonio Bold"/>
                <a:cs typeface="Antonio Bold"/>
                <a:sym typeface="Antonio Bold"/>
              </a:rPr>
              <a:t>Batch : IS 10</a:t>
            </a:r>
          </a:p>
          <a:p>
            <a:pPr algn="l">
              <a:lnSpc>
                <a:spcPts val="3919"/>
              </a:lnSpc>
            </a:pPr>
            <a:r>
              <a:rPr lang="en-US" sz="2799" b="true">
                <a:solidFill>
                  <a:srgbClr val="000000"/>
                </a:solidFill>
                <a:latin typeface="Antonio Bold"/>
                <a:ea typeface="Antonio Bold"/>
                <a:cs typeface="Antonio Bold"/>
                <a:sym typeface="Antonio Bold"/>
              </a:rPr>
              <a:t>ID : 04</a:t>
            </a:r>
          </a:p>
          <a:p>
            <a:pPr algn="l">
              <a:lnSpc>
                <a:spcPts val="3919"/>
              </a:lnSpc>
            </a:pPr>
          </a:p>
          <a:p>
            <a:pPr algn="ctr">
              <a:lnSpc>
                <a:spcPts val="2520"/>
              </a:lnSpc>
            </a:pPr>
            <a:r>
              <a:rPr lang="en-US" sz="1800" b="true">
                <a:solidFill>
                  <a:srgbClr val="000000"/>
                </a:solidFill>
                <a:latin typeface="Antonio Bold"/>
                <a:ea typeface="Antonio Bold"/>
                <a:cs typeface="Antonio Bold"/>
                <a:sym typeface="Antonio Bold"/>
              </a:rPr>
              <a:t>This presentation explores how Microsoft Office Suite enhances office management by streamlining tasks, improving collaboration, and boosting productivity. It demonstrates the practical use of key tools for efficient document management, data analysis, and communication within modern workplaces.</a:t>
            </a:r>
          </a:p>
        </p:txBody>
      </p:sp>
      <p:sp>
        <p:nvSpPr>
          <p:cNvPr name="TextBox 18" id="18"/>
          <p:cNvSpPr txBox="true"/>
          <p:nvPr/>
        </p:nvSpPr>
        <p:spPr>
          <a:xfrm rot="0">
            <a:off x="1028700" y="828675"/>
            <a:ext cx="10364614" cy="2428199"/>
          </a:xfrm>
          <a:prstGeom prst="rect">
            <a:avLst/>
          </a:prstGeom>
        </p:spPr>
        <p:txBody>
          <a:bodyPr anchor="t" rtlCol="false" tIns="0" lIns="0" bIns="0" rIns="0">
            <a:spAutoFit/>
          </a:bodyPr>
          <a:lstStyle/>
          <a:p>
            <a:pPr algn="r">
              <a:lnSpc>
                <a:spcPts val="14494"/>
              </a:lnSpc>
            </a:pPr>
            <a:r>
              <a:rPr lang="en-US" b="true" sz="10353">
                <a:solidFill>
                  <a:srgbClr val="000000"/>
                </a:solidFill>
                <a:latin typeface="Antonio Bold"/>
                <a:ea typeface="Antonio Bold"/>
                <a:cs typeface="Antonio Bold"/>
                <a:sym typeface="Antonio Bold"/>
              </a:rPr>
              <a:t>SHAH SULTANA TAKIYA</a:t>
            </a:r>
          </a:p>
          <a:p>
            <a:pPr algn="just">
              <a:lnSpc>
                <a:spcPts val="4480"/>
              </a:lnSpc>
              <a:spcBef>
                <a:spcPct val="0"/>
              </a:spcBef>
            </a:pPr>
            <a:r>
              <a:rPr lang="en-US" b="true" sz="3200">
                <a:solidFill>
                  <a:srgbClr val="000000"/>
                </a:solidFill>
                <a:latin typeface="Antonio Bold"/>
                <a:ea typeface="Antonio Bold"/>
                <a:cs typeface="Antonio Bold"/>
                <a:sym typeface="Antonio Bold"/>
              </a:rPr>
              <a:t>Linkedin: </a:t>
            </a:r>
            <a:r>
              <a:rPr lang="en-US" b="true" sz="3200" u="sng">
                <a:solidFill>
                  <a:srgbClr val="000000"/>
                </a:solidFill>
                <a:latin typeface="Antonio Bold"/>
                <a:ea typeface="Antonio Bold"/>
                <a:cs typeface="Antonio Bold"/>
                <a:sym typeface="Antonio Bold"/>
                <a:hlinkClick r:id="rId5" tooltip="https://www.linkedin.com/in/shah-sultana-takiya-b34600339?lipi=urn%3Ali%3Apage%3Ad_flagship3_profile_view_base_contact_details%3BYELs3jKNSfywqQguek1A8Q%3D%3D"/>
              </a:rPr>
              <a:t>linkedin.com/in/shah-sultana-takiya-b34600339</a:t>
            </a:r>
          </a:p>
        </p:txBody>
      </p:sp>
      <p:grpSp>
        <p:nvGrpSpPr>
          <p:cNvPr name="Group 19" id="19"/>
          <p:cNvGrpSpPr/>
          <p:nvPr/>
        </p:nvGrpSpPr>
        <p:grpSpPr>
          <a:xfrm rot="0">
            <a:off x="6878981" y="8105779"/>
            <a:ext cx="4736435" cy="1926334"/>
            <a:chOff x="0" y="0"/>
            <a:chExt cx="1247456" cy="507347"/>
          </a:xfrm>
        </p:grpSpPr>
        <p:sp>
          <p:nvSpPr>
            <p:cNvPr name="Freeform 20" id="20"/>
            <p:cNvSpPr/>
            <p:nvPr/>
          </p:nvSpPr>
          <p:spPr>
            <a:xfrm flipH="false" flipV="false" rot="0">
              <a:off x="0" y="0"/>
              <a:ext cx="1247456" cy="507347"/>
            </a:xfrm>
            <a:custGeom>
              <a:avLst/>
              <a:gdLst/>
              <a:ahLst/>
              <a:cxnLst/>
              <a:rect r="r" b="b" t="t" l="l"/>
              <a:pathLst>
                <a:path h="507347" w="1247456">
                  <a:moveTo>
                    <a:pt x="0" y="0"/>
                  </a:moveTo>
                  <a:lnTo>
                    <a:pt x="1247456" y="0"/>
                  </a:lnTo>
                  <a:lnTo>
                    <a:pt x="1247456" y="507347"/>
                  </a:lnTo>
                  <a:lnTo>
                    <a:pt x="0" y="507347"/>
                  </a:lnTo>
                  <a:close/>
                </a:path>
              </a:pathLst>
            </a:custGeom>
            <a:solidFill>
              <a:srgbClr val="117CE2"/>
            </a:solidFill>
          </p:spPr>
        </p:sp>
        <p:sp>
          <p:nvSpPr>
            <p:cNvPr name="TextBox 21" id="21"/>
            <p:cNvSpPr txBox="true"/>
            <p:nvPr/>
          </p:nvSpPr>
          <p:spPr>
            <a:xfrm>
              <a:off x="0" y="-38100"/>
              <a:ext cx="1247456" cy="545447"/>
            </a:xfrm>
            <a:prstGeom prst="rect">
              <a:avLst/>
            </a:prstGeom>
          </p:spPr>
          <p:txBody>
            <a:bodyPr anchor="ctr" rtlCol="false" tIns="50800" lIns="50800" bIns="50800" rIns="50800"/>
            <a:lstStyle/>
            <a:p>
              <a:pPr algn="just">
                <a:lnSpc>
                  <a:spcPts val="2659"/>
                </a:lnSpc>
                <a:spcBef>
                  <a:spcPct val="0"/>
                </a:spcBef>
              </a:pPr>
            </a:p>
          </p:txBody>
        </p:sp>
      </p:grpSp>
      <p:grpSp>
        <p:nvGrpSpPr>
          <p:cNvPr name="Group 22" id="22"/>
          <p:cNvGrpSpPr/>
          <p:nvPr/>
        </p:nvGrpSpPr>
        <p:grpSpPr>
          <a:xfrm rot="0">
            <a:off x="7860278" y="8105779"/>
            <a:ext cx="5181116" cy="1926334"/>
            <a:chOff x="0" y="0"/>
            <a:chExt cx="1364574" cy="507347"/>
          </a:xfrm>
        </p:grpSpPr>
        <p:sp>
          <p:nvSpPr>
            <p:cNvPr name="Freeform 23" id="23"/>
            <p:cNvSpPr/>
            <p:nvPr/>
          </p:nvSpPr>
          <p:spPr>
            <a:xfrm flipH="false" flipV="false" rot="0">
              <a:off x="0" y="0"/>
              <a:ext cx="1364574" cy="507347"/>
            </a:xfrm>
            <a:custGeom>
              <a:avLst/>
              <a:gdLst/>
              <a:ahLst/>
              <a:cxnLst/>
              <a:rect r="r" b="b" t="t" l="l"/>
              <a:pathLst>
                <a:path h="507347" w="1364574">
                  <a:moveTo>
                    <a:pt x="0" y="0"/>
                  </a:moveTo>
                  <a:lnTo>
                    <a:pt x="1364574" y="0"/>
                  </a:lnTo>
                  <a:lnTo>
                    <a:pt x="1364574" y="507347"/>
                  </a:lnTo>
                  <a:lnTo>
                    <a:pt x="0" y="507347"/>
                  </a:lnTo>
                  <a:close/>
                </a:path>
              </a:pathLst>
            </a:custGeom>
            <a:solidFill>
              <a:srgbClr val="117CE2"/>
            </a:solidFill>
          </p:spPr>
        </p:sp>
        <p:sp>
          <p:nvSpPr>
            <p:cNvPr name="TextBox 24" id="24"/>
            <p:cNvSpPr txBox="true"/>
            <p:nvPr/>
          </p:nvSpPr>
          <p:spPr>
            <a:xfrm>
              <a:off x="0" y="-38100"/>
              <a:ext cx="1364574" cy="545447"/>
            </a:xfrm>
            <a:prstGeom prst="rect">
              <a:avLst/>
            </a:prstGeom>
          </p:spPr>
          <p:txBody>
            <a:bodyPr anchor="ctr" rtlCol="false" tIns="50800" lIns="50800" bIns="50800" rIns="50800"/>
            <a:lstStyle/>
            <a:p>
              <a:pPr algn="just">
                <a:lnSpc>
                  <a:spcPts val="2659"/>
                </a:lnSpc>
              </a:pPr>
              <a:r>
                <a:rPr lang="en-US" sz="1899">
                  <a:solidFill>
                    <a:srgbClr val="FFFFFF"/>
                  </a:solidFill>
                  <a:latin typeface="Antonio"/>
                  <a:ea typeface="Antonio"/>
                  <a:cs typeface="Antonio"/>
                  <a:sym typeface="Antonio"/>
                </a:rPr>
                <a:t>Presented By​</a:t>
              </a:r>
            </a:p>
            <a:p>
              <a:pPr algn="just">
                <a:lnSpc>
                  <a:spcPts val="4759"/>
                </a:lnSpc>
              </a:pPr>
              <a:r>
                <a:rPr lang="en-US" sz="3399" b="true">
                  <a:solidFill>
                    <a:srgbClr val="FFFFFF"/>
                  </a:solidFill>
                  <a:latin typeface="Antonio Bold"/>
                  <a:ea typeface="Antonio Bold"/>
                  <a:cs typeface="Antonio Bold"/>
                  <a:sym typeface="Antonio Bold"/>
                </a:rPr>
                <a:t>Shah Sultana Takiya​</a:t>
              </a:r>
            </a:p>
            <a:p>
              <a:pPr algn="just">
                <a:lnSpc>
                  <a:spcPts val="2659"/>
                </a:lnSpc>
                <a:spcBef>
                  <a:spcPct val="0"/>
                </a:spcBef>
              </a:pPr>
              <a:r>
                <a:rPr lang="en-US" sz="1899">
                  <a:solidFill>
                    <a:srgbClr val="FFFFFF"/>
                  </a:solidFill>
                  <a:latin typeface="Antonio"/>
                  <a:ea typeface="Antonio"/>
                  <a:cs typeface="Antonio"/>
                  <a:sym typeface="Antonio"/>
                </a:rPr>
                <a:t>Enhancing Digital Government &amp; Economy Project​</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Antonio"/>
                <a:ea typeface="Antonio"/>
                <a:cs typeface="Antonio"/>
                <a:sym typeface="Antonio"/>
              </a:rPr>
              <a:t>Microsoft Sway is a cloud-based presentation and storytelling tool designed for creating visually appealing and interactive content. Key features of Microsoft Sway include:</a:t>
            </a:r>
          </a:p>
        </p:txBody>
      </p:sp>
      <p:grpSp>
        <p:nvGrpSpPr>
          <p:cNvPr name="Group 17" id="17"/>
          <p:cNvGrpSpPr/>
          <p:nvPr/>
        </p:nvGrpSpPr>
        <p:grpSpPr>
          <a:xfrm rot="0">
            <a:off x="1094781" y="2809875"/>
            <a:ext cx="16098438" cy="4667250"/>
            <a:chOff x="0" y="0"/>
            <a:chExt cx="21464584" cy="6223000"/>
          </a:xfrm>
        </p:grpSpPr>
        <p:grpSp>
          <p:nvGrpSpPr>
            <p:cNvPr name="Group 18" id="18"/>
            <p:cNvGrpSpPr/>
            <p:nvPr/>
          </p:nvGrpSpPr>
          <p:grpSpPr>
            <a:xfrm rot="0">
              <a:off x="0" y="0"/>
              <a:ext cx="5080000" cy="1270000"/>
              <a:chOff x="0" y="0"/>
              <a:chExt cx="762111" cy="190528"/>
            </a:xfrm>
          </p:grpSpPr>
          <p:sp>
            <p:nvSpPr>
              <p:cNvPr name="Freeform 19" id="1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0" id="2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Easy-to-Use Interface</a:t>
                </a:r>
              </a:p>
            </p:txBody>
          </p:sp>
        </p:grpSp>
        <p:grpSp>
          <p:nvGrpSpPr>
            <p:cNvPr name="Group 21" id="21"/>
            <p:cNvGrpSpPr/>
            <p:nvPr/>
          </p:nvGrpSpPr>
          <p:grpSpPr>
            <a:xfrm rot="0">
              <a:off x="5462584" y="0"/>
              <a:ext cx="5080000" cy="1270000"/>
              <a:chOff x="0" y="0"/>
              <a:chExt cx="762111" cy="190528"/>
            </a:xfrm>
          </p:grpSpPr>
          <p:sp>
            <p:nvSpPr>
              <p:cNvPr name="Freeform 22" id="2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3" id="2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Templates and Design Suggestions</a:t>
                </a:r>
              </a:p>
            </p:txBody>
          </p:sp>
        </p:grpSp>
        <p:grpSp>
          <p:nvGrpSpPr>
            <p:cNvPr name="Group 24" id="24"/>
            <p:cNvGrpSpPr/>
            <p:nvPr/>
          </p:nvGrpSpPr>
          <p:grpSpPr>
            <a:xfrm rot="0">
              <a:off x="10923584" y="0"/>
              <a:ext cx="5080000" cy="1270000"/>
              <a:chOff x="0" y="0"/>
              <a:chExt cx="762111" cy="190528"/>
            </a:xfrm>
          </p:grpSpPr>
          <p:sp>
            <p:nvSpPr>
              <p:cNvPr name="Freeform 25" id="2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6" id="2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Multimedia Integration</a:t>
                </a:r>
              </a:p>
            </p:txBody>
          </p:sp>
        </p:grpSp>
        <p:grpSp>
          <p:nvGrpSpPr>
            <p:cNvPr name="Group 27" id="27"/>
            <p:cNvGrpSpPr/>
            <p:nvPr/>
          </p:nvGrpSpPr>
          <p:grpSpPr>
            <a:xfrm rot="0">
              <a:off x="16384584" y="0"/>
              <a:ext cx="5080000" cy="1270000"/>
              <a:chOff x="0" y="0"/>
              <a:chExt cx="762111" cy="190528"/>
            </a:xfrm>
          </p:grpSpPr>
          <p:sp>
            <p:nvSpPr>
              <p:cNvPr name="Freeform 28" id="2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9" id="2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Responsive Layouts</a:t>
                </a:r>
              </a:p>
            </p:txBody>
          </p:sp>
        </p:grpSp>
        <p:grpSp>
          <p:nvGrpSpPr>
            <p:cNvPr name="Group 30" id="30"/>
            <p:cNvGrpSpPr/>
            <p:nvPr/>
          </p:nvGrpSpPr>
          <p:grpSpPr>
            <a:xfrm rot="0">
              <a:off x="0" y="1651000"/>
              <a:ext cx="5080000" cy="1270000"/>
              <a:chOff x="0" y="0"/>
              <a:chExt cx="762111" cy="190528"/>
            </a:xfrm>
          </p:grpSpPr>
          <p:sp>
            <p:nvSpPr>
              <p:cNvPr name="Freeform 31" id="3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2" id="3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Real-Time Collaboration</a:t>
                </a:r>
              </a:p>
            </p:txBody>
          </p:sp>
        </p:grpSp>
        <p:grpSp>
          <p:nvGrpSpPr>
            <p:cNvPr name="Group 33" id="33"/>
            <p:cNvGrpSpPr/>
            <p:nvPr/>
          </p:nvGrpSpPr>
          <p:grpSpPr>
            <a:xfrm rot="0">
              <a:off x="5462584" y="1651000"/>
              <a:ext cx="5080000" cy="1270000"/>
              <a:chOff x="0" y="0"/>
              <a:chExt cx="762111" cy="190528"/>
            </a:xfrm>
          </p:grpSpPr>
          <p:sp>
            <p:nvSpPr>
              <p:cNvPr name="Freeform 34" id="3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5" id="3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Interactive Features</a:t>
                </a:r>
              </a:p>
            </p:txBody>
          </p:sp>
        </p:grpSp>
        <p:grpSp>
          <p:nvGrpSpPr>
            <p:cNvPr name="Group 36" id="36"/>
            <p:cNvGrpSpPr/>
            <p:nvPr/>
          </p:nvGrpSpPr>
          <p:grpSpPr>
            <a:xfrm rot="0">
              <a:off x="10923584" y="1651000"/>
              <a:ext cx="5080000" cy="1270000"/>
              <a:chOff x="0" y="0"/>
              <a:chExt cx="762111" cy="190528"/>
            </a:xfrm>
          </p:grpSpPr>
          <p:sp>
            <p:nvSpPr>
              <p:cNvPr name="Freeform 37" id="3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8" id="3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Sharing and Embedding</a:t>
                </a:r>
              </a:p>
            </p:txBody>
          </p:sp>
        </p:grpSp>
        <p:grpSp>
          <p:nvGrpSpPr>
            <p:cNvPr name="Group 39" id="39"/>
            <p:cNvGrpSpPr/>
            <p:nvPr/>
          </p:nvGrpSpPr>
          <p:grpSpPr>
            <a:xfrm rot="0">
              <a:off x="16384584" y="1651000"/>
              <a:ext cx="5080000" cy="1270000"/>
              <a:chOff x="0" y="0"/>
              <a:chExt cx="762111" cy="190528"/>
            </a:xfrm>
          </p:grpSpPr>
          <p:sp>
            <p:nvSpPr>
              <p:cNvPr name="Freeform 40" id="4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1" id="4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Cloud Storage</a:t>
                </a:r>
              </a:p>
            </p:txBody>
          </p:sp>
        </p:grpSp>
        <p:grpSp>
          <p:nvGrpSpPr>
            <p:cNvPr name="Group 42" id="42"/>
            <p:cNvGrpSpPr/>
            <p:nvPr/>
          </p:nvGrpSpPr>
          <p:grpSpPr>
            <a:xfrm rot="0">
              <a:off x="0" y="3302000"/>
              <a:ext cx="5080000" cy="1270000"/>
              <a:chOff x="0" y="0"/>
              <a:chExt cx="762111" cy="190528"/>
            </a:xfrm>
          </p:grpSpPr>
          <p:sp>
            <p:nvSpPr>
              <p:cNvPr name="Freeform 43" id="4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4" id="4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Text and Visual Effects</a:t>
                </a:r>
              </a:p>
            </p:txBody>
          </p:sp>
        </p:grpSp>
        <p:grpSp>
          <p:nvGrpSpPr>
            <p:cNvPr name="Group 45" id="45"/>
            <p:cNvGrpSpPr/>
            <p:nvPr/>
          </p:nvGrpSpPr>
          <p:grpSpPr>
            <a:xfrm rot="0">
              <a:off x="5462584" y="3302000"/>
              <a:ext cx="5080000" cy="1270000"/>
              <a:chOff x="0" y="0"/>
              <a:chExt cx="762111" cy="190528"/>
            </a:xfrm>
          </p:grpSpPr>
          <p:sp>
            <p:nvSpPr>
              <p:cNvPr name="Freeform 46" id="4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7" id="4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Content Customization</a:t>
                </a:r>
              </a:p>
            </p:txBody>
          </p:sp>
        </p:grpSp>
        <p:grpSp>
          <p:nvGrpSpPr>
            <p:cNvPr name="Group 48" id="48"/>
            <p:cNvGrpSpPr/>
            <p:nvPr/>
          </p:nvGrpSpPr>
          <p:grpSpPr>
            <a:xfrm rot="0">
              <a:off x="10923584" y="3302000"/>
              <a:ext cx="5080000" cy="1270000"/>
              <a:chOff x="0" y="0"/>
              <a:chExt cx="762111" cy="190528"/>
            </a:xfrm>
          </p:grpSpPr>
          <p:sp>
            <p:nvSpPr>
              <p:cNvPr name="Freeform 49" id="4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0" id="5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Integration with Microsoft 365</a:t>
                </a:r>
              </a:p>
            </p:txBody>
          </p:sp>
        </p:grpSp>
        <p:grpSp>
          <p:nvGrpSpPr>
            <p:cNvPr name="Group 51" id="51"/>
            <p:cNvGrpSpPr/>
            <p:nvPr/>
          </p:nvGrpSpPr>
          <p:grpSpPr>
            <a:xfrm rot="0">
              <a:off x="16384584" y="3302000"/>
              <a:ext cx="5080000" cy="1270000"/>
              <a:chOff x="0" y="0"/>
              <a:chExt cx="762111" cy="190528"/>
            </a:xfrm>
          </p:grpSpPr>
          <p:sp>
            <p:nvSpPr>
              <p:cNvPr name="Freeform 52" id="5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3" id="5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Analytics and Insights</a:t>
                </a:r>
              </a:p>
            </p:txBody>
          </p:sp>
        </p:grpSp>
        <p:grpSp>
          <p:nvGrpSpPr>
            <p:cNvPr name="Group 54" id="54"/>
            <p:cNvGrpSpPr/>
            <p:nvPr/>
          </p:nvGrpSpPr>
          <p:grpSpPr>
            <a:xfrm rot="0">
              <a:off x="0" y="4953000"/>
              <a:ext cx="5080000" cy="1270000"/>
              <a:chOff x="0" y="0"/>
              <a:chExt cx="762111" cy="190528"/>
            </a:xfrm>
          </p:grpSpPr>
          <p:sp>
            <p:nvSpPr>
              <p:cNvPr name="Freeform 55" id="5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6" id="5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Accessibility Features</a:t>
                </a:r>
              </a:p>
            </p:txBody>
          </p:sp>
        </p:grpSp>
        <p:grpSp>
          <p:nvGrpSpPr>
            <p:cNvPr name="Group 57" id="57"/>
            <p:cNvGrpSpPr/>
            <p:nvPr/>
          </p:nvGrpSpPr>
          <p:grpSpPr>
            <a:xfrm rot="0">
              <a:off x="5462584" y="4953000"/>
              <a:ext cx="5080000" cy="1270000"/>
              <a:chOff x="0" y="0"/>
              <a:chExt cx="762111" cy="190528"/>
            </a:xfrm>
          </p:grpSpPr>
          <p:sp>
            <p:nvSpPr>
              <p:cNvPr name="Freeform 58" id="5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9" id="5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No Software Installation</a:t>
                </a:r>
              </a:p>
            </p:txBody>
          </p:sp>
        </p:grpSp>
      </p:grpSp>
      <p:sp>
        <p:nvSpPr>
          <p:cNvPr name="TextBox 60" id="60"/>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Sway is particularly useful for creating engaging presentations, reports, newsletters, and portfolios, providing an easy and efficient alternative to traditional tools like PowerPoint.</a:t>
            </a:r>
          </a:p>
        </p:txBody>
      </p:sp>
      <p:sp>
        <p:nvSpPr>
          <p:cNvPr name="Freeform 61" id="61"/>
          <p:cNvSpPr/>
          <p:nvPr/>
        </p:nvSpPr>
        <p:spPr>
          <a:xfrm flipH="false" flipV="false" rot="0">
            <a:off x="1028484" y="1066584"/>
            <a:ext cx="1302068" cy="1302067"/>
          </a:xfrm>
          <a:custGeom>
            <a:avLst/>
            <a:gdLst/>
            <a:ahLst/>
            <a:cxnLst/>
            <a:rect r="r" b="b" t="t" l="l"/>
            <a:pathLst>
              <a:path h="1302067" w="1302068">
                <a:moveTo>
                  <a:pt x="0" y="0"/>
                </a:moveTo>
                <a:lnTo>
                  <a:pt x="1302067" y="0"/>
                </a:lnTo>
                <a:lnTo>
                  <a:pt x="1302067" y="1302067"/>
                </a:lnTo>
                <a:lnTo>
                  <a:pt x="0" y="1302067"/>
                </a:lnTo>
                <a:lnTo>
                  <a:pt x="0" y="0"/>
                </a:lnTo>
                <a:close/>
              </a:path>
            </a:pathLst>
          </a:custGeom>
          <a:blipFill>
            <a:blip r:embed="rId4"/>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1028700"/>
            <a:ext cx="1302068" cy="1302068"/>
          </a:xfrm>
          <a:custGeom>
            <a:avLst/>
            <a:gdLst/>
            <a:ahLst/>
            <a:cxnLst/>
            <a:rect r="r" b="b" t="t" l="l"/>
            <a:pathLst>
              <a:path h="1302068" w="1302068">
                <a:moveTo>
                  <a:pt x="0" y="0"/>
                </a:moveTo>
                <a:lnTo>
                  <a:pt x="1302068" y="0"/>
                </a:lnTo>
                <a:lnTo>
                  <a:pt x="1302068" y="1302068"/>
                </a:lnTo>
                <a:lnTo>
                  <a:pt x="0" y="1302068"/>
                </a:lnTo>
                <a:lnTo>
                  <a:pt x="0" y="0"/>
                </a:lnTo>
                <a:close/>
              </a:path>
            </a:pathLst>
          </a:custGeom>
          <a:blipFill>
            <a:blip r:embed="rId4"/>
            <a:stretch>
              <a:fillRect l="0" t="0" r="0" b="0"/>
            </a:stretch>
          </a:blipFill>
        </p:spPr>
      </p:sp>
      <p:grpSp>
        <p:nvGrpSpPr>
          <p:cNvPr name="Group 17" id="17"/>
          <p:cNvGrpSpPr/>
          <p:nvPr/>
        </p:nvGrpSpPr>
        <p:grpSpPr>
          <a:xfrm rot="0">
            <a:off x="1028700" y="4693805"/>
            <a:ext cx="15958518" cy="3633596"/>
            <a:chOff x="0" y="0"/>
            <a:chExt cx="21278024" cy="4844795"/>
          </a:xfrm>
        </p:grpSpPr>
        <p:sp>
          <p:nvSpPr>
            <p:cNvPr name="Freeform 18" id="18"/>
            <p:cNvSpPr/>
            <p:nvPr/>
          </p:nvSpPr>
          <p:spPr>
            <a:xfrm flipH="false" flipV="false" rot="0">
              <a:off x="0" y="66175"/>
              <a:ext cx="7202257" cy="4618447"/>
            </a:xfrm>
            <a:custGeom>
              <a:avLst/>
              <a:gdLst/>
              <a:ahLst/>
              <a:cxnLst/>
              <a:rect r="r" b="b" t="t" l="l"/>
              <a:pathLst>
                <a:path h="4618447" w="7202257">
                  <a:moveTo>
                    <a:pt x="0" y="0"/>
                  </a:moveTo>
                  <a:lnTo>
                    <a:pt x="7202257" y="0"/>
                  </a:lnTo>
                  <a:lnTo>
                    <a:pt x="7202257" y="4618448"/>
                  </a:lnTo>
                  <a:lnTo>
                    <a:pt x="0" y="4618448"/>
                  </a:lnTo>
                  <a:lnTo>
                    <a:pt x="0" y="0"/>
                  </a:lnTo>
                  <a:close/>
                </a:path>
              </a:pathLst>
            </a:custGeom>
            <a:blipFill>
              <a:blip r:embed="rId5"/>
              <a:stretch>
                <a:fillRect l="0" t="0" r="0" b="0"/>
              </a:stretch>
            </a:blipFill>
          </p:spPr>
        </p:sp>
        <p:sp>
          <p:nvSpPr>
            <p:cNvPr name="Freeform 19" id="19"/>
            <p:cNvSpPr/>
            <p:nvPr/>
          </p:nvSpPr>
          <p:spPr>
            <a:xfrm flipH="false" flipV="false" rot="0">
              <a:off x="7202257" y="170808"/>
              <a:ext cx="6873510" cy="4673987"/>
            </a:xfrm>
            <a:custGeom>
              <a:avLst/>
              <a:gdLst/>
              <a:ahLst/>
              <a:cxnLst/>
              <a:rect r="r" b="b" t="t" l="l"/>
              <a:pathLst>
                <a:path h="4673987" w="6873510">
                  <a:moveTo>
                    <a:pt x="0" y="0"/>
                  </a:moveTo>
                  <a:lnTo>
                    <a:pt x="6873510" y="0"/>
                  </a:lnTo>
                  <a:lnTo>
                    <a:pt x="6873510" y="4673987"/>
                  </a:lnTo>
                  <a:lnTo>
                    <a:pt x="0" y="4673987"/>
                  </a:lnTo>
                  <a:lnTo>
                    <a:pt x="0" y="0"/>
                  </a:lnTo>
                  <a:close/>
                </a:path>
              </a:pathLst>
            </a:custGeom>
            <a:blipFill>
              <a:blip r:embed="rId6"/>
              <a:stretch>
                <a:fillRect l="0" t="0" r="0" b="0"/>
              </a:stretch>
            </a:blipFill>
          </p:spPr>
        </p:sp>
        <p:sp>
          <p:nvSpPr>
            <p:cNvPr name="Freeform 20" id="20"/>
            <p:cNvSpPr/>
            <p:nvPr/>
          </p:nvSpPr>
          <p:spPr>
            <a:xfrm flipH="false" flipV="false" rot="0">
              <a:off x="14075767" y="0"/>
              <a:ext cx="7202257" cy="4618447"/>
            </a:xfrm>
            <a:custGeom>
              <a:avLst/>
              <a:gdLst/>
              <a:ahLst/>
              <a:cxnLst/>
              <a:rect r="r" b="b" t="t" l="l"/>
              <a:pathLst>
                <a:path h="4618447" w="7202257">
                  <a:moveTo>
                    <a:pt x="0" y="0"/>
                  </a:moveTo>
                  <a:lnTo>
                    <a:pt x="7202257" y="0"/>
                  </a:lnTo>
                  <a:lnTo>
                    <a:pt x="7202257" y="4618447"/>
                  </a:lnTo>
                  <a:lnTo>
                    <a:pt x="0" y="4618447"/>
                  </a:lnTo>
                  <a:lnTo>
                    <a:pt x="0" y="0"/>
                  </a:lnTo>
                  <a:close/>
                </a:path>
              </a:pathLst>
            </a:custGeom>
            <a:blipFill>
              <a:blip r:embed="rId7"/>
              <a:stretch>
                <a:fillRect l="0" t="0" r="0" b="0"/>
              </a:stretch>
            </a:blipFill>
          </p:spPr>
        </p:sp>
      </p:grpSp>
      <p:sp>
        <p:nvSpPr>
          <p:cNvPr name="TextBox 21" id="21"/>
          <p:cNvSpPr txBox="true"/>
          <p:nvPr/>
        </p:nvSpPr>
        <p:spPr>
          <a:xfrm rot="0">
            <a:off x="1028700" y="2358910"/>
            <a:ext cx="16230600" cy="2334895"/>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Publisher is a desktop publishing tool that helps users design and create professional-looking printed materials such as brochures, flyers, newsletters, posters, and more. With an intuitive drag-and-drop interface and a variety of customizable templates, it offers a straightforward way to design high-quality publications. Whether you need to create marketing collateral, business documents, or personal invitations, Publisher's easy-to-use features and advanced design tools make it a go-to application for creating visually appealing and polished documents.</a:t>
            </a:r>
          </a:p>
        </p:txBody>
      </p:sp>
      <p:sp>
        <p:nvSpPr>
          <p:cNvPr name="TextBox 22" id="22"/>
          <p:cNvSpPr txBox="true"/>
          <p:nvPr/>
        </p:nvSpPr>
        <p:spPr>
          <a:xfrm rot="0">
            <a:off x="2406968"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Microsoft Publisher </a:t>
            </a:r>
          </a:p>
          <a:p>
            <a:pPr algn="just">
              <a:lnSpc>
                <a:spcPts val="4200"/>
              </a:lnSpc>
              <a:spcBef>
                <a:spcPct val="0"/>
              </a:spcBef>
            </a:pPr>
            <a:r>
              <a:rPr lang="en-US" sz="3000">
                <a:solidFill>
                  <a:srgbClr val="000000"/>
                </a:solidFill>
                <a:latin typeface="Antonio"/>
                <a:ea typeface="Antonio"/>
                <a:cs typeface="Antonio"/>
                <a:sym typeface="Antonio"/>
              </a:rPr>
              <a:t>Create Professional-Quality Documents with Ease</a:t>
            </a:r>
          </a:p>
        </p:txBody>
      </p:sp>
      <p:sp>
        <p:nvSpPr>
          <p:cNvPr name="TextBox 23" id="23"/>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Publisher is a comprehensive tool that simplifies the process of creating high-quality, print-ready documents with ease, making it ideal for both personal and professional use.e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Microsoft Publisher</a:t>
            </a:r>
            <a:r>
              <a:rPr lang="en-US" sz="3000">
                <a:solidFill>
                  <a:srgbClr val="000000"/>
                </a:solidFill>
                <a:latin typeface="Antonio"/>
                <a:ea typeface="Antonio"/>
                <a:cs typeface="Antonio"/>
                <a:sym typeface="Antonio"/>
              </a:rPr>
              <a:t> </a:t>
            </a:r>
          </a:p>
          <a:p>
            <a:pPr algn="just">
              <a:lnSpc>
                <a:spcPts val="4200"/>
              </a:lnSpc>
              <a:spcBef>
                <a:spcPct val="0"/>
              </a:spcBef>
            </a:pPr>
            <a:r>
              <a:rPr lang="en-US" sz="3000">
                <a:solidFill>
                  <a:srgbClr val="000000"/>
                </a:solidFill>
                <a:latin typeface="Antonio"/>
                <a:ea typeface="Antonio"/>
                <a:cs typeface="Antonio"/>
                <a:sym typeface="Antonio"/>
              </a:rPr>
              <a:t>Create Professional-Quality Documents with Ease</a:t>
            </a:r>
          </a:p>
        </p:txBody>
      </p:sp>
      <p:grpSp>
        <p:nvGrpSpPr>
          <p:cNvPr name="Group 17" id="17"/>
          <p:cNvGrpSpPr/>
          <p:nvPr/>
        </p:nvGrpSpPr>
        <p:grpSpPr>
          <a:xfrm rot="0">
            <a:off x="1094781" y="2809875"/>
            <a:ext cx="16098438" cy="4667250"/>
            <a:chOff x="0" y="0"/>
            <a:chExt cx="21464584" cy="6223000"/>
          </a:xfrm>
        </p:grpSpPr>
        <p:grpSp>
          <p:nvGrpSpPr>
            <p:cNvPr name="Group 18" id="18"/>
            <p:cNvGrpSpPr/>
            <p:nvPr/>
          </p:nvGrpSpPr>
          <p:grpSpPr>
            <a:xfrm rot="0">
              <a:off x="0" y="0"/>
              <a:ext cx="5080000" cy="1270000"/>
              <a:chOff x="0" y="0"/>
              <a:chExt cx="762111" cy="190528"/>
            </a:xfrm>
          </p:grpSpPr>
          <p:sp>
            <p:nvSpPr>
              <p:cNvPr name="Freeform 19" id="1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0" id="2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Templates</a:t>
                </a:r>
              </a:p>
            </p:txBody>
          </p:sp>
        </p:grpSp>
        <p:grpSp>
          <p:nvGrpSpPr>
            <p:cNvPr name="Group 21" id="21"/>
            <p:cNvGrpSpPr/>
            <p:nvPr/>
          </p:nvGrpSpPr>
          <p:grpSpPr>
            <a:xfrm rot="0">
              <a:off x="5462584" y="0"/>
              <a:ext cx="5080000" cy="1270000"/>
              <a:chOff x="0" y="0"/>
              <a:chExt cx="762111" cy="190528"/>
            </a:xfrm>
          </p:grpSpPr>
          <p:sp>
            <p:nvSpPr>
              <p:cNvPr name="Freeform 22" id="2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3" id="2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Drag-and-Drop Interface</a:t>
                </a:r>
              </a:p>
            </p:txBody>
          </p:sp>
        </p:grpSp>
        <p:grpSp>
          <p:nvGrpSpPr>
            <p:cNvPr name="Group 24" id="24"/>
            <p:cNvGrpSpPr/>
            <p:nvPr/>
          </p:nvGrpSpPr>
          <p:grpSpPr>
            <a:xfrm rot="0">
              <a:off x="10923584" y="0"/>
              <a:ext cx="5080000" cy="1270000"/>
              <a:chOff x="0" y="0"/>
              <a:chExt cx="762111" cy="190528"/>
            </a:xfrm>
          </p:grpSpPr>
          <p:sp>
            <p:nvSpPr>
              <p:cNvPr name="Freeform 25" id="2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6" id="2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Customizable Layouts</a:t>
                </a:r>
              </a:p>
            </p:txBody>
          </p:sp>
        </p:grpSp>
        <p:grpSp>
          <p:nvGrpSpPr>
            <p:cNvPr name="Group 27" id="27"/>
            <p:cNvGrpSpPr/>
            <p:nvPr/>
          </p:nvGrpSpPr>
          <p:grpSpPr>
            <a:xfrm rot="0">
              <a:off x="16384584" y="0"/>
              <a:ext cx="5080000" cy="1270000"/>
              <a:chOff x="0" y="0"/>
              <a:chExt cx="762111" cy="190528"/>
            </a:xfrm>
          </p:grpSpPr>
          <p:sp>
            <p:nvSpPr>
              <p:cNvPr name="Freeform 28" id="2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9" id="2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Advanced Text Formatting</a:t>
                </a:r>
              </a:p>
            </p:txBody>
          </p:sp>
        </p:grpSp>
        <p:grpSp>
          <p:nvGrpSpPr>
            <p:cNvPr name="Group 30" id="30"/>
            <p:cNvGrpSpPr/>
            <p:nvPr/>
          </p:nvGrpSpPr>
          <p:grpSpPr>
            <a:xfrm rot="0">
              <a:off x="0" y="1651000"/>
              <a:ext cx="5080000" cy="1270000"/>
              <a:chOff x="0" y="0"/>
              <a:chExt cx="762111" cy="190528"/>
            </a:xfrm>
          </p:grpSpPr>
          <p:sp>
            <p:nvSpPr>
              <p:cNvPr name="Freeform 31" id="3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2" id="3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Picture and Graphic Insertion</a:t>
                </a:r>
              </a:p>
            </p:txBody>
          </p:sp>
        </p:grpSp>
        <p:grpSp>
          <p:nvGrpSpPr>
            <p:cNvPr name="Group 33" id="33"/>
            <p:cNvGrpSpPr/>
            <p:nvPr/>
          </p:nvGrpSpPr>
          <p:grpSpPr>
            <a:xfrm rot="0">
              <a:off x="5462584" y="1651000"/>
              <a:ext cx="5080000" cy="1270000"/>
              <a:chOff x="0" y="0"/>
              <a:chExt cx="762111" cy="190528"/>
            </a:xfrm>
          </p:grpSpPr>
          <p:sp>
            <p:nvSpPr>
              <p:cNvPr name="Freeform 34" id="3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5" id="3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Typography and Color Tools</a:t>
                </a:r>
              </a:p>
            </p:txBody>
          </p:sp>
        </p:grpSp>
        <p:grpSp>
          <p:nvGrpSpPr>
            <p:cNvPr name="Group 36" id="36"/>
            <p:cNvGrpSpPr/>
            <p:nvPr/>
          </p:nvGrpSpPr>
          <p:grpSpPr>
            <a:xfrm rot="0">
              <a:off x="10923584" y="1651000"/>
              <a:ext cx="5080000" cy="1270000"/>
              <a:chOff x="0" y="0"/>
              <a:chExt cx="762111" cy="190528"/>
            </a:xfrm>
          </p:grpSpPr>
          <p:sp>
            <p:nvSpPr>
              <p:cNvPr name="Freeform 37" id="3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8" id="3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Mail Merge</a:t>
                </a:r>
              </a:p>
            </p:txBody>
          </p:sp>
        </p:grpSp>
        <p:grpSp>
          <p:nvGrpSpPr>
            <p:cNvPr name="Group 39" id="39"/>
            <p:cNvGrpSpPr/>
            <p:nvPr/>
          </p:nvGrpSpPr>
          <p:grpSpPr>
            <a:xfrm rot="0">
              <a:off x="16384584" y="1651000"/>
              <a:ext cx="5080000" cy="1270000"/>
              <a:chOff x="0" y="0"/>
              <a:chExt cx="762111" cy="190528"/>
            </a:xfrm>
          </p:grpSpPr>
          <p:sp>
            <p:nvSpPr>
              <p:cNvPr name="Freeform 40" id="4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1" id="4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PDF and Image Export</a:t>
                </a:r>
              </a:p>
            </p:txBody>
          </p:sp>
        </p:grpSp>
        <p:grpSp>
          <p:nvGrpSpPr>
            <p:cNvPr name="Group 42" id="42"/>
            <p:cNvGrpSpPr/>
            <p:nvPr/>
          </p:nvGrpSpPr>
          <p:grpSpPr>
            <a:xfrm rot="0">
              <a:off x="0" y="3302000"/>
              <a:ext cx="5080000" cy="1270000"/>
              <a:chOff x="0" y="0"/>
              <a:chExt cx="762111" cy="190528"/>
            </a:xfrm>
          </p:grpSpPr>
          <p:sp>
            <p:nvSpPr>
              <p:cNvPr name="Freeform 43" id="4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4" id="4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Object Alignment and Grids</a:t>
                </a:r>
              </a:p>
            </p:txBody>
          </p:sp>
        </p:grpSp>
        <p:grpSp>
          <p:nvGrpSpPr>
            <p:cNvPr name="Group 45" id="45"/>
            <p:cNvGrpSpPr/>
            <p:nvPr/>
          </p:nvGrpSpPr>
          <p:grpSpPr>
            <a:xfrm rot="0">
              <a:off x="5462584" y="3302000"/>
              <a:ext cx="5080000" cy="1270000"/>
              <a:chOff x="0" y="0"/>
              <a:chExt cx="762111" cy="190528"/>
            </a:xfrm>
          </p:grpSpPr>
          <p:sp>
            <p:nvSpPr>
              <p:cNvPr name="Freeform 46" id="4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7" id="4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Professional Print Quality</a:t>
                </a:r>
              </a:p>
            </p:txBody>
          </p:sp>
        </p:grpSp>
        <p:grpSp>
          <p:nvGrpSpPr>
            <p:cNvPr name="Group 48" id="48"/>
            <p:cNvGrpSpPr/>
            <p:nvPr/>
          </p:nvGrpSpPr>
          <p:grpSpPr>
            <a:xfrm rot="0">
              <a:off x="10923584" y="3302000"/>
              <a:ext cx="5080000" cy="1270000"/>
              <a:chOff x="0" y="0"/>
              <a:chExt cx="762111" cy="190528"/>
            </a:xfrm>
          </p:grpSpPr>
          <p:sp>
            <p:nvSpPr>
              <p:cNvPr name="Freeform 49" id="4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0" id="5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Hyperlinks and Interactive Content</a:t>
                </a:r>
              </a:p>
            </p:txBody>
          </p:sp>
        </p:grpSp>
        <p:grpSp>
          <p:nvGrpSpPr>
            <p:cNvPr name="Group 51" id="51"/>
            <p:cNvGrpSpPr/>
            <p:nvPr/>
          </p:nvGrpSpPr>
          <p:grpSpPr>
            <a:xfrm rot="0">
              <a:off x="16384584" y="3302000"/>
              <a:ext cx="5080000" cy="1270000"/>
              <a:chOff x="0" y="0"/>
              <a:chExt cx="762111" cy="190528"/>
            </a:xfrm>
          </p:grpSpPr>
          <p:sp>
            <p:nvSpPr>
              <p:cNvPr name="Freeform 52" id="5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3" id="5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Import and Export Compatibility</a:t>
                </a:r>
              </a:p>
            </p:txBody>
          </p:sp>
        </p:grpSp>
        <p:grpSp>
          <p:nvGrpSpPr>
            <p:cNvPr name="Group 54" id="54"/>
            <p:cNvGrpSpPr/>
            <p:nvPr/>
          </p:nvGrpSpPr>
          <p:grpSpPr>
            <a:xfrm rot="0">
              <a:off x="0" y="4953000"/>
              <a:ext cx="5080000" cy="1270000"/>
              <a:chOff x="0" y="0"/>
              <a:chExt cx="762111" cy="190528"/>
            </a:xfrm>
          </p:grpSpPr>
          <p:sp>
            <p:nvSpPr>
              <p:cNvPr name="Freeform 55" id="5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6" id="5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Pre-Press Features</a:t>
                </a:r>
              </a:p>
            </p:txBody>
          </p:sp>
        </p:grpSp>
      </p:grpSp>
      <p:sp>
        <p:nvSpPr>
          <p:cNvPr name="TextBox 57" id="57"/>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Publisher is a comprehensive tool that simplifies the process of creating high-quality, print-ready documents with ease, making it ideal for both personal and professional use.</a:t>
            </a:r>
          </a:p>
        </p:txBody>
      </p:sp>
      <p:sp>
        <p:nvSpPr>
          <p:cNvPr name="Freeform 58" id="58"/>
          <p:cNvSpPr/>
          <p:nvPr/>
        </p:nvSpPr>
        <p:spPr>
          <a:xfrm flipH="false" flipV="false" rot="0">
            <a:off x="1028700" y="1028700"/>
            <a:ext cx="1302068" cy="1302068"/>
          </a:xfrm>
          <a:custGeom>
            <a:avLst/>
            <a:gdLst/>
            <a:ahLst/>
            <a:cxnLst/>
            <a:rect r="r" b="b" t="t" l="l"/>
            <a:pathLst>
              <a:path h="1302068" w="1302068">
                <a:moveTo>
                  <a:pt x="0" y="0"/>
                </a:moveTo>
                <a:lnTo>
                  <a:pt x="1302068" y="0"/>
                </a:lnTo>
                <a:lnTo>
                  <a:pt x="1302068" y="1302068"/>
                </a:lnTo>
                <a:lnTo>
                  <a:pt x="0" y="1302068"/>
                </a:lnTo>
                <a:lnTo>
                  <a:pt x="0" y="0"/>
                </a:lnTo>
                <a:close/>
              </a:path>
            </a:pathLst>
          </a:custGeom>
          <a:blipFill>
            <a:blip r:embed="rId4"/>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1028700"/>
            <a:ext cx="1302068" cy="1302068"/>
          </a:xfrm>
          <a:custGeom>
            <a:avLst/>
            <a:gdLst/>
            <a:ahLst/>
            <a:cxnLst/>
            <a:rect r="r" b="b" t="t" l="l"/>
            <a:pathLst>
              <a:path h="1302068" w="1302068">
                <a:moveTo>
                  <a:pt x="0" y="0"/>
                </a:moveTo>
                <a:lnTo>
                  <a:pt x="1302068" y="0"/>
                </a:lnTo>
                <a:lnTo>
                  <a:pt x="1302068" y="1302068"/>
                </a:lnTo>
                <a:lnTo>
                  <a:pt x="0" y="1302068"/>
                </a:lnTo>
                <a:lnTo>
                  <a:pt x="0" y="0"/>
                </a:lnTo>
                <a:close/>
              </a:path>
            </a:pathLst>
          </a:custGeom>
          <a:blipFill>
            <a:blip r:embed="rId4"/>
            <a:stretch>
              <a:fillRect l="0" t="0" r="0" b="0"/>
            </a:stretch>
          </a:blipFill>
        </p:spPr>
      </p:sp>
      <p:grpSp>
        <p:nvGrpSpPr>
          <p:cNvPr name="Group 17" id="17"/>
          <p:cNvGrpSpPr/>
          <p:nvPr/>
        </p:nvGrpSpPr>
        <p:grpSpPr>
          <a:xfrm rot="0">
            <a:off x="2406967" y="4469634"/>
            <a:ext cx="14356054" cy="3809511"/>
            <a:chOff x="0" y="0"/>
            <a:chExt cx="19141406" cy="5079348"/>
          </a:xfrm>
        </p:grpSpPr>
        <p:sp>
          <p:nvSpPr>
            <p:cNvPr name="Freeform 18" id="18"/>
            <p:cNvSpPr/>
            <p:nvPr/>
          </p:nvSpPr>
          <p:spPr>
            <a:xfrm flipH="false" flipV="false" rot="0">
              <a:off x="0" y="0"/>
              <a:ext cx="7719374" cy="5079348"/>
            </a:xfrm>
            <a:custGeom>
              <a:avLst/>
              <a:gdLst/>
              <a:ahLst/>
              <a:cxnLst/>
              <a:rect r="r" b="b" t="t" l="l"/>
              <a:pathLst>
                <a:path h="5079348" w="7719374">
                  <a:moveTo>
                    <a:pt x="0" y="0"/>
                  </a:moveTo>
                  <a:lnTo>
                    <a:pt x="7719374" y="0"/>
                  </a:lnTo>
                  <a:lnTo>
                    <a:pt x="7719374" y="5079348"/>
                  </a:lnTo>
                  <a:lnTo>
                    <a:pt x="0" y="5079348"/>
                  </a:lnTo>
                  <a:lnTo>
                    <a:pt x="0" y="0"/>
                  </a:lnTo>
                  <a:close/>
                </a:path>
              </a:pathLst>
            </a:custGeom>
            <a:blipFill>
              <a:blip r:embed="rId5"/>
              <a:stretch>
                <a:fillRect l="0" t="0" r="0" b="0"/>
              </a:stretch>
            </a:blipFill>
          </p:spPr>
        </p:sp>
        <p:sp>
          <p:nvSpPr>
            <p:cNvPr name="Freeform 19" id="19"/>
            <p:cNvSpPr/>
            <p:nvPr/>
          </p:nvSpPr>
          <p:spPr>
            <a:xfrm flipH="false" flipV="false" rot="0">
              <a:off x="8982710" y="0"/>
              <a:ext cx="10158696" cy="5079348"/>
            </a:xfrm>
            <a:custGeom>
              <a:avLst/>
              <a:gdLst/>
              <a:ahLst/>
              <a:cxnLst/>
              <a:rect r="r" b="b" t="t" l="l"/>
              <a:pathLst>
                <a:path h="5079348" w="10158696">
                  <a:moveTo>
                    <a:pt x="0" y="0"/>
                  </a:moveTo>
                  <a:lnTo>
                    <a:pt x="10158696" y="0"/>
                  </a:lnTo>
                  <a:lnTo>
                    <a:pt x="10158696" y="5079348"/>
                  </a:lnTo>
                  <a:lnTo>
                    <a:pt x="0" y="5079348"/>
                  </a:lnTo>
                  <a:lnTo>
                    <a:pt x="0" y="0"/>
                  </a:lnTo>
                  <a:close/>
                </a:path>
              </a:pathLst>
            </a:custGeom>
            <a:blipFill>
              <a:blip r:embed="rId6"/>
              <a:stretch>
                <a:fillRect l="0" t="0" r="0" b="0"/>
              </a:stretch>
            </a:blipFill>
          </p:spPr>
        </p:sp>
      </p:grpSp>
      <p:sp>
        <p:nvSpPr>
          <p:cNvPr name="TextBox 20" id="20"/>
          <p:cNvSpPr txBox="true"/>
          <p:nvPr/>
        </p:nvSpPr>
        <p:spPr>
          <a:xfrm rot="0">
            <a:off x="1028700" y="2358910"/>
            <a:ext cx="16230600" cy="1944370"/>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OneDrive is a powerful cloud storage service integrated with the Microsoft 365 suite, providing users with seamless file storage, sharing, and synchronization across multiple devices. OneDrive ensures that users can easily access their documents, photos, videos, and other files from any device with internet access. Whether you’re collaborating with colleagues, backing up important documents, or accessing personal files on the go, OneDrive offers a secure, user-friendly solution to manage your digital files.</a:t>
            </a:r>
          </a:p>
        </p:txBody>
      </p:sp>
      <p:sp>
        <p:nvSpPr>
          <p:cNvPr name="TextBox 21" id="21"/>
          <p:cNvSpPr txBox="true"/>
          <p:nvPr/>
        </p:nvSpPr>
        <p:spPr>
          <a:xfrm rot="0">
            <a:off x="2406968"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Microsoft OneDrive - Cloud Storage and File Sharing</a:t>
            </a:r>
          </a:p>
          <a:p>
            <a:pPr algn="just">
              <a:lnSpc>
                <a:spcPts val="4200"/>
              </a:lnSpc>
              <a:spcBef>
                <a:spcPct val="0"/>
              </a:spcBef>
            </a:pPr>
            <a:r>
              <a:rPr lang="en-US" sz="3000">
                <a:solidFill>
                  <a:srgbClr val="000000"/>
                </a:solidFill>
                <a:latin typeface="Antonio"/>
                <a:ea typeface="Antonio"/>
                <a:cs typeface="Antonio"/>
                <a:sym typeface="Antonio"/>
              </a:rPr>
              <a:t>Store, Share, and Access Your Files Anytime, Anywhere</a:t>
            </a:r>
          </a:p>
        </p:txBody>
      </p:sp>
      <p:sp>
        <p:nvSpPr>
          <p:cNvPr name="TextBox 22" id="22"/>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OneDrive provides secure, accessible, and flexible cloud storage that makes it easy to store, sync, and share files, while offering seamless integration with Microsoft 365 and other applications.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Antonio"/>
                <a:ea typeface="Antonio"/>
                <a:cs typeface="Antonio"/>
                <a:sym typeface="Antonio"/>
              </a:rPr>
              <a:t>Microsoft OneDrive is a cloud storage service that allows users to store files online and access them from any device, anywhere. Here is a detailed breakdown of its features:</a:t>
            </a:r>
          </a:p>
        </p:txBody>
      </p:sp>
      <p:grpSp>
        <p:nvGrpSpPr>
          <p:cNvPr name="Group 17" id="17"/>
          <p:cNvGrpSpPr/>
          <p:nvPr/>
        </p:nvGrpSpPr>
        <p:grpSpPr>
          <a:xfrm rot="0">
            <a:off x="1094781" y="2809875"/>
            <a:ext cx="16098438" cy="4667250"/>
            <a:chOff x="0" y="0"/>
            <a:chExt cx="21464584" cy="6223000"/>
          </a:xfrm>
        </p:grpSpPr>
        <p:grpSp>
          <p:nvGrpSpPr>
            <p:cNvPr name="Group 18" id="18"/>
            <p:cNvGrpSpPr/>
            <p:nvPr/>
          </p:nvGrpSpPr>
          <p:grpSpPr>
            <a:xfrm rot="0">
              <a:off x="0" y="0"/>
              <a:ext cx="5080000" cy="1270000"/>
              <a:chOff x="0" y="0"/>
              <a:chExt cx="762111" cy="190528"/>
            </a:xfrm>
          </p:grpSpPr>
          <p:sp>
            <p:nvSpPr>
              <p:cNvPr name="Freeform 19" id="1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0" id="2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Cloud Storage</a:t>
                </a:r>
              </a:p>
            </p:txBody>
          </p:sp>
        </p:grpSp>
        <p:grpSp>
          <p:nvGrpSpPr>
            <p:cNvPr name="Group 21" id="21"/>
            <p:cNvGrpSpPr/>
            <p:nvPr/>
          </p:nvGrpSpPr>
          <p:grpSpPr>
            <a:xfrm rot="0">
              <a:off x="5462584" y="0"/>
              <a:ext cx="5080000" cy="1270000"/>
              <a:chOff x="0" y="0"/>
              <a:chExt cx="762111" cy="190528"/>
            </a:xfrm>
          </p:grpSpPr>
          <p:sp>
            <p:nvSpPr>
              <p:cNvPr name="Freeform 22" id="2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3" id="2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File Synchronization</a:t>
                </a:r>
              </a:p>
            </p:txBody>
          </p:sp>
        </p:grpSp>
        <p:grpSp>
          <p:nvGrpSpPr>
            <p:cNvPr name="Group 24" id="24"/>
            <p:cNvGrpSpPr/>
            <p:nvPr/>
          </p:nvGrpSpPr>
          <p:grpSpPr>
            <a:xfrm rot="0">
              <a:off x="10923584" y="0"/>
              <a:ext cx="5080000" cy="1270000"/>
              <a:chOff x="0" y="0"/>
              <a:chExt cx="762111" cy="190528"/>
            </a:xfrm>
          </p:grpSpPr>
          <p:sp>
            <p:nvSpPr>
              <p:cNvPr name="Freeform 25" id="2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6" id="2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File Sharing</a:t>
                </a:r>
              </a:p>
            </p:txBody>
          </p:sp>
        </p:grpSp>
        <p:grpSp>
          <p:nvGrpSpPr>
            <p:cNvPr name="Group 27" id="27"/>
            <p:cNvGrpSpPr/>
            <p:nvPr/>
          </p:nvGrpSpPr>
          <p:grpSpPr>
            <a:xfrm rot="0">
              <a:off x="16384584" y="0"/>
              <a:ext cx="5080000" cy="1270000"/>
              <a:chOff x="0" y="0"/>
              <a:chExt cx="762111" cy="190528"/>
            </a:xfrm>
          </p:grpSpPr>
          <p:sp>
            <p:nvSpPr>
              <p:cNvPr name="Freeform 28" id="2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9" id="2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Automatic Backup</a:t>
                </a:r>
              </a:p>
            </p:txBody>
          </p:sp>
        </p:grpSp>
        <p:grpSp>
          <p:nvGrpSpPr>
            <p:cNvPr name="Group 30" id="30"/>
            <p:cNvGrpSpPr/>
            <p:nvPr/>
          </p:nvGrpSpPr>
          <p:grpSpPr>
            <a:xfrm rot="0">
              <a:off x="0" y="1651000"/>
              <a:ext cx="5080000" cy="1270000"/>
              <a:chOff x="0" y="0"/>
              <a:chExt cx="762111" cy="190528"/>
            </a:xfrm>
          </p:grpSpPr>
          <p:sp>
            <p:nvSpPr>
              <p:cNvPr name="Freeform 31" id="3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2" id="3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Collaboration with Microsoft 365</a:t>
                </a:r>
              </a:p>
            </p:txBody>
          </p:sp>
        </p:grpSp>
        <p:grpSp>
          <p:nvGrpSpPr>
            <p:cNvPr name="Group 33" id="33"/>
            <p:cNvGrpSpPr/>
            <p:nvPr/>
          </p:nvGrpSpPr>
          <p:grpSpPr>
            <a:xfrm rot="0">
              <a:off x="5462584" y="1651000"/>
              <a:ext cx="5080000" cy="1270000"/>
              <a:chOff x="0" y="0"/>
              <a:chExt cx="762111" cy="190528"/>
            </a:xfrm>
          </p:grpSpPr>
          <p:sp>
            <p:nvSpPr>
              <p:cNvPr name="Freeform 34" id="3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5" id="3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Personal Vault</a:t>
                </a:r>
              </a:p>
            </p:txBody>
          </p:sp>
        </p:grpSp>
        <p:grpSp>
          <p:nvGrpSpPr>
            <p:cNvPr name="Group 36" id="36"/>
            <p:cNvGrpSpPr/>
            <p:nvPr/>
          </p:nvGrpSpPr>
          <p:grpSpPr>
            <a:xfrm rot="0">
              <a:off x="10923584" y="1651000"/>
              <a:ext cx="5080000" cy="1270000"/>
              <a:chOff x="0" y="0"/>
              <a:chExt cx="762111" cy="190528"/>
            </a:xfrm>
          </p:grpSpPr>
          <p:sp>
            <p:nvSpPr>
              <p:cNvPr name="Freeform 37" id="3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8" id="3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File Versioning</a:t>
                </a:r>
              </a:p>
            </p:txBody>
          </p:sp>
        </p:grpSp>
        <p:grpSp>
          <p:nvGrpSpPr>
            <p:cNvPr name="Group 39" id="39"/>
            <p:cNvGrpSpPr/>
            <p:nvPr/>
          </p:nvGrpSpPr>
          <p:grpSpPr>
            <a:xfrm rot="0">
              <a:off x="16384584" y="1651000"/>
              <a:ext cx="5080000" cy="1270000"/>
              <a:chOff x="0" y="0"/>
              <a:chExt cx="762111" cy="190528"/>
            </a:xfrm>
          </p:grpSpPr>
          <p:sp>
            <p:nvSpPr>
              <p:cNvPr name="Freeform 40" id="4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1" id="4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Offline Access</a:t>
                </a:r>
              </a:p>
            </p:txBody>
          </p:sp>
        </p:grpSp>
        <p:grpSp>
          <p:nvGrpSpPr>
            <p:cNvPr name="Group 42" id="42"/>
            <p:cNvGrpSpPr/>
            <p:nvPr/>
          </p:nvGrpSpPr>
          <p:grpSpPr>
            <a:xfrm rot="0">
              <a:off x="0" y="3302000"/>
              <a:ext cx="5080000" cy="1270000"/>
              <a:chOff x="0" y="0"/>
              <a:chExt cx="762111" cy="190528"/>
            </a:xfrm>
          </p:grpSpPr>
          <p:sp>
            <p:nvSpPr>
              <p:cNvPr name="Freeform 43" id="4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4" id="4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Search and Organization</a:t>
                </a:r>
              </a:p>
            </p:txBody>
          </p:sp>
        </p:grpSp>
        <p:grpSp>
          <p:nvGrpSpPr>
            <p:cNvPr name="Group 45" id="45"/>
            <p:cNvGrpSpPr/>
            <p:nvPr/>
          </p:nvGrpSpPr>
          <p:grpSpPr>
            <a:xfrm rot="0">
              <a:off x="5462584" y="3302000"/>
              <a:ext cx="5080000" cy="1270000"/>
              <a:chOff x="0" y="0"/>
              <a:chExt cx="762111" cy="190528"/>
            </a:xfrm>
          </p:grpSpPr>
          <p:sp>
            <p:nvSpPr>
              <p:cNvPr name="Freeform 46" id="4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7" id="4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Shared Libraries</a:t>
                </a:r>
              </a:p>
            </p:txBody>
          </p:sp>
        </p:grpSp>
        <p:grpSp>
          <p:nvGrpSpPr>
            <p:cNvPr name="Group 48" id="48"/>
            <p:cNvGrpSpPr/>
            <p:nvPr/>
          </p:nvGrpSpPr>
          <p:grpSpPr>
            <a:xfrm rot="0">
              <a:off x="10923584" y="3302000"/>
              <a:ext cx="5080000" cy="1270000"/>
              <a:chOff x="0" y="0"/>
              <a:chExt cx="762111" cy="190528"/>
            </a:xfrm>
          </p:grpSpPr>
          <p:sp>
            <p:nvSpPr>
              <p:cNvPr name="Freeform 49" id="4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0" id="5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Advanced Security</a:t>
                </a:r>
              </a:p>
            </p:txBody>
          </p:sp>
        </p:grpSp>
        <p:grpSp>
          <p:nvGrpSpPr>
            <p:cNvPr name="Group 51" id="51"/>
            <p:cNvGrpSpPr/>
            <p:nvPr/>
          </p:nvGrpSpPr>
          <p:grpSpPr>
            <a:xfrm rot="0">
              <a:off x="16384584" y="3302000"/>
              <a:ext cx="5080000" cy="1270000"/>
              <a:chOff x="0" y="0"/>
              <a:chExt cx="762111" cy="190528"/>
            </a:xfrm>
          </p:grpSpPr>
          <p:sp>
            <p:nvSpPr>
              <p:cNvPr name="Freeform 52" id="5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3" id="5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Integration with Other Apps</a:t>
                </a:r>
              </a:p>
            </p:txBody>
          </p:sp>
        </p:grpSp>
        <p:grpSp>
          <p:nvGrpSpPr>
            <p:cNvPr name="Group 54" id="54"/>
            <p:cNvGrpSpPr/>
            <p:nvPr/>
          </p:nvGrpSpPr>
          <p:grpSpPr>
            <a:xfrm rot="0">
              <a:off x="0" y="4953000"/>
              <a:ext cx="5080000" cy="1270000"/>
              <a:chOff x="0" y="0"/>
              <a:chExt cx="762111" cy="190528"/>
            </a:xfrm>
          </p:grpSpPr>
          <p:sp>
            <p:nvSpPr>
              <p:cNvPr name="Freeform 55" id="5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6" id="5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Mobile Apps</a:t>
                </a:r>
              </a:p>
            </p:txBody>
          </p:sp>
        </p:grpSp>
        <p:grpSp>
          <p:nvGrpSpPr>
            <p:cNvPr name="Group 57" id="57"/>
            <p:cNvGrpSpPr/>
            <p:nvPr/>
          </p:nvGrpSpPr>
          <p:grpSpPr>
            <a:xfrm rot="0">
              <a:off x="5462584" y="4953000"/>
              <a:ext cx="5080000" cy="1270000"/>
              <a:chOff x="0" y="0"/>
              <a:chExt cx="762111" cy="190528"/>
            </a:xfrm>
          </p:grpSpPr>
          <p:sp>
            <p:nvSpPr>
              <p:cNvPr name="Freeform 58" id="5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9" id="5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Personalized Storage Plans</a:t>
                </a:r>
              </a:p>
            </p:txBody>
          </p:sp>
        </p:grpSp>
      </p:grpSp>
      <p:sp>
        <p:nvSpPr>
          <p:cNvPr name="TextBox 60" id="60"/>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Sway is particularly useful for creating engaging presentations, reports, newsletters, and portfolios, providing an easy and efficient alternative to traditional tools like PowerPoint.</a:t>
            </a:r>
          </a:p>
        </p:txBody>
      </p:sp>
      <p:sp>
        <p:nvSpPr>
          <p:cNvPr name="Freeform 61" id="61"/>
          <p:cNvSpPr/>
          <p:nvPr/>
        </p:nvSpPr>
        <p:spPr>
          <a:xfrm flipH="false" flipV="false" rot="0">
            <a:off x="1028700" y="1028700"/>
            <a:ext cx="1302068" cy="1302068"/>
          </a:xfrm>
          <a:custGeom>
            <a:avLst/>
            <a:gdLst/>
            <a:ahLst/>
            <a:cxnLst/>
            <a:rect r="r" b="b" t="t" l="l"/>
            <a:pathLst>
              <a:path h="1302068" w="1302068">
                <a:moveTo>
                  <a:pt x="0" y="0"/>
                </a:moveTo>
                <a:lnTo>
                  <a:pt x="1302068" y="0"/>
                </a:lnTo>
                <a:lnTo>
                  <a:pt x="1302068" y="1302068"/>
                </a:lnTo>
                <a:lnTo>
                  <a:pt x="0" y="1302068"/>
                </a:lnTo>
                <a:lnTo>
                  <a:pt x="0" y="0"/>
                </a:lnTo>
                <a:close/>
              </a:path>
            </a:pathLst>
          </a:custGeom>
          <a:blipFill>
            <a:blip r:embed="rId4"/>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1028700"/>
            <a:ext cx="1302068" cy="1302067"/>
          </a:xfrm>
          <a:custGeom>
            <a:avLst/>
            <a:gdLst/>
            <a:ahLst/>
            <a:cxnLst/>
            <a:rect r="r" b="b" t="t" l="l"/>
            <a:pathLst>
              <a:path h="1302067" w="1302068">
                <a:moveTo>
                  <a:pt x="0" y="0"/>
                </a:moveTo>
                <a:lnTo>
                  <a:pt x="1302068" y="0"/>
                </a:lnTo>
                <a:lnTo>
                  <a:pt x="1302068" y="1302067"/>
                </a:lnTo>
                <a:lnTo>
                  <a:pt x="0" y="1302067"/>
                </a:lnTo>
                <a:lnTo>
                  <a:pt x="0" y="0"/>
                </a:lnTo>
                <a:close/>
              </a:path>
            </a:pathLst>
          </a:custGeom>
          <a:blipFill>
            <a:blip r:embed="rId4"/>
            <a:stretch>
              <a:fillRect l="0" t="0" r="0" b="0"/>
            </a:stretch>
          </a:blipFill>
        </p:spPr>
      </p:sp>
      <p:sp>
        <p:nvSpPr>
          <p:cNvPr name="Freeform 17" id="17"/>
          <p:cNvSpPr/>
          <p:nvPr/>
        </p:nvSpPr>
        <p:spPr>
          <a:xfrm flipH="false" flipV="false" rot="0">
            <a:off x="1028700" y="5096262"/>
            <a:ext cx="5527123" cy="2946781"/>
          </a:xfrm>
          <a:custGeom>
            <a:avLst/>
            <a:gdLst/>
            <a:ahLst/>
            <a:cxnLst/>
            <a:rect r="r" b="b" t="t" l="l"/>
            <a:pathLst>
              <a:path h="2946781" w="5527123">
                <a:moveTo>
                  <a:pt x="0" y="0"/>
                </a:moveTo>
                <a:lnTo>
                  <a:pt x="5527123" y="0"/>
                </a:lnTo>
                <a:lnTo>
                  <a:pt x="5527123" y="2946781"/>
                </a:lnTo>
                <a:lnTo>
                  <a:pt x="0" y="2946781"/>
                </a:lnTo>
                <a:lnTo>
                  <a:pt x="0" y="0"/>
                </a:lnTo>
                <a:close/>
              </a:path>
            </a:pathLst>
          </a:custGeom>
          <a:blipFill>
            <a:blip r:embed="rId5"/>
            <a:stretch>
              <a:fillRect l="0" t="0" r="0" b="0"/>
            </a:stretch>
          </a:blipFill>
        </p:spPr>
      </p:sp>
      <p:sp>
        <p:nvSpPr>
          <p:cNvPr name="Freeform 18" id="18"/>
          <p:cNvSpPr/>
          <p:nvPr/>
        </p:nvSpPr>
        <p:spPr>
          <a:xfrm flipH="false" flipV="false" rot="0">
            <a:off x="6879551" y="5143500"/>
            <a:ext cx="5005148" cy="2946781"/>
          </a:xfrm>
          <a:custGeom>
            <a:avLst/>
            <a:gdLst/>
            <a:ahLst/>
            <a:cxnLst/>
            <a:rect r="r" b="b" t="t" l="l"/>
            <a:pathLst>
              <a:path h="2946781" w="5005148">
                <a:moveTo>
                  <a:pt x="0" y="0"/>
                </a:moveTo>
                <a:lnTo>
                  <a:pt x="5005148" y="0"/>
                </a:lnTo>
                <a:lnTo>
                  <a:pt x="5005148" y="2946781"/>
                </a:lnTo>
                <a:lnTo>
                  <a:pt x="0" y="2946781"/>
                </a:lnTo>
                <a:lnTo>
                  <a:pt x="0" y="0"/>
                </a:lnTo>
                <a:close/>
              </a:path>
            </a:pathLst>
          </a:custGeom>
          <a:blipFill>
            <a:blip r:embed="rId6"/>
            <a:stretch>
              <a:fillRect l="0" t="0" r="0" b="0"/>
            </a:stretch>
          </a:blipFill>
        </p:spPr>
      </p:sp>
      <p:sp>
        <p:nvSpPr>
          <p:cNvPr name="Freeform 19" id="19"/>
          <p:cNvSpPr/>
          <p:nvPr/>
        </p:nvSpPr>
        <p:spPr>
          <a:xfrm flipH="false" flipV="false" rot="0">
            <a:off x="12208549" y="5125517"/>
            <a:ext cx="4955458" cy="2917526"/>
          </a:xfrm>
          <a:custGeom>
            <a:avLst/>
            <a:gdLst/>
            <a:ahLst/>
            <a:cxnLst/>
            <a:rect r="r" b="b" t="t" l="l"/>
            <a:pathLst>
              <a:path h="2917526" w="4955458">
                <a:moveTo>
                  <a:pt x="0" y="0"/>
                </a:moveTo>
                <a:lnTo>
                  <a:pt x="4955458" y="0"/>
                </a:lnTo>
                <a:lnTo>
                  <a:pt x="4955458" y="2917526"/>
                </a:lnTo>
                <a:lnTo>
                  <a:pt x="0" y="2917526"/>
                </a:lnTo>
                <a:lnTo>
                  <a:pt x="0" y="0"/>
                </a:lnTo>
                <a:close/>
              </a:path>
            </a:pathLst>
          </a:custGeom>
          <a:blipFill>
            <a:blip r:embed="rId6"/>
            <a:stretch>
              <a:fillRect l="0" t="0" r="0" b="0"/>
            </a:stretch>
          </a:blipFill>
        </p:spPr>
      </p:sp>
      <p:sp>
        <p:nvSpPr>
          <p:cNvPr name="TextBox 20" id="20"/>
          <p:cNvSpPr txBox="true"/>
          <p:nvPr/>
        </p:nvSpPr>
        <p:spPr>
          <a:xfrm rot="0">
            <a:off x="1028700" y="2358910"/>
            <a:ext cx="16230600" cy="2334895"/>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Visio is a powerful tool for creating professional-grade diagrams and visuals that simplify complex ideas and workflows. It supports a wide range of templates and stencils to help users design flowcharts, organizational charts, network diagrams, floor plans, and more. With its intuitive drag-and-drop interface and seamless integration with Microsoft 365, Visio makes it easier to visualize data, collaborate in real time, and enhance decision-making processes. Whether for business, engineering, or personal use, Visio is the ultimate tool for turning ideas into impactful visuals.</a:t>
            </a:r>
          </a:p>
        </p:txBody>
      </p:sp>
      <p:sp>
        <p:nvSpPr>
          <p:cNvPr name="TextBox 21" id="21"/>
          <p:cNvSpPr txBox="true"/>
          <p:nvPr/>
        </p:nvSpPr>
        <p:spPr>
          <a:xfrm rot="0">
            <a:off x="2406968"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Microsoft Visio - Professional Diagramming and Visualization</a:t>
            </a:r>
          </a:p>
          <a:p>
            <a:pPr algn="just">
              <a:lnSpc>
                <a:spcPts val="4200"/>
              </a:lnSpc>
              <a:spcBef>
                <a:spcPct val="0"/>
              </a:spcBef>
            </a:pPr>
            <a:r>
              <a:rPr lang="en-US" sz="3000">
                <a:solidFill>
                  <a:srgbClr val="000000"/>
                </a:solidFill>
                <a:latin typeface="Antonio"/>
                <a:ea typeface="Antonio"/>
                <a:cs typeface="Antonio"/>
                <a:sym typeface="Antonio"/>
              </a:rPr>
              <a:t>Simplify Complex Ideas with Visual Clarity</a:t>
            </a:r>
          </a:p>
        </p:txBody>
      </p:sp>
      <p:sp>
        <p:nvSpPr>
          <p:cNvPr name="TextBox 22" id="22"/>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Visio empowers users to create detailed and impactful diagrams that enhance communication, improve workflows, and simplify complex concepts for better decision-making.</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Antonio"/>
                <a:ea typeface="Antonio"/>
                <a:cs typeface="Antonio"/>
                <a:sym typeface="Antonio"/>
              </a:rPr>
              <a:t>Microsoft Visio is a diagramming and vector graphics application designed for creating professional diagrams, flowcharts, org charts, floor plans, and more. Below is a detailed breakdown</a:t>
            </a:r>
          </a:p>
        </p:txBody>
      </p:sp>
      <p:grpSp>
        <p:nvGrpSpPr>
          <p:cNvPr name="Group 17" id="17"/>
          <p:cNvGrpSpPr/>
          <p:nvPr/>
        </p:nvGrpSpPr>
        <p:grpSpPr>
          <a:xfrm rot="0">
            <a:off x="1094781" y="2809875"/>
            <a:ext cx="16098438" cy="4667250"/>
            <a:chOff x="0" y="0"/>
            <a:chExt cx="21464584" cy="6223000"/>
          </a:xfrm>
        </p:grpSpPr>
        <p:grpSp>
          <p:nvGrpSpPr>
            <p:cNvPr name="Group 18" id="18"/>
            <p:cNvGrpSpPr/>
            <p:nvPr/>
          </p:nvGrpSpPr>
          <p:grpSpPr>
            <a:xfrm rot="0">
              <a:off x="0" y="0"/>
              <a:ext cx="5080000" cy="1270000"/>
              <a:chOff x="0" y="0"/>
              <a:chExt cx="762111" cy="190528"/>
            </a:xfrm>
          </p:grpSpPr>
          <p:sp>
            <p:nvSpPr>
              <p:cNvPr name="Freeform 19" id="1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0" id="2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Diagram Templates</a:t>
                </a:r>
              </a:p>
            </p:txBody>
          </p:sp>
        </p:grpSp>
        <p:grpSp>
          <p:nvGrpSpPr>
            <p:cNvPr name="Group 21" id="21"/>
            <p:cNvGrpSpPr/>
            <p:nvPr/>
          </p:nvGrpSpPr>
          <p:grpSpPr>
            <a:xfrm rot="0">
              <a:off x="5462584" y="0"/>
              <a:ext cx="5080000" cy="1270000"/>
              <a:chOff x="0" y="0"/>
              <a:chExt cx="762111" cy="190528"/>
            </a:xfrm>
          </p:grpSpPr>
          <p:sp>
            <p:nvSpPr>
              <p:cNvPr name="Freeform 22" id="2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3" id="2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Drag-and-Drop Interface</a:t>
                </a:r>
              </a:p>
            </p:txBody>
          </p:sp>
        </p:grpSp>
        <p:grpSp>
          <p:nvGrpSpPr>
            <p:cNvPr name="Group 24" id="24"/>
            <p:cNvGrpSpPr/>
            <p:nvPr/>
          </p:nvGrpSpPr>
          <p:grpSpPr>
            <a:xfrm rot="0">
              <a:off x="10923584" y="0"/>
              <a:ext cx="5080000" cy="1270000"/>
              <a:chOff x="0" y="0"/>
              <a:chExt cx="762111" cy="190528"/>
            </a:xfrm>
          </p:grpSpPr>
          <p:sp>
            <p:nvSpPr>
              <p:cNvPr name="Freeform 25" id="2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6" id="2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Professional Stencils</a:t>
                </a:r>
              </a:p>
            </p:txBody>
          </p:sp>
        </p:grpSp>
        <p:grpSp>
          <p:nvGrpSpPr>
            <p:cNvPr name="Group 27" id="27"/>
            <p:cNvGrpSpPr/>
            <p:nvPr/>
          </p:nvGrpSpPr>
          <p:grpSpPr>
            <a:xfrm rot="0">
              <a:off x="16384584" y="0"/>
              <a:ext cx="5080000" cy="1270000"/>
              <a:chOff x="0" y="0"/>
              <a:chExt cx="762111" cy="190528"/>
            </a:xfrm>
          </p:grpSpPr>
          <p:sp>
            <p:nvSpPr>
              <p:cNvPr name="Freeform 28" id="2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9" id="2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Data Integration</a:t>
                </a:r>
              </a:p>
            </p:txBody>
          </p:sp>
        </p:grpSp>
        <p:grpSp>
          <p:nvGrpSpPr>
            <p:cNvPr name="Group 30" id="30"/>
            <p:cNvGrpSpPr/>
            <p:nvPr/>
          </p:nvGrpSpPr>
          <p:grpSpPr>
            <a:xfrm rot="0">
              <a:off x="0" y="1651000"/>
              <a:ext cx="5080000" cy="1270000"/>
              <a:chOff x="0" y="0"/>
              <a:chExt cx="762111" cy="190528"/>
            </a:xfrm>
          </p:grpSpPr>
          <p:sp>
            <p:nvSpPr>
              <p:cNvPr name="Freeform 31" id="3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2" id="3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Collaboration Tools</a:t>
                </a:r>
              </a:p>
            </p:txBody>
          </p:sp>
        </p:grpSp>
        <p:grpSp>
          <p:nvGrpSpPr>
            <p:cNvPr name="Group 33" id="33"/>
            <p:cNvGrpSpPr/>
            <p:nvPr/>
          </p:nvGrpSpPr>
          <p:grpSpPr>
            <a:xfrm rot="0">
              <a:off x="5462584" y="1651000"/>
              <a:ext cx="5080000" cy="1270000"/>
              <a:chOff x="0" y="0"/>
              <a:chExt cx="762111" cy="190528"/>
            </a:xfrm>
          </p:grpSpPr>
          <p:sp>
            <p:nvSpPr>
              <p:cNvPr name="Freeform 34" id="3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5" id="3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Customizable Layouts</a:t>
                </a:r>
              </a:p>
            </p:txBody>
          </p:sp>
        </p:grpSp>
        <p:grpSp>
          <p:nvGrpSpPr>
            <p:cNvPr name="Group 36" id="36"/>
            <p:cNvGrpSpPr/>
            <p:nvPr/>
          </p:nvGrpSpPr>
          <p:grpSpPr>
            <a:xfrm rot="0">
              <a:off x="10923584" y="1651000"/>
              <a:ext cx="5080000" cy="1270000"/>
              <a:chOff x="0" y="0"/>
              <a:chExt cx="762111" cy="190528"/>
            </a:xfrm>
          </p:grpSpPr>
          <p:sp>
            <p:nvSpPr>
              <p:cNvPr name="Freeform 37" id="3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8" id="3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Advanced Formatting Options</a:t>
                </a:r>
              </a:p>
            </p:txBody>
          </p:sp>
        </p:grpSp>
        <p:grpSp>
          <p:nvGrpSpPr>
            <p:cNvPr name="Group 39" id="39"/>
            <p:cNvGrpSpPr/>
            <p:nvPr/>
          </p:nvGrpSpPr>
          <p:grpSpPr>
            <a:xfrm rot="0">
              <a:off x="16384584" y="1651000"/>
              <a:ext cx="5080000" cy="1270000"/>
              <a:chOff x="0" y="0"/>
              <a:chExt cx="762111" cy="190528"/>
            </a:xfrm>
          </p:grpSpPr>
          <p:sp>
            <p:nvSpPr>
              <p:cNvPr name="Freeform 40" id="4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1" id="4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Flowchart Creation</a:t>
                </a:r>
              </a:p>
            </p:txBody>
          </p:sp>
        </p:grpSp>
        <p:grpSp>
          <p:nvGrpSpPr>
            <p:cNvPr name="Group 42" id="42"/>
            <p:cNvGrpSpPr/>
            <p:nvPr/>
          </p:nvGrpSpPr>
          <p:grpSpPr>
            <a:xfrm rot="0">
              <a:off x="0" y="3302000"/>
              <a:ext cx="5080000" cy="1270000"/>
              <a:chOff x="0" y="0"/>
              <a:chExt cx="762111" cy="190528"/>
            </a:xfrm>
          </p:grpSpPr>
          <p:sp>
            <p:nvSpPr>
              <p:cNvPr name="Freeform 43" id="4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4" id="4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Org Chart Builder</a:t>
                </a:r>
              </a:p>
            </p:txBody>
          </p:sp>
        </p:grpSp>
        <p:grpSp>
          <p:nvGrpSpPr>
            <p:cNvPr name="Group 45" id="45"/>
            <p:cNvGrpSpPr/>
            <p:nvPr/>
          </p:nvGrpSpPr>
          <p:grpSpPr>
            <a:xfrm rot="0">
              <a:off x="5462584" y="3302000"/>
              <a:ext cx="5080000" cy="1270000"/>
              <a:chOff x="0" y="0"/>
              <a:chExt cx="762111" cy="190528"/>
            </a:xfrm>
          </p:grpSpPr>
          <p:sp>
            <p:nvSpPr>
              <p:cNvPr name="Freeform 46" id="4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7" id="4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Integration with Microsoft 365</a:t>
                </a:r>
              </a:p>
            </p:txBody>
          </p:sp>
        </p:grpSp>
        <p:grpSp>
          <p:nvGrpSpPr>
            <p:cNvPr name="Group 48" id="48"/>
            <p:cNvGrpSpPr/>
            <p:nvPr/>
          </p:nvGrpSpPr>
          <p:grpSpPr>
            <a:xfrm rot="0">
              <a:off x="10923584" y="3302000"/>
              <a:ext cx="5080000" cy="1270000"/>
              <a:chOff x="0" y="0"/>
              <a:chExt cx="762111" cy="190528"/>
            </a:xfrm>
          </p:grpSpPr>
          <p:sp>
            <p:nvSpPr>
              <p:cNvPr name="Freeform 49" id="4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0" id="5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Cloud-Based Access</a:t>
                </a:r>
              </a:p>
            </p:txBody>
          </p:sp>
        </p:grpSp>
        <p:grpSp>
          <p:nvGrpSpPr>
            <p:cNvPr name="Group 51" id="51"/>
            <p:cNvGrpSpPr/>
            <p:nvPr/>
          </p:nvGrpSpPr>
          <p:grpSpPr>
            <a:xfrm rot="0">
              <a:off x="16384584" y="3302000"/>
              <a:ext cx="5080000" cy="1270000"/>
              <a:chOff x="0" y="0"/>
              <a:chExt cx="762111" cy="190528"/>
            </a:xfrm>
          </p:grpSpPr>
          <p:sp>
            <p:nvSpPr>
              <p:cNvPr name="Freeform 52" id="5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3" id="5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Floor Plans and CAD Integration</a:t>
                </a:r>
              </a:p>
            </p:txBody>
          </p:sp>
        </p:grpSp>
        <p:grpSp>
          <p:nvGrpSpPr>
            <p:cNvPr name="Group 54" id="54"/>
            <p:cNvGrpSpPr/>
            <p:nvPr/>
          </p:nvGrpSpPr>
          <p:grpSpPr>
            <a:xfrm rot="0">
              <a:off x="0" y="4953000"/>
              <a:ext cx="5080000" cy="1270000"/>
              <a:chOff x="0" y="0"/>
              <a:chExt cx="762111" cy="190528"/>
            </a:xfrm>
          </p:grpSpPr>
          <p:sp>
            <p:nvSpPr>
              <p:cNvPr name="Freeform 55" id="5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6" id="5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Presentation-Ready Diagrams</a:t>
                </a:r>
              </a:p>
            </p:txBody>
          </p:sp>
        </p:grpSp>
        <p:grpSp>
          <p:nvGrpSpPr>
            <p:cNvPr name="Group 57" id="57"/>
            <p:cNvGrpSpPr/>
            <p:nvPr/>
          </p:nvGrpSpPr>
          <p:grpSpPr>
            <a:xfrm rot="0">
              <a:off x="5462584" y="4953000"/>
              <a:ext cx="5080000" cy="1270000"/>
              <a:chOff x="0" y="0"/>
              <a:chExt cx="762111" cy="190528"/>
            </a:xfrm>
          </p:grpSpPr>
          <p:sp>
            <p:nvSpPr>
              <p:cNvPr name="Freeform 58" id="5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9" id="5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Scalable Use</a:t>
                </a:r>
              </a:p>
            </p:txBody>
          </p:sp>
        </p:grpSp>
      </p:grpSp>
      <p:sp>
        <p:nvSpPr>
          <p:cNvPr name="TextBox 60" id="60"/>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Visio empowers users to create detailed and impactful diagrams that enhance communication, improve workflows, and simplify complex concepts for better decision-making.</a:t>
            </a:r>
          </a:p>
        </p:txBody>
      </p:sp>
      <p:sp>
        <p:nvSpPr>
          <p:cNvPr name="Freeform 61" id="61"/>
          <p:cNvSpPr/>
          <p:nvPr/>
        </p:nvSpPr>
        <p:spPr>
          <a:xfrm flipH="false" flipV="false" rot="0">
            <a:off x="1028700" y="1028700"/>
            <a:ext cx="1302068" cy="1302067"/>
          </a:xfrm>
          <a:custGeom>
            <a:avLst/>
            <a:gdLst/>
            <a:ahLst/>
            <a:cxnLst/>
            <a:rect r="r" b="b" t="t" l="l"/>
            <a:pathLst>
              <a:path h="1302067" w="1302068">
                <a:moveTo>
                  <a:pt x="0" y="0"/>
                </a:moveTo>
                <a:lnTo>
                  <a:pt x="1302068" y="0"/>
                </a:lnTo>
                <a:lnTo>
                  <a:pt x="1302068" y="1302067"/>
                </a:lnTo>
                <a:lnTo>
                  <a:pt x="0" y="1302067"/>
                </a:lnTo>
                <a:lnTo>
                  <a:pt x="0" y="0"/>
                </a:lnTo>
                <a:close/>
              </a:path>
            </a:pathLst>
          </a:custGeom>
          <a:blipFill>
            <a:blip r:embed="rId4"/>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1028700"/>
            <a:ext cx="1302068" cy="1302068"/>
          </a:xfrm>
          <a:custGeom>
            <a:avLst/>
            <a:gdLst/>
            <a:ahLst/>
            <a:cxnLst/>
            <a:rect r="r" b="b" t="t" l="l"/>
            <a:pathLst>
              <a:path h="1302068" w="1302068">
                <a:moveTo>
                  <a:pt x="0" y="0"/>
                </a:moveTo>
                <a:lnTo>
                  <a:pt x="1302068" y="0"/>
                </a:lnTo>
                <a:lnTo>
                  <a:pt x="1302068" y="1302068"/>
                </a:lnTo>
                <a:lnTo>
                  <a:pt x="0" y="1302068"/>
                </a:lnTo>
                <a:lnTo>
                  <a:pt x="0" y="0"/>
                </a:lnTo>
                <a:close/>
              </a:path>
            </a:pathLst>
          </a:custGeom>
          <a:blipFill>
            <a:blip r:embed="rId4"/>
            <a:stretch>
              <a:fillRect l="0" t="0" r="0" b="0"/>
            </a:stretch>
          </a:blipFill>
        </p:spPr>
      </p:sp>
      <p:sp>
        <p:nvSpPr>
          <p:cNvPr name="Freeform 17" id="17"/>
          <p:cNvSpPr/>
          <p:nvPr/>
        </p:nvSpPr>
        <p:spPr>
          <a:xfrm flipH="false" flipV="false" rot="0">
            <a:off x="1028700" y="4746913"/>
            <a:ext cx="6185185" cy="3254954"/>
          </a:xfrm>
          <a:custGeom>
            <a:avLst/>
            <a:gdLst/>
            <a:ahLst/>
            <a:cxnLst/>
            <a:rect r="r" b="b" t="t" l="l"/>
            <a:pathLst>
              <a:path h="3254954" w="6185185">
                <a:moveTo>
                  <a:pt x="0" y="0"/>
                </a:moveTo>
                <a:lnTo>
                  <a:pt x="6185185" y="0"/>
                </a:lnTo>
                <a:lnTo>
                  <a:pt x="6185185" y="3254954"/>
                </a:lnTo>
                <a:lnTo>
                  <a:pt x="0" y="3254954"/>
                </a:lnTo>
                <a:lnTo>
                  <a:pt x="0" y="0"/>
                </a:lnTo>
                <a:close/>
              </a:path>
            </a:pathLst>
          </a:custGeom>
          <a:blipFill>
            <a:blip r:embed="rId5"/>
            <a:stretch>
              <a:fillRect l="0" t="0" r="0" b="0"/>
            </a:stretch>
          </a:blipFill>
        </p:spPr>
      </p:sp>
      <p:sp>
        <p:nvSpPr>
          <p:cNvPr name="Freeform 18" id="18"/>
          <p:cNvSpPr/>
          <p:nvPr/>
        </p:nvSpPr>
        <p:spPr>
          <a:xfrm flipH="false" flipV="false" rot="0">
            <a:off x="7703600" y="4746913"/>
            <a:ext cx="5373257" cy="3254954"/>
          </a:xfrm>
          <a:custGeom>
            <a:avLst/>
            <a:gdLst/>
            <a:ahLst/>
            <a:cxnLst/>
            <a:rect r="r" b="b" t="t" l="l"/>
            <a:pathLst>
              <a:path h="3254954" w="5373257">
                <a:moveTo>
                  <a:pt x="0" y="0"/>
                </a:moveTo>
                <a:lnTo>
                  <a:pt x="5373257" y="0"/>
                </a:lnTo>
                <a:lnTo>
                  <a:pt x="5373257" y="3254954"/>
                </a:lnTo>
                <a:lnTo>
                  <a:pt x="0" y="3254954"/>
                </a:lnTo>
                <a:lnTo>
                  <a:pt x="0" y="0"/>
                </a:lnTo>
                <a:close/>
              </a:path>
            </a:pathLst>
          </a:custGeom>
          <a:blipFill>
            <a:blip r:embed="rId6"/>
            <a:stretch>
              <a:fillRect l="0" t="0" r="0" b="0"/>
            </a:stretch>
          </a:blipFill>
        </p:spPr>
      </p:sp>
      <p:sp>
        <p:nvSpPr>
          <p:cNvPr name="TextBox 19" id="19"/>
          <p:cNvSpPr txBox="true"/>
          <p:nvPr/>
        </p:nvSpPr>
        <p:spPr>
          <a:xfrm rot="0">
            <a:off x="1028700" y="2358910"/>
            <a:ext cx="16230600" cy="1944370"/>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Planner is a powerful task management and collaboration tool within the Microsoft 365 suite, helping teams efficiently organize their work and stay productive. It uses a simple and intuitive interface with a Kanban-style task board to create, assign, and track tasks. With Planner, team members can visualize project progress, communicate effectively, and meet deadlines. Whether you're managing a small project or coordinating across departments, Microsoft Planner ensures your team remains aligned and on track.</a:t>
            </a:r>
          </a:p>
        </p:txBody>
      </p:sp>
      <p:sp>
        <p:nvSpPr>
          <p:cNvPr name="TextBox 20" id="20"/>
          <p:cNvSpPr txBox="true"/>
          <p:nvPr/>
        </p:nvSpPr>
        <p:spPr>
          <a:xfrm rot="0">
            <a:off x="2406968"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Microsoft Planner - Task Management and Team Collaboration</a:t>
            </a:r>
          </a:p>
          <a:p>
            <a:pPr algn="just">
              <a:lnSpc>
                <a:spcPts val="4200"/>
              </a:lnSpc>
              <a:spcBef>
                <a:spcPct val="0"/>
              </a:spcBef>
            </a:pPr>
            <a:r>
              <a:rPr lang="en-US" sz="3000">
                <a:solidFill>
                  <a:srgbClr val="000000"/>
                </a:solidFill>
                <a:latin typeface="Antonio"/>
                <a:ea typeface="Antonio"/>
                <a:cs typeface="Antonio"/>
                <a:sym typeface="Antonio"/>
              </a:rPr>
              <a:t>Organize, Assign, and Track Team Tasks with Ease</a:t>
            </a:r>
          </a:p>
        </p:txBody>
      </p:sp>
      <p:sp>
        <p:nvSpPr>
          <p:cNvPr name="TextBox 21" id="21"/>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Planner simplifies task management, enhances team collaboration, and keeps everyone aligned, making it an essential tool for managing projects efficiently in any organization.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Antonio"/>
                <a:ea typeface="Antonio"/>
                <a:cs typeface="Antonio"/>
                <a:sym typeface="Antonio"/>
              </a:rPr>
              <a:t>Microsoft Planner is a task management tool designed to organize teamwork and streamline project execution through visual task boards and collaboration. Below is a comprehensive breakdown:</a:t>
            </a:r>
          </a:p>
        </p:txBody>
      </p:sp>
      <p:grpSp>
        <p:nvGrpSpPr>
          <p:cNvPr name="Group 17" id="17"/>
          <p:cNvGrpSpPr/>
          <p:nvPr/>
        </p:nvGrpSpPr>
        <p:grpSpPr>
          <a:xfrm rot="0">
            <a:off x="1094781" y="2809875"/>
            <a:ext cx="16098438" cy="4667250"/>
            <a:chOff x="0" y="0"/>
            <a:chExt cx="21464584" cy="6223000"/>
          </a:xfrm>
        </p:grpSpPr>
        <p:grpSp>
          <p:nvGrpSpPr>
            <p:cNvPr name="Group 18" id="18"/>
            <p:cNvGrpSpPr/>
            <p:nvPr/>
          </p:nvGrpSpPr>
          <p:grpSpPr>
            <a:xfrm rot="0">
              <a:off x="0" y="0"/>
              <a:ext cx="5080000" cy="1270000"/>
              <a:chOff x="0" y="0"/>
              <a:chExt cx="762111" cy="190528"/>
            </a:xfrm>
          </p:grpSpPr>
          <p:sp>
            <p:nvSpPr>
              <p:cNvPr name="Freeform 19" id="1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0" id="2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Visual Task Boards</a:t>
                </a:r>
              </a:p>
            </p:txBody>
          </p:sp>
        </p:grpSp>
        <p:grpSp>
          <p:nvGrpSpPr>
            <p:cNvPr name="Group 21" id="21"/>
            <p:cNvGrpSpPr/>
            <p:nvPr/>
          </p:nvGrpSpPr>
          <p:grpSpPr>
            <a:xfrm rot="0">
              <a:off x="5462584" y="0"/>
              <a:ext cx="5080000" cy="1270000"/>
              <a:chOff x="0" y="0"/>
              <a:chExt cx="762111" cy="190528"/>
            </a:xfrm>
          </p:grpSpPr>
          <p:sp>
            <p:nvSpPr>
              <p:cNvPr name="Freeform 22" id="2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3" id="2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Task Assignment</a:t>
                </a:r>
              </a:p>
            </p:txBody>
          </p:sp>
        </p:grpSp>
        <p:grpSp>
          <p:nvGrpSpPr>
            <p:cNvPr name="Group 24" id="24"/>
            <p:cNvGrpSpPr/>
            <p:nvPr/>
          </p:nvGrpSpPr>
          <p:grpSpPr>
            <a:xfrm rot="0">
              <a:off x="10923584" y="0"/>
              <a:ext cx="5080000" cy="1270000"/>
              <a:chOff x="0" y="0"/>
              <a:chExt cx="762111" cy="190528"/>
            </a:xfrm>
          </p:grpSpPr>
          <p:sp>
            <p:nvSpPr>
              <p:cNvPr name="Freeform 25" id="2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6" id="2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Progress Tracking</a:t>
                </a:r>
              </a:p>
            </p:txBody>
          </p:sp>
        </p:grpSp>
        <p:grpSp>
          <p:nvGrpSpPr>
            <p:cNvPr name="Group 27" id="27"/>
            <p:cNvGrpSpPr/>
            <p:nvPr/>
          </p:nvGrpSpPr>
          <p:grpSpPr>
            <a:xfrm rot="0">
              <a:off x="16384584" y="0"/>
              <a:ext cx="5080000" cy="1270000"/>
              <a:chOff x="0" y="0"/>
              <a:chExt cx="762111" cy="190528"/>
            </a:xfrm>
          </p:grpSpPr>
          <p:sp>
            <p:nvSpPr>
              <p:cNvPr name="Freeform 28" id="2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9" id="2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Integration with Microsoft 365</a:t>
                </a:r>
              </a:p>
            </p:txBody>
          </p:sp>
        </p:grpSp>
        <p:grpSp>
          <p:nvGrpSpPr>
            <p:cNvPr name="Group 30" id="30"/>
            <p:cNvGrpSpPr/>
            <p:nvPr/>
          </p:nvGrpSpPr>
          <p:grpSpPr>
            <a:xfrm rot="0">
              <a:off x="0" y="1651000"/>
              <a:ext cx="5080000" cy="1270000"/>
              <a:chOff x="0" y="0"/>
              <a:chExt cx="762111" cy="190528"/>
            </a:xfrm>
          </p:grpSpPr>
          <p:sp>
            <p:nvSpPr>
              <p:cNvPr name="Freeform 31" id="3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2" id="3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File Attachments</a:t>
                </a:r>
              </a:p>
            </p:txBody>
          </p:sp>
        </p:grpSp>
        <p:grpSp>
          <p:nvGrpSpPr>
            <p:cNvPr name="Group 33" id="33"/>
            <p:cNvGrpSpPr/>
            <p:nvPr/>
          </p:nvGrpSpPr>
          <p:grpSpPr>
            <a:xfrm rot="0">
              <a:off x="5462584" y="1651000"/>
              <a:ext cx="5080000" cy="1270000"/>
              <a:chOff x="0" y="0"/>
              <a:chExt cx="762111" cy="190528"/>
            </a:xfrm>
          </p:grpSpPr>
          <p:sp>
            <p:nvSpPr>
              <p:cNvPr name="Freeform 34" id="3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5" id="3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Comments and Notes</a:t>
                </a:r>
              </a:p>
            </p:txBody>
          </p:sp>
        </p:grpSp>
        <p:grpSp>
          <p:nvGrpSpPr>
            <p:cNvPr name="Group 36" id="36"/>
            <p:cNvGrpSpPr/>
            <p:nvPr/>
          </p:nvGrpSpPr>
          <p:grpSpPr>
            <a:xfrm rot="0">
              <a:off x="10923584" y="1651000"/>
              <a:ext cx="5080000" cy="1270000"/>
              <a:chOff x="0" y="0"/>
              <a:chExt cx="762111" cy="190528"/>
            </a:xfrm>
          </p:grpSpPr>
          <p:sp>
            <p:nvSpPr>
              <p:cNvPr name="Freeform 37" id="3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8" id="3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Notifications and Reminders</a:t>
                </a:r>
              </a:p>
            </p:txBody>
          </p:sp>
        </p:grpSp>
        <p:grpSp>
          <p:nvGrpSpPr>
            <p:cNvPr name="Group 39" id="39"/>
            <p:cNvGrpSpPr/>
            <p:nvPr/>
          </p:nvGrpSpPr>
          <p:grpSpPr>
            <a:xfrm rot="0">
              <a:off x="16384584" y="1651000"/>
              <a:ext cx="5080000" cy="1270000"/>
              <a:chOff x="0" y="0"/>
              <a:chExt cx="762111" cy="190528"/>
            </a:xfrm>
          </p:grpSpPr>
          <p:sp>
            <p:nvSpPr>
              <p:cNvPr name="Freeform 40" id="4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1" id="4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Charts and Dashboards</a:t>
                </a:r>
              </a:p>
            </p:txBody>
          </p:sp>
        </p:grpSp>
        <p:grpSp>
          <p:nvGrpSpPr>
            <p:cNvPr name="Group 42" id="42"/>
            <p:cNvGrpSpPr/>
            <p:nvPr/>
          </p:nvGrpSpPr>
          <p:grpSpPr>
            <a:xfrm rot="0">
              <a:off x="0" y="3302000"/>
              <a:ext cx="5080000" cy="1270000"/>
              <a:chOff x="0" y="0"/>
              <a:chExt cx="762111" cy="190528"/>
            </a:xfrm>
          </p:grpSpPr>
          <p:sp>
            <p:nvSpPr>
              <p:cNvPr name="Freeform 43" id="4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4" id="4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Collaborative Workspaces</a:t>
                </a:r>
              </a:p>
            </p:txBody>
          </p:sp>
        </p:grpSp>
        <p:grpSp>
          <p:nvGrpSpPr>
            <p:cNvPr name="Group 45" id="45"/>
            <p:cNvGrpSpPr/>
            <p:nvPr/>
          </p:nvGrpSpPr>
          <p:grpSpPr>
            <a:xfrm rot="0">
              <a:off x="5462584" y="3302000"/>
              <a:ext cx="5080000" cy="1270000"/>
              <a:chOff x="0" y="0"/>
              <a:chExt cx="762111" cy="190528"/>
            </a:xfrm>
          </p:grpSpPr>
          <p:sp>
            <p:nvSpPr>
              <p:cNvPr name="Freeform 46" id="4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7" id="4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Mobile and Web Access</a:t>
                </a:r>
              </a:p>
            </p:txBody>
          </p:sp>
        </p:grpSp>
        <p:grpSp>
          <p:nvGrpSpPr>
            <p:cNvPr name="Group 48" id="48"/>
            <p:cNvGrpSpPr/>
            <p:nvPr/>
          </p:nvGrpSpPr>
          <p:grpSpPr>
            <a:xfrm rot="0">
              <a:off x="10923584" y="3302000"/>
              <a:ext cx="5080000" cy="1270000"/>
              <a:chOff x="0" y="0"/>
              <a:chExt cx="762111" cy="190528"/>
            </a:xfrm>
          </p:grpSpPr>
          <p:sp>
            <p:nvSpPr>
              <p:cNvPr name="Freeform 49" id="4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0" id="5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Template Plans</a:t>
                </a:r>
              </a:p>
            </p:txBody>
          </p:sp>
        </p:grpSp>
        <p:grpSp>
          <p:nvGrpSpPr>
            <p:cNvPr name="Group 51" id="51"/>
            <p:cNvGrpSpPr/>
            <p:nvPr/>
          </p:nvGrpSpPr>
          <p:grpSpPr>
            <a:xfrm rot="0">
              <a:off x="16384584" y="3302000"/>
              <a:ext cx="5080000" cy="1270000"/>
              <a:chOff x="0" y="0"/>
              <a:chExt cx="762111" cy="190528"/>
            </a:xfrm>
          </p:grpSpPr>
          <p:sp>
            <p:nvSpPr>
              <p:cNvPr name="Freeform 52" id="5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3" id="5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Drag-and-Drop Functionality</a:t>
                </a:r>
              </a:p>
            </p:txBody>
          </p:sp>
        </p:grpSp>
        <p:grpSp>
          <p:nvGrpSpPr>
            <p:cNvPr name="Group 54" id="54"/>
            <p:cNvGrpSpPr/>
            <p:nvPr/>
          </p:nvGrpSpPr>
          <p:grpSpPr>
            <a:xfrm rot="0">
              <a:off x="0" y="4953000"/>
              <a:ext cx="5080000" cy="1270000"/>
              <a:chOff x="0" y="0"/>
              <a:chExt cx="762111" cy="190528"/>
            </a:xfrm>
          </p:grpSpPr>
          <p:sp>
            <p:nvSpPr>
              <p:cNvPr name="Freeform 55" id="5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6" id="5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Checklist Management</a:t>
                </a:r>
              </a:p>
            </p:txBody>
          </p:sp>
        </p:grpSp>
        <p:grpSp>
          <p:nvGrpSpPr>
            <p:cNvPr name="Group 57" id="57"/>
            <p:cNvGrpSpPr/>
            <p:nvPr/>
          </p:nvGrpSpPr>
          <p:grpSpPr>
            <a:xfrm rot="0">
              <a:off x="5462584" y="4953000"/>
              <a:ext cx="5080000" cy="1270000"/>
              <a:chOff x="0" y="0"/>
              <a:chExt cx="762111" cy="190528"/>
            </a:xfrm>
          </p:grpSpPr>
          <p:sp>
            <p:nvSpPr>
              <p:cNvPr name="Freeform 58" id="5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9" id="5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Security and Compliance</a:t>
                </a:r>
              </a:p>
            </p:txBody>
          </p:sp>
        </p:grpSp>
      </p:grpSp>
      <p:sp>
        <p:nvSpPr>
          <p:cNvPr name="TextBox 60" id="60"/>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Planner simplifies task management, enhances team collaboration, and keeps everyone aligned, making it an essential tool for managing projects efficiently in any organization.</a:t>
            </a:r>
          </a:p>
        </p:txBody>
      </p:sp>
      <p:sp>
        <p:nvSpPr>
          <p:cNvPr name="Freeform 61" id="61"/>
          <p:cNvSpPr/>
          <p:nvPr/>
        </p:nvSpPr>
        <p:spPr>
          <a:xfrm flipH="false" flipV="false" rot="0">
            <a:off x="1028700" y="1028700"/>
            <a:ext cx="1302068" cy="1302068"/>
          </a:xfrm>
          <a:custGeom>
            <a:avLst/>
            <a:gdLst/>
            <a:ahLst/>
            <a:cxnLst/>
            <a:rect r="r" b="b" t="t" l="l"/>
            <a:pathLst>
              <a:path h="1302068" w="1302068">
                <a:moveTo>
                  <a:pt x="0" y="0"/>
                </a:moveTo>
                <a:lnTo>
                  <a:pt x="1302068" y="0"/>
                </a:lnTo>
                <a:lnTo>
                  <a:pt x="1302068" y="1302068"/>
                </a:lnTo>
                <a:lnTo>
                  <a:pt x="0" y="1302068"/>
                </a:lnTo>
                <a:lnTo>
                  <a:pt x="0" y="0"/>
                </a:lnTo>
                <a:close/>
              </a:path>
            </a:pathLst>
          </a:custGeom>
          <a:blipFill>
            <a:blip r:embed="rId4"/>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1028700"/>
            <a:ext cx="1302068" cy="1302068"/>
          </a:xfrm>
          <a:custGeom>
            <a:avLst/>
            <a:gdLst/>
            <a:ahLst/>
            <a:cxnLst/>
            <a:rect r="r" b="b" t="t" l="l"/>
            <a:pathLst>
              <a:path h="1302068" w="1302068">
                <a:moveTo>
                  <a:pt x="0" y="0"/>
                </a:moveTo>
                <a:lnTo>
                  <a:pt x="1302068" y="0"/>
                </a:lnTo>
                <a:lnTo>
                  <a:pt x="1302068" y="1302068"/>
                </a:lnTo>
                <a:lnTo>
                  <a:pt x="0" y="1302068"/>
                </a:lnTo>
                <a:lnTo>
                  <a:pt x="0" y="0"/>
                </a:lnTo>
                <a:close/>
              </a:path>
            </a:pathLst>
          </a:custGeom>
          <a:blipFill>
            <a:blip r:embed="rId4"/>
            <a:stretch>
              <a:fillRect l="0" t="0" r="0" b="0"/>
            </a:stretch>
          </a:blipFill>
        </p:spPr>
      </p:sp>
      <p:sp>
        <p:nvSpPr>
          <p:cNvPr name="Freeform 17" id="17"/>
          <p:cNvSpPr/>
          <p:nvPr/>
        </p:nvSpPr>
        <p:spPr>
          <a:xfrm flipH="false" flipV="false" rot="0">
            <a:off x="952500" y="4536888"/>
            <a:ext cx="6533341" cy="3675004"/>
          </a:xfrm>
          <a:custGeom>
            <a:avLst/>
            <a:gdLst/>
            <a:ahLst/>
            <a:cxnLst/>
            <a:rect r="r" b="b" t="t" l="l"/>
            <a:pathLst>
              <a:path h="3675004" w="6533341">
                <a:moveTo>
                  <a:pt x="0" y="0"/>
                </a:moveTo>
                <a:lnTo>
                  <a:pt x="6533341" y="0"/>
                </a:lnTo>
                <a:lnTo>
                  <a:pt x="6533341" y="3675004"/>
                </a:lnTo>
                <a:lnTo>
                  <a:pt x="0" y="3675004"/>
                </a:lnTo>
                <a:lnTo>
                  <a:pt x="0" y="0"/>
                </a:lnTo>
                <a:close/>
              </a:path>
            </a:pathLst>
          </a:custGeom>
          <a:blipFill>
            <a:blip r:embed="rId5"/>
            <a:stretch>
              <a:fillRect l="0" t="0" r="0" b="0"/>
            </a:stretch>
          </a:blipFill>
        </p:spPr>
      </p:sp>
      <p:sp>
        <p:nvSpPr>
          <p:cNvPr name="Freeform 18" id="18"/>
          <p:cNvSpPr/>
          <p:nvPr/>
        </p:nvSpPr>
        <p:spPr>
          <a:xfrm flipH="false" flipV="false" rot="0">
            <a:off x="8085020" y="4531880"/>
            <a:ext cx="6556815" cy="3680012"/>
          </a:xfrm>
          <a:custGeom>
            <a:avLst/>
            <a:gdLst/>
            <a:ahLst/>
            <a:cxnLst/>
            <a:rect r="r" b="b" t="t" l="l"/>
            <a:pathLst>
              <a:path h="3680012" w="6556815">
                <a:moveTo>
                  <a:pt x="0" y="0"/>
                </a:moveTo>
                <a:lnTo>
                  <a:pt x="6556815" y="0"/>
                </a:lnTo>
                <a:lnTo>
                  <a:pt x="6556815" y="3680012"/>
                </a:lnTo>
                <a:lnTo>
                  <a:pt x="0" y="3680012"/>
                </a:lnTo>
                <a:lnTo>
                  <a:pt x="0" y="0"/>
                </a:lnTo>
                <a:close/>
              </a:path>
            </a:pathLst>
          </a:custGeom>
          <a:blipFill>
            <a:blip r:embed="rId6"/>
            <a:stretch>
              <a:fillRect l="0" t="0" r="0" b="0"/>
            </a:stretch>
          </a:blipFill>
        </p:spPr>
      </p:sp>
      <p:sp>
        <p:nvSpPr>
          <p:cNvPr name="TextBox 19" id="19"/>
          <p:cNvSpPr txBox="true"/>
          <p:nvPr/>
        </p:nvSpPr>
        <p:spPr>
          <a:xfrm rot="0">
            <a:off x="1028700" y="2358910"/>
            <a:ext cx="16230600" cy="1944370"/>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To Do is a simple yet powerful task management app that helps individuals and teams organize their tasks and prioritize their day. With features like smart lists, reminders, and seamless integration with Microsoft 365, To Do allows users to manage both personal and professional commitments in one place. Whether it's creating a grocery list, planning a project, or setting daily goals, Microsoft To Do is the ideal tool for staying on top of your tasks and achieving your objectives efficiently.</a:t>
            </a:r>
          </a:p>
        </p:txBody>
      </p:sp>
      <p:sp>
        <p:nvSpPr>
          <p:cNvPr name="TextBox 20" id="20"/>
          <p:cNvSpPr txBox="true"/>
          <p:nvPr/>
        </p:nvSpPr>
        <p:spPr>
          <a:xfrm rot="0">
            <a:off x="2406968"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Microsoft To Do - Organize Your Day, Your Way</a:t>
            </a:r>
          </a:p>
          <a:p>
            <a:pPr algn="just">
              <a:lnSpc>
                <a:spcPts val="4200"/>
              </a:lnSpc>
              <a:spcBef>
                <a:spcPct val="0"/>
              </a:spcBef>
            </a:pPr>
            <a:r>
              <a:rPr lang="en-US" sz="3000">
                <a:solidFill>
                  <a:srgbClr val="000000"/>
                </a:solidFill>
                <a:latin typeface="Antonio"/>
                <a:ea typeface="Antonio"/>
                <a:cs typeface="Antonio"/>
                <a:sym typeface="Antonio"/>
              </a:rPr>
              <a:t>Simplify Task Management and Boost Productivity</a:t>
            </a:r>
          </a:p>
        </p:txBody>
      </p:sp>
      <p:sp>
        <p:nvSpPr>
          <p:cNvPr name="TextBox 21" id="21"/>
          <p:cNvSpPr txBox="true"/>
          <p:nvPr/>
        </p:nvSpPr>
        <p:spPr>
          <a:xfrm rot="0">
            <a:off x="1028700" y="8397875"/>
            <a:ext cx="16230600" cy="4222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To Do is the perfect tool for organizing tasks, managing priorities, and staying productive, no matter where life takes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64819" y="3298705"/>
            <a:ext cx="14758363" cy="3689591"/>
            <a:chOff x="0" y="0"/>
            <a:chExt cx="19677817" cy="4919454"/>
          </a:xfrm>
        </p:grpSpPr>
        <p:sp>
          <p:nvSpPr>
            <p:cNvPr name="Freeform 4" id="4"/>
            <p:cNvSpPr/>
            <p:nvPr/>
          </p:nvSpPr>
          <p:spPr>
            <a:xfrm flipH="false" flipV="false" rot="0">
              <a:off x="17218090"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4"/>
              <a:stretch>
                <a:fillRect l="0" t="0" r="0" b="0"/>
              </a:stretch>
            </a:blipFill>
          </p:spPr>
        </p:sp>
        <p:sp>
          <p:nvSpPr>
            <p:cNvPr name="Freeform 5" id="5"/>
            <p:cNvSpPr/>
            <p:nvPr/>
          </p:nvSpPr>
          <p:spPr>
            <a:xfrm flipH="false" flipV="false" rot="0">
              <a:off x="4919454"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5"/>
              <a:stretch>
                <a:fillRect l="0" t="0" r="0" b="0"/>
              </a:stretch>
            </a:blipFill>
          </p:spPr>
        </p:sp>
        <p:sp>
          <p:nvSpPr>
            <p:cNvPr name="Freeform 6" id="6"/>
            <p:cNvSpPr/>
            <p:nvPr/>
          </p:nvSpPr>
          <p:spPr>
            <a:xfrm flipH="false" flipV="false" rot="0">
              <a:off x="9838908"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6"/>
              <a:stretch>
                <a:fillRect l="0" t="0" r="0" b="0"/>
              </a:stretch>
            </a:blipFill>
          </p:spPr>
        </p:sp>
        <p:sp>
          <p:nvSpPr>
            <p:cNvPr name="Freeform 7" id="7"/>
            <p:cNvSpPr/>
            <p:nvPr/>
          </p:nvSpPr>
          <p:spPr>
            <a:xfrm flipH="false" flipV="false" rot="0">
              <a:off x="12298635" y="0"/>
              <a:ext cx="2459727" cy="2459727"/>
            </a:xfrm>
            <a:custGeom>
              <a:avLst/>
              <a:gdLst/>
              <a:ahLst/>
              <a:cxnLst/>
              <a:rect r="r" b="b" t="t" l="l"/>
              <a:pathLst>
                <a:path h="2459727" w="2459727">
                  <a:moveTo>
                    <a:pt x="0" y="0"/>
                  </a:moveTo>
                  <a:lnTo>
                    <a:pt x="2459728" y="0"/>
                  </a:lnTo>
                  <a:lnTo>
                    <a:pt x="2459728" y="2459727"/>
                  </a:lnTo>
                  <a:lnTo>
                    <a:pt x="0" y="2459727"/>
                  </a:lnTo>
                  <a:lnTo>
                    <a:pt x="0" y="0"/>
                  </a:lnTo>
                  <a:close/>
                </a:path>
              </a:pathLst>
            </a:custGeom>
            <a:blipFill>
              <a:blip r:embed="rId7"/>
              <a:stretch>
                <a:fillRect l="0" t="0" r="0" b="0"/>
              </a:stretch>
            </a:blipFill>
          </p:spPr>
        </p:sp>
        <p:sp>
          <p:nvSpPr>
            <p:cNvPr name="Freeform 8" id="8"/>
            <p:cNvSpPr/>
            <p:nvPr/>
          </p:nvSpPr>
          <p:spPr>
            <a:xfrm flipH="false" flipV="false" rot="0">
              <a:off x="7379181"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8"/>
              <a:stretch>
                <a:fillRect l="0" t="0" r="0" b="0"/>
              </a:stretch>
            </a:blipFill>
          </p:spPr>
        </p:sp>
        <p:sp>
          <p:nvSpPr>
            <p:cNvPr name="Freeform 9" id="9"/>
            <p:cNvSpPr/>
            <p:nvPr/>
          </p:nvSpPr>
          <p:spPr>
            <a:xfrm flipH="false" flipV="false" rot="0">
              <a:off x="7379181"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9"/>
              <a:stretch>
                <a:fillRect l="0" t="0" r="0" b="0"/>
              </a:stretch>
            </a:blipFill>
          </p:spPr>
        </p:sp>
        <p:sp>
          <p:nvSpPr>
            <p:cNvPr name="Freeform 10" id="10"/>
            <p:cNvSpPr/>
            <p:nvPr/>
          </p:nvSpPr>
          <p:spPr>
            <a:xfrm flipH="false" flipV="false" rot="0">
              <a:off x="14758363"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0"/>
              <a:stretch>
                <a:fillRect l="0" t="0" r="0" b="0"/>
              </a:stretch>
            </a:blipFill>
          </p:spPr>
        </p:sp>
        <p:sp>
          <p:nvSpPr>
            <p:cNvPr name="Freeform 11" id="11"/>
            <p:cNvSpPr/>
            <p:nvPr/>
          </p:nvSpPr>
          <p:spPr>
            <a:xfrm flipH="false" flipV="false" rot="0">
              <a:off x="0"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1"/>
              <a:stretch>
                <a:fillRect l="0" t="0" r="0" b="0"/>
              </a:stretch>
            </a:blipFill>
          </p:spPr>
        </p:sp>
        <p:sp>
          <p:nvSpPr>
            <p:cNvPr name="Freeform 12" id="12"/>
            <p:cNvSpPr/>
            <p:nvPr/>
          </p:nvSpPr>
          <p:spPr>
            <a:xfrm flipH="false" flipV="false" rot="0">
              <a:off x="4919454"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2"/>
              <a:stretch>
                <a:fillRect l="0" t="0" r="0" b="0"/>
              </a:stretch>
            </a:blipFill>
          </p:spPr>
        </p:sp>
        <p:sp>
          <p:nvSpPr>
            <p:cNvPr name="Freeform 13" id="13"/>
            <p:cNvSpPr/>
            <p:nvPr/>
          </p:nvSpPr>
          <p:spPr>
            <a:xfrm flipH="false" flipV="false" rot="0">
              <a:off x="17218090"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3"/>
              <a:stretch>
                <a:fillRect l="0" t="0" r="0" b="0"/>
              </a:stretch>
            </a:blipFill>
          </p:spPr>
        </p:sp>
        <p:sp>
          <p:nvSpPr>
            <p:cNvPr name="Freeform 14" id="14"/>
            <p:cNvSpPr/>
            <p:nvPr/>
          </p:nvSpPr>
          <p:spPr>
            <a:xfrm flipH="false" flipV="false" rot="0">
              <a:off x="0"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4"/>
              <a:stretch>
                <a:fillRect l="0" t="0" r="0" b="0"/>
              </a:stretch>
            </a:blipFill>
          </p:spPr>
        </p:sp>
        <p:sp>
          <p:nvSpPr>
            <p:cNvPr name="Freeform 15" id="15"/>
            <p:cNvSpPr/>
            <p:nvPr/>
          </p:nvSpPr>
          <p:spPr>
            <a:xfrm flipH="false" flipV="false" rot="0">
              <a:off x="2459727"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5"/>
              <a:stretch>
                <a:fillRect l="0" t="0" r="0" b="0"/>
              </a:stretch>
            </a:blipFill>
          </p:spPr>
        </p:sp>
        <p:sp>
          <p:nvSpPr>
            <p:cNvPr name="Freeform 16" id="16"/>
            <p:cNvSpPr/>
            <p:nvPr/>
          </p:nvSpPr>
          <p:spPr>
            <a:xfrm flipH="false" flipV="false" rot="0">
              <a:off x="2459727"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6"/>
              <a:stretch>
                <a:fillRect l="0" t="0" r="0" b="0"/>
              </a:stretch>
            </a:blipFill>
          </p:spPr>
        </p:sp>
        <p:sp>
          <p:nvSpPr>
            <p:cNvPr name="Freeform 17" id="17"/>
            <p:cNvSpPr/>
            <p:nvPr/>
          </p:nvSpPr>
          <p:spPr>
            <a:xfrm flipH="false" flipV="false" rot="0">
              <a:off x="12298635" y="2459727"/>
              <a:ext cx="2459727" cy="2459727"/>
            </a:xfrm>
            <a:custGeom>
              <a:avLst/>
              <a:gdLst/>
              <a:ahLst/>
              <a:cxnLst/>
              <a:rect r="r" b="b" t="t" l="l"/>
              <a:pathLst>
                <a:path h="2459727" w="2459727">
                  <a:moveTo>
                    <a:pt x="0" y="0"/>
                  </a:moveTo>
                  <a:lnTo>
                    <a:pt x="2459728" y="0"/>
                  </a:lnTo>
                  <a:lnTo>
                    <a:pt x="2459728" y="2459727"/>
                  </a:lnTo>
                  <a:lnTo>
                    <a:pt x="0" y="2459727"/>
                  </a:lnTo>
                  <a:lnTo>
                    <a:pt x="0" y="0"/>
                  </a:lnTo>
                  <a:close/>
                </a:path>
              </a:pathLst>
            </a:custGeom>
            <a:blipFill>
              <a:blip r:embed="rId17"/>
              <a:stretch>
                <a:fillRect l="0" t="0" r="0" b="0"/>
              </a:stretch>
            </a:blipFill>
          </p:spPr>
        </p:sp>
        <p:sp>
          <p:nvSpPr>
            <p:cNvPr name="Freeform 18" id="18"/>
            <p:cNvSpPr/>
            <p:nvPr/>
          </p:nvSpPr>
          <p:spPr>
            <a:xfrm flipH="false" flipV="false" rot="0">
              <a:off x="14758363"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8"/>
              <a:stretch>
                <a:fillRect l="0" t="0" r="0" b="0"/>
              </a:stretch>
            </a:blipFill>
          </p:spPr>
        </p:sp>
        <p:sp>
          <p:nvSpPr>
            <p:cNvPr name="Freeform 19" id="19"/>
            <p:cNvSpPr/>
            <p:nvPr/>
          </p:nvSpPr>
          <p:spPr>
            <a:xfrm flipH="false" flipV="false" rot="0">
              <a:off x="9838908"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9"/>
              <a:stretch>
                <a:fillRect l="0" t="0" r="0" b="0"/>
              </a:stretch>
            </a:blipFill>
          </p:spPr>
        </p:sp>
      </p:grpSp>
      <p:sp>
        <p:nvSpPr>
          <p:cNvPr name="TextBox 20" id="20"/>
          <p:cNvSpPr txBox="true"/>
          <p:nvPr/>
        </p:nvSpPr>
        <p:spPr>
          <a:xfrm rot="0">
            <a:off x="1028700" y="962025"/>
            <a:ext cx="16230600" cy="10572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Antonio"/>
                <a:ea typeface="Antonio"/>
                <a:cs typeface="Antonio"/>
                <a:sym typeface="Antonio"/>
              </a:rPr>
              <a:t>Microsoft Office Suite includes a variety of applications that can be highly useful for office management.</a:t>
            </a:r>
          </a:p>
          <a:p>
            <a:pPr algn="just">
              <a:lnSpc>
                <a:spcPts val="4200"/>
              </a:lnSpc>
              <a:spcBef>
                <a:spcPct val="0"/>
              </a:spcBef>
            </a:pPr>
            <a:r>
              <a:rPr lang="en-US" sz="3000">
                <a:solidFill>
                  <a:srgbClr val="000000"/>
                </a:solidFill>
                <a:latin typeface="Antonio"/>
                <a:ea typeface="Antonio"/>
                <a:cs typeface="Antonio"/>
                <a:sym typeface="Antonio"/>
              </a:rPr>
              <a:t>Here's an overview of how each application can contribute to effective office management:</a:t>
            </a:r>
          </a:p>
        </p:txBody>
      </p:sp>
      <p:grpSp>
        <p:nvGrpSpPr>
          <p:cNvPr name="Group 21" id="21"/>
          <p:cNvGrpSpPr/>
          <p:nvPr/>
        </p:nvGrpSpPr>
        <p:grpSpPr>
          <a:xfrm rot="0">
            <a:off x="0" y="0"/>
            <a:ext cx="952500" cy="10287000"/>
            <a:chOff x="0" y="0"/>
            <a:chExt cx="1270000" cy="13716000"/>
          </a:xfrm>
        </p:grpSpPr>
        <p:grpSp>
          <p:nvGrpSpPr>
            <p:cNvPr name="Group 22" id="22"/>
            <p:cNvGrpSpPr/>
            <p:nvPr/>
          </p:nvGrpSpPr>
          <p:grpSpPr>
            <a:xfrm rot="0">
              <a:off x="0" y="0"/>
              <a:ext cx="635000" cy="13716000"/>
              <a:chOff x="0" y="0"/>
              <a:chExt cx="125432" cy="2709333"/>
            </a:xfrm>
          </p:grpSpPr>
          <p:sp>
            <p:nvSpPr>
              <p:cNvPr name="Freeform 23" id="23"/>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24" id="24"/>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0" y="0"/>
              <a:ext cx="1270000" cy="635000"/>
              <a:chOff x="0" y="0"/>
              <a:chExt cx="250864" cy="125432"/>
            </a:xfrm>
          </p:grpSpPr>
          <p:sp>
            <p:nvSpPr>
              <p:cNvPr name="Freeform 26" id="26"/>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27" id="27"/>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0" y="13081000"/>
              <a:ext cx="1270000" cy="635000"/>
              <a:chOff x="0" y="0"/>
              <a:chExt cx="250864" cy="125432"/>
            </a:xfrm>
          </p:grpSpPr>
          <p:sp>
            <p:nvSpPr>
              <p:cNvPr name="Freeform 29" id="29"/>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30" id="30"/>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31" id="31"/>
          <p:cNvGrpSpPr/>
          <p:nvPr/>
        </p:nvGrpSpPr>
        <p:grpSpPr>
          <a:xfrm rot="0">
            <a:off x="17811750" y="3476625"/>
            <a:ext cx="476250" cy="3333750"/>
            <a:chOff x="0" y="0"/>
            <a:chExt cx="125432" cy="878025"/>
          </a:xfrm>
        </p:grpSpPr>
        <p:sp>
          <p:nvSpPr>
            <p:cNvPr name="Freeform 32" id="32"/>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33" id="33"/>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34" id="34"/>
          <p:cNvSpPr txBox="true"/>
          <p:nvPr/>
        </p:nvSpPr>
        <p:spPr>
          <a:xfrm rot="0">
            <a:off x="1028700" y="7623290"/>
            <a:ext cx="16230600" cy="1590675"/>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Antonio"/>
                <a:ea typeface="Antonio"/>
                <a:cs typeface="Antonio"/>
                <a:sym typeface="Antonio"/>
              </a:rPr>
              <a:t>In this presentation, we will explore the Microsoft Office Suite and its applications. Understanding these tools is essential for effective office management. We will cover key features, tips, and best practices to enhance productivity and collaboration in your workplace.</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Antonio"/>
                <a:ea typeface="Antonio"/>
                <a:cs typeface="Antonio"/>
                <a:sym typeface="Antonio"/>
              </a:rPr>
              <a:t>Microsoft Sway is a cloud-based presentation and storytelling tool designed for creating visually appealing and interactive content. Key features of Microsoft Sway include:</a:t>
            </a:r>
          </a:p>
        </p:txBody>
      </p:sp>
      <p:grpSp>
        <p:nvGrpSpPr>
          <p:cNvPr name="Group 17" id="17"/>
          <p:cNvGrpSpPr/>
          <p:nvPr/>
        </p:nvGrpSpPr>
        <p:grpSpPr>
          <a:xfrm rot="0">
            <a:off x="1094781" y="2968943"/>
            <a:ext cx="16098438" cy="4667250"/>
            <a:chOff x="0" y="0"/>
            <a:chExt cx="21464584" cy="6223000"/>
          </a:xfrm>
        </p:grpSpPr>
        <p:grpSp>
          <p:nvGrpSpPr>
            <p:cNvPr name="Group 18" id="18"/>
            <p:cNvGrpSpPr/>
            <p:nvPr/>
          </p:nvGrpSpPr>
          <p:grpSpPr>
            <a:xfrm rot="0">
              <a:off x="0" y="0"/>
              <a:ext cx="5080000" cy="1270000"/>
              <a:chOff x="0" y="0"/>
              <a:chExt cx="762111" cy="190528"/>
            </a:xfrm>
          </p:grpSpPr>
          <p:sp>
            <p:nvSpPr>
              <p:cNvPr name="Freeform 19" id="1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0" id="2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Task Creation and Organization</a:t>
                </a:r>
              </a:p>
            </p:txBody>
          </p:sp>
        </p:grpSp>
        <p:grpSp>
          <p:nvGrpSpPr>
            <p:cNvPr name="Group 21" id="21"/>
            <p:cNvGrpSpPr/>
            <p:nvPr/>
          </p:nvGrpSpPr>
          <p:grpSpPr>
            <a:xfrm rot="0">
              <a:off x="5462584" y="0"/>
              <a:ext cx="5080000" cy="1270000"/>
              <a:chOff x="0" y="0"/>
              <a:chExt cx="762111" cy="190528"/>
            </a:xfrm>
          </p:grpSpPr>
          <p:sp>
            <p:nvSpPr>
              <p:cNvPr name="Freeform 22" id="2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3" id="2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Daily Planner</a:t>
                </a:r>
              </a:p>
            </p:txBody>
          </p:sp>
        </p:grpSp>
        <p:grpSp>
          <p:nvGrpSpPr>
            <p:cNvPr name="Group 24" id="24"/>
            <p:cNvGrpSpPr/>
            <p:nvPr/>
          </p:nvGrpSpPr>
          <p:grpSpPr>
            <a:xfrm rot="0">
              <a:off x="10923584" y="0"/>
              <a:ext cx="5080000" cy="1270000"/>
              <a:chOff x="0" y="0"/>
              <a:chExt cx="762111" cy="190528"/>
            </a:xfrm>
          </p:grpSpPr>
          <p:sp>
            <p:nvSpPr>
              <p:cNvPr name="Freeform 25" id="2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6" id="2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Reminders and Due Dates</a:t>
                </a:r>
              </a:p>
            </p:txBody>
          </p:sp>
        </p:grpSp>
        <p:grpSp>
          <p:nvGrpSpPr>
            <p:cNvPr name="Group 27" id="27"/>
            <p:cNvGrpSpPr/>
            <p:nvPr/>
          </p:nvGrpSpPr>
          <p:grpSpPr>
            <a:xfrm rot="0">
              <a:off x="16384584" y="0"/>
              <a:ext cx="5080000" cy="1270000"/>
              <a:chOff x="0" y="0"/>
              <a:chExt cx="762111" cy="190528"/>
            </a:xfrm>
          </p:grpSpPr>
          <p:sp>
            <p:nvSpPr>
              <p:cNvPr name="Freeform 28" id="2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9" id="2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Recurring Tasks</a:t>
                </a:r>
              </a:p>
            </p:txBody>
          </p:sp>
        </p:grpSp>
        <p:grpSp>
          <p:nvGrpSpPr>
            <p:cNvPr name="Group 30" id="30"/>
            <p:cNvGrpSpPr/>
            <p:nvPr/>
          </p:nvGrpSpPr>
          <p:grpSpPr>
            <a:xfrm rot="0">
              <a:off x="0" y="1651000"/>
              <a:ext cx="5080000" cy="1270000"/>
              <a:chOff x="0" y="0"/>
              <a:chExt cx="762111" cy="190528"/>
            </a:xfrm>
          </p:grpSpPr>
          <p:sp>
            <p:nvSpPr>
              <p:cNvPr name="Freeform 31" id="3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2" id="3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Smart Suggestions</a:t>
                </a:r>
              </a:p>
            </p:txBody>
          </p:sp>
        </p:grpSp>
        <p:grpSp>
          <p:nvGrpSpPr>
            <p:cNvPr name="Group 33" id="33"/>
            <p:cNvGrpSpPr/>
            <p:nvPr/>
          </p:nvGrpSpPr>
          <p:grpSpPr>
            <a:xfrm rot="0">
              <a:off x="5462584" y="1651000"/>
              <a:ext cx="5080000" cy="1270000"/>
              <a:chOff x="0" y="0"/>
              <a:chExt cx="762111" cy="190528"/>
            </a:xfrm>
          </p:grpSpPr>
          <p:sp>
            <p:nvSpPr>
              <p:cNvPr name="Freeform 34" id="3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5" id="3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Integration with Microsoft 365</a:t>
                </a:r>
              </a:p>
            </p:txBody>
          </p:sp>
        </p:grpSp>
        <p:grpSp>
          <p:nvGrpSpPr>
            <p:cNvPr name="Group 36" id="36"/>
            <p:cNvGrpSpPr/>
            <p:nvPr/>
          </p:nvGrpSpPr>
          <p:grpSpPr>
            <a:xfrm rot="0">
              <a:off x="10923584" y="1651000"/>
              <a:ext cx="5080000" cy="1270000"/>
              <a:chOff x="0" y="0"/>
              <a:chExt cx="762111" cy="190528"/>
            </a:xfrm>
          </p:grpSpPr>
          <p:sp>
            <p:nvSpPr>
              <p:cNvPr name="Freeform 37" id="3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8" id="3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Collaboration</a:t>
                </a:r>
              </a:p>
            </p:txBody>
          </p:sp>
        </p:grpSp>
        <p:grpSp>
          <p:nvGrpSpPr>
            <p:cNvPr name="Group 39" id="39"/>
            <p:cNvGrpSpPr/>
            <p:nvPr/>
          </p:nvGrpSpPr>
          <p:grpSpPr>
            <a:xfrm rot="0">
              <a:off x="16384584" y="1651000"/>
              <a:ext cx="5080000" cy="1270000"/>
              <a:chOff x="0" y="0"/>
              <a:chExt cx="762111" cy="190528"/>
            </a:xfrm>
          </p:grpSpPr>
          <p:sp>
            <p:nvSpPr>
              <p:cNvPr name="Freeform 40" id="4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1" id="4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Sync Across Devices</a:t>
                </a:r>
              </a:p>
            </p:txBody>
          </p:sp>
        </p:grpSp>
        <p:grpSp>
          <p:nvGrpSpPr>
            <p:cNvPr name="Group 42" id="42"/>
            <p:cNvGrpSpPr/>
            <p:nvPr/>
          </p:nvGrpSpPr>
          <p:grpSpPr>
            <a:xfrm rot="0">
              <a:off x="0" y="3302000"/>
              <a:ext cx="5080000" cy="1270000"/>
              <a:chOff x="0" y="0"/>
              <a:chExt cx="762111" cy="190528"/>
            </a:xfrm>
          </p:grpSpPr>
          <p:sp>
            <p:nvSpPr>
              <p:cNvPr name="Freeform 43" id="4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4" id="4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File Attachments</a:t>
                </a:r>
              </a:p>
            </p:txBody>
          </p:sp>
        </p:grpSp>
        <p:grpSp>
          <p:nvGrpSpPr>
            <p:cNvPr name="Group 45" id="45"/>
            <p:cNvGrpSpPr/>
            <p:nvPr/>
          </p:nvGrpSpPr>
          <p:grpSpPr>
            <a:xfrm rot="0">
              <a:off x="5462584" y="3302000"/>
              <a:ext cx="5080000" cy="1270000"/>
              <a:chOff x="0" y="0"/>
              <a:chExt cx="762111" cy="190528"/>
            </a:xfrm>
          </p:grpSpPr>
          <p:sp>
            <p:nvSpPr>
              <p:cNvPr name="Freeform 46" id="4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7" id="4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Customizable Themes</a:t>
                </a:r>
              </a:p>
            </p:txBody>
          </p:sp>
        </p:grpSp>
        <p:grpSp>
          <p:nvGrpSpPr>
            <p:cNvPr name="Group 48" id="48"/>
            <p:cNvGrpSpPr/>
            <p:nvPr/>
          </p:nvGrpSpPr>
          <p:grpSpPr>
            <a:xfrm rot="0">
              <a:off x="10923584" y="3302000"/>
              <a:ext cx="5080000" cy="1270000"/>
              <a:chOff x="0" y="0"/>
              <a:chExt cx="762111" cy="190528"/>
            </a:xfrm>
          </p:grpSpPr>
          <p:sp>
            <p:nvSpPr>
              <p:cNvPr name="Freeform 49" id="4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0" id="5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Focus Mode</a:t>
                </a:r>
              </a:p>
            </p:txBody>
          </p:sp>
        </p:grpSp>
        <p:grpSp>
          <p:nvGrpSpPr>
            <p:cNvPr name="Group 51" id="51"/>
            <p:cNvGrpSpPr/>
            <p:nvPr/>
          </p:nvGrpSpPr>
          <p:grpSpPr>
            <a:xfrm rot="0">
              <a:off x="16384584" y="3302000"/>
              <a:ext cx="5080000" cy="1270000"/>
              <a:chOff x="0" y="0"/>
              <a:chExt cx="762111" cy="190528"/>
            </a:xfrm>
          </p:grpSpPr>
          <p:sp>
            <p:nvSpPr>
              <p:cNvPr name="Freeform 52" id="5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3" id="5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Offline Access</a:t>
                </a:r>
              </a:p>
            </p:txBody>
          </p:sp>
        </p:grpSp>
        <p:grpSp>
          <p:nvGrpSpPr>
            <p:cNvPr name="Group 54" id="54"/>
            <p:cNvGrpSpPr/>
            <p:nvPr/>
          </p:nvGrpSpPr>
          <p:grpSpPr>
            <a:xfrm rot="0">
              <a:off x="0" y="4953000"/>
              <a:ext cx="5080000" cy="1270000"/>
              <a:chOff x="0" y="0"/>
              <a:chExt cx="762111" cy="190528"/>
            </a:xfrm>
          </p:grpSpPr>
          <p:sp>
            <p:nvSpPr>
              <p:cNvPr name="Freeform 55" id="5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6" id="5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Search Functionality</a:t>
                </a:r>
              </a:p>
            </p:txBody>
          </p:sp>
        </p:grpSp>
        <p:grpSp>
          <p:nvGrpSpPr>
            <p:cNvPr name="Group 57" id="57"/>
            <p:cNvGrpSpPr/>
            <p:nvPr/>
          </p:nvGrpSpPr>
          <p:grpSpPr>
            <a:xfrm rot="0">
              <a:off x="5462584" y="4953000"/>
              <a:ext cx="5080000" cy="1270000"/>
              <a:chOff x="0" y="0"/>
              <a:chExt cx="762111" cy="190528"/>
            </a:xfrm>
          </p:grpSpPr>
          <p:sp>
            <p:nvSpPr>
              <p:cNvPr name="Freeform 58" id="5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9" id="5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Secure and Private</a:t>
                </a:r>
              </a:p>
            </p:txBody>
          </p:sp>
        </p:grpSp>
      </p:grpSp>
      <p:sp>
        <p:nvSpPr>
          <p:cNvPr name="TextBox 60" id="60"/>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Sway is particularly useful for creating engaging presentations, reports, newsletters, and portfolios, providing an easy and efficient alternative to traditional tools like PowerPoint.</a:t>
            </a:r>
          </a:p>
        </p:txBody>
      </p:sp>
      <p:sp>
        <p:nvSpPr>
          <p:cNvPr name="Freeform 61" id="61"/>
          <p:cNvSpPr/>
          <p:nvPr/>
        </p:nvSpPr>
        <p:spPr>
          <a:xfrm flipH="false" flipV="false" rot="0">
            <a:off x="1028700" y="1028700"/>
            <a:ext cx="1302068" cy="1302068"/>
          </a:xfrm>
          <a:custGeom>
            <a:avLst/>
            <a:gdLst/>
            <a:ahLst/>
            <a:cxnLst/>
            <a:rect r="r" b="b" t="t" l="l"/>
            <a:pathLst>
              <a:path h="1302068" w="1302068">
                <a:moveTo>
                  <a:pt x="0" y="0"/>
                </a:moveTo>
                <a:lnTo>
                  <a:pt x="1302068" y="0"/>
                </a:lnTo>
                <a:lnTo>
                  <a:pt x="1302068" y="1302068"/>
                </a:lnTo>
                <a:lnTo>
                  <a:pt x="0" y="1302068"/>
                </a:lnTo>
                <a:lnTo>
                  <a:pt x="0" y="0"/>
                </a:lnTo>
                <a:close/>
              </a:path>
            </a:pathLst>
          </a:custGeom>
          <a:blipFill>
            <a:blip r:embed="rId4"/>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1028700"/>
            <a:ext cx="1302068" cy="1302067"/>
          </a:xfrm>
          <a:custGeom>
            <a:avLst/>
            <a:gdLst/>
            <a:ahLst/>
            <a:cxnLst/>
            <a:rect r="r" b="b" t="t" l="l"/>
            <a:pathLst>
              <a:path h="1302067" w="1302068">
                <a:moveTo>
                  <a:pt x="0" y="0"/>
                </a:moveTo>
                <a:lnTo>
                  <a:pt x="1302068" y="0"/>
                </a:lnTo>
                <a:lnTo>
                  <a:pt x="1302068" y="1302067"/>
                </a:lnTo>
                <a:lnTo>
                  <a:pt x="0" y="1302067"/>
                </a:lnTo>
                <a:lnTo>
                  <a:pt x="0" y="0"/>
                </a:lnTo>
                <a:close/>
              </a:path>
            </a:pathLst>
          </a:custGeom>
          <a:blipFill>
            <a:blip r:embed="rId4"/>
            <a:stretch>
              <a:fillRect l="0" t="0" r="0" b="0"/>
            </a:stretch>
          </a:blipFill>
        </p:spPr>
      </p:sp>
      <p:sp>
        <p:nvSpPr>
          <p:cNvPr name="TextBox 17" id="17"/>
          <p:cNvSpPr txBox="true"/>
          <p:nvPr/>
        </p:nvSpPr>
        <p:spPr>
          <a:xfrm rot="0">
            <a:off x="1028700" y="2358910"/>
            <a:ext cx="16230600" cy="2334895"/>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Exchange is a robust email and calendaring platform designed to meet the needs of businesses and organizations of all sizes. It provides secure email services, shared calendars, and advanced collaboration tools to improve productivity and streamline communication. With Exchange, users can access their emails, contacts, and schedules from any device while benefiting from industry-leading security and compliance features. Whether used on-premises or as part of Microsoft 365, Exchange ensures reliable and efficient communication for modern workplaces.</a:t>
            </a:r>
          </a:p>
        </p:txBody>
      </p:sp>
      <p:sp>
        <p:nvSpPr>
          <p:cNvPr name="TextBox 18" id="18"/>
          <p:cNvSpPr txBox="true"/>
          <p:nvPr/>
        </p:nvSpPr>
        <p:spPr>
          <a:xfrm rot="0">
            <a:off x="2406968"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Microsoft Exchange - Enterprise Email and Calendaring Solution</a:t>
            </a:r>
          </a:p>
          <a:p>
            <a:pPr algn="just">
              <a:lnSpc>
                <a:spcPts val="4200"/>
              </a:lnSpc>
              <a:spcBef>
                <a:spcPct val="0"/>
              </a:spcBef>
            </a:pPr>
            <a:r>
              <a:rPr lang="en-US" sz="3000">
                <a:solidFill>
                  <a:srgbClr val="000000"/>
                </a:solidFill>
                <a:latin typeface="Antonio"/>
                <a:ea typeface="Antonio"/>
                <a:cs typeface="Antonio"/>
                <a:sym typeface="Antonio"/>
              </a:rPr>
              <a:t>Streamline Communication and Enhance Organizational Productivity</a:t>
            </a:r>
          </a:p>
        </p:txBody>
      </p:sp>
      <p:sp>
        <p:nvSpPr>
          <p:cNvPr name="TextBox 19" id="19"/>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Exchange is the ultimate communication and collaboration platform, delivering secure, reliable, and scalable email and calendaring solutions for modern enterprises.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5906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Microsoft Exchange - Enterprise Email and Calendaring Solution</a:t>
            </a:r>
          </a:p>
          <a:p>
            <a:pPr algn="just">
              <a:lnSpc>
                <a:spcPts val="4200"/>
              </a:lnSpc>
            </a:pPr>
            <a:r>
              <a:rPr lang="en-US" sz="3000">
                <a:solidFill>
                  <a:srgbClr val="000000"/>
                </a:solidFill>
                <a:latin typeface="Antonio"/>
                <a:ea typeface="Antonio"/>
                <a:cs typeface="Antonio"/>
                <a:sym typeface="Antonio"/>
              </a:rPr>
              <a:t>Streamline Communication and Enhance Organizational Productivity</a:t>
            </a:r>
          </a:p>
          <a:p>
            <a:pPr algn="just">
              <a:lnSpc>
                <a:spcPts val="4200"/>
              </a:lnSpc>
              <a:spcBef>
                <a:spcPct val="0"/>
              </a:spcBef>
            </a:pPr>
          </a:p>
        </p:txBody>
      </p:sp>
      <p:grpSp>
        <p:nvGrpSpPr>
          <p:cNvPr name="Group 17" id="17"/>
          <p:cNvGrpSpPr/>
          <p:nvPr/>
        </p:nvGrpSpPr>
        <p:grpSpPr>
          <a:xfrm rot="0">
            <a:off x="1028700" y="3054509"/>
            <a:ext cx="16098438" cy="4667250"/>
            <a:chOff x="0" y="0"/>
            <a:chExt cx="21464584" cy="6223000"/>
          </a:xfrm>
        </p:grpSpPr>
        <p:grpSp>
          <p:nvGrpSpPr>
            <p:cNvPr name="Group 18" id="18"/>
            <p:cNvGrpSpPr/>
            <p:nvPr/>
          </p:nvGrpSpPr>
          <p:grpSpPr>
            <a:xfrm rot="0">
              <a:off x="0" y="0"/>
              <a:ext cx="5080000" cy="1270000"/>
              <a:chOff x="0" y="0"/>
              <a:chExt cx="762111" cy="190528"/>
            </a:xfrm>
          </p:grpSpPr>
          <p:sp>
            <p:nvSpPr>
              <p:cNvPr name="Freeform 19" id="1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0" id="2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Enterprise Email Hosting</a:t>
                </a:r>
              </a:p>
            </p:txBody>
          </p:sp>
        </p:grpSp>
        <p:grpSp>
          <p:nvGrpSpPr>
            <p:cNvPr name="Group 21" id="21"/>
            <p:cNvGrpSpPr/>
            <p:nvPr/>
          </p:nvGrpSpPr>
          <p:grpSpPr>
            <a:xfrm rot="0">
              <a:off x="5462584" y="0"/>
              <a:ext cx="5080000" cy="1270000"/>
              <a:chOff x="0" y="0"/>
              <a:chExt cx="762111" cy="190528"/>
            </a:xfrm>
          </p:grpSpPr>
          <p:sp>
            <p:nvSpPr>
              <p:cNvPr name="Freeform 22" id="2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3" id="2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Shared Calendars</a:t>
                </a:r>
              </a:p>
            </p:txBody>
          </p:sp>
        </p:grpSp>
        <p:grpSp>
          <p:nvGrpSpPr>
            <p:cNvPr name="Group 24" id="24"/>
            <p:cNvGrpSpPr/>
            <p:nvPr/>
          </p:nvGrpSpPr>
          <p:grpSpPr>
            <a:xfrm rot="0">
              <a:off x="10923584" y="0"/>
              <a:ext cx="5080000" cy="1270000"/>
              <a:chOff x="0" y="0"/>
              <a:chExt cx="762111" cy="190528"/>
            </a:xfrm>
          </p:grpSpPr>
          <p:sp>
            <p:nvSpPr>
              <p:cNvPr name="Freeform 25" id="2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6" id="2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Contact Management</a:t>
                </a:r>
              </a:p>
            </p:txBody>
          </p:sp>
        </p:grpSp>
        <p:grpSp>
          <p:nvGrpSpPr>
            <p:cNvPr name="Group 27" id="27"/>
            <p:cNvGrpSpPr/>
            <p:nvPr/>
          </p:nvGrpSpPr>
          <p:grpSpPr>
            <a:xfrm rot="0">
              <a:off x="16384584" y="0"/>
              <a:ext cx="5080000" cy="1270000"/>
              <a:chOff x="0" y="0"/>
              <a:chExt cx="762111" cy="190528"/>
            </a:xfrm>
          </p:grpSpPr>
          <p:sp>
            <p:nvSpPr>
              <p:cNvPr name="Freeform 28" id="2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9" id="2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Email Archiving and Retention</a:t>
                </a:r>
              </a:p>
            </p:txBody>
          </p:sp>
        </p:grpSp>
        <p:grpSp>
          <p:nvGrpSpPr>
            <p:cNvPr name="Group 30" id="30"/>
            <p:cNvGrpSpPr/>
            <p:nvPr/>
          </p:nvGrpSpPr>
          <p:grpSpPr>
            <a:xfrm rot="0">
              <a:off x="0" y="1651000"/>
              <a:ext cx="5080000" cy="1270000"/>
              <a:chOff x="0" y="0"/>
              <a:chExt cx="762111" cy="190528"/>
            </a:xfrm>
          </p:grpSpPr>
          <p:sp>
            <p:nvSpPr>
              <p:cNvPr name="Freeform 31" id="3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2" id="3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Real-Time Sync</a:t>
                </a:r>
              </a:p>
            </p:txBody>
          </p:sp>
        </p:grpSp>
        <p:grpSp>
          <p:nvGrpSpPr>
            <p:cNvPr name="Group 33" id="33"/>
            <p:cNvGrpSpPr/>
            <p:nvPr/>
          </p:nvGrpSpPr>
          <p:grpSpPr>
            <a:xfrm rot="0">
              <a:off x="5462584" y="1651000"/>
              <a:ext cx="5080000" cy="1270000"/>
              <a:chOff x="0" y="0"/>
              <a:chExt cx="762111" cy="190528"/>
            </a:xfrm>
          </p:grpSpPr>
          <p:sp>
            <p:nvSpPr>
              <p:cNvPr name="Freeform 34" id="3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5" id="3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Advanced Security</a:t>
                </a:r>
              </a:p>
            </p:txBody>
          </p:sp>
        </p:grpSp>
        <p:grpSp>
          <p:nvGrpSpPr>
            <p:cNvPr name="Group 36" id="36"/>
            <p:cNvGrpSpPr/>
            <p:nvPr/>
          </p:nvGrpSpPr>
          <p:grpSpPr>
            <a:xfrm rot="0">
              <a:off x="10923584" y="1651000"/>
              <a:ext cx="5080000" cy="1270000"/>
              <a:chOff x="0" y="0"/>
              <a:chExt cx="762111" cy="190528"/>
            </a:xfrm>
          </p:grpSpPr>
          <p:sp>
            <p:nvSpPr>
              <p:cNvPr name="Freeform 37" id="3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8" id="3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Data Loss Prevention (DLP)</a:t>
                </a:r>
              </a:p>
            </p:txBody>
          </p:sp>
        </p:grpSp>
        <p:grpSp>
          <p:nvGrpSpPr>
            <p:cNvPr name="Group 39" id="39"/>
            <p:cNvGrpSpPr/>
            <p:nvPr/>
          </p:nvGrpSpPr>
          <p:grpSpPr>
            <a:xfrm rot="0">
              <a:off x="16384584" y="1651000"/>
              <a:ext cx="5080000" cy="1270000"/>
              <a:chOff x="0" y="0"/>
              <a:chExt cx="762111" cy="190528"/>
            </a:xfrm>
          </p:grpSpPr>
          <p:sp>
            <p:nvSpPr>
              <p:cNvPr name="Freeform 40" id="4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1" id="4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Offline Access</a:t>
                </a:r>
              </a:p>
            </p:txBody>
          </p:sp>
        </p:grpSp>
        <p:grpSp>
          <p:nvGrpSpPr>
            <p:cNvPr name="Group 42" id="42"/>
            <p:cNvGrpSpPr/>
            <p:nvPr/>
          </p:nvGrpSpPr>
          <p:grpSpPr>
            <a:xfrm rot="0">
              <a:off x="0" y="3302000"/>
              <a:ext cx="5080000" cy="1270000"/>
              <a:chOff x="0" y="0"/>
              <a:chExt cx="762111" cy="190528"/>
            </a:xfrm>
          </p:grpSpPr>
          <p:sp>
            <p:nvSpPr>
              <p:cNvPr name="Freeform 43" id="4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4" id="4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Mobile Access</a:t>
                </a:r>
              </a:p>
            </p:txBody>
          </p:sp>
        </p:grpSp>
        <p:grpSp>
          <p:nvGrpSpPr>
            <p:cNvPr name="Group 45" id="45"/>
            <p:cNvGrpSpPr/>
            <p:nvPr/>
          </p:nvGrpSpPr>
          <p:grpSpPr>
            <a:xfrm rot="0">
              <a:off x="5462584" y="3302000"/>
              <a:ext cx="5080000" cy="1270000"/>
              <a:chOff x="0" y="0"/>
              <a:chExt cx="762111" cy="190528"/>
            </a:xfrm>
          </p:grpSpPr>
          <p:sp>
            <p:nvSpPr>
              <p:cNvPr name="Freeform 46" id="4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7" id="4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Integration with Microsoft 365</a:t>
                </a:r>
              </a:p>
            </p:txBody>
          </p:sp>
        </p:grpSp>
        <p:grpSp>
          <p:nvGrpSpPr>
            <p:cNvPr name="Group 48" id="48"/>
            <p:cNvGrpSpPr/>
            <p:nvPr/>
          </p:nvGrpSpPr>
          <p:grpSpPr>
            <a:xfrm rot="0">
              <a:off x="10923584" y="3302000"/>
              <a:ext cx="5080000" cy="1270000"/>
              <a:chOff x="0" y="0"/>
              <a:chExt cx="762111" cy="190528"/>
            </a:xfrm>
          </p:grpSpPr>
          <p:sp>
            <p:nvSpPr>
              <p:cNvPr name="Freeform 49" id="4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0" id="5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Customization</a:t>
                </a:r>
              </a:p>
            </p:txBody>
          </p:sp>
        </p:grpSp>
        <p:grpSp>
          <p:nvGrpSpPr>
            <p:cNvPr name="Group 51" id="51"/>
            <p:cNvGrpSpPr/>
            <p:nvPr/>
          </p:nvGrpSpPr>
          <p:grpSpPr>
            <a:xfrm rot="0">
              <a:off x="16384584" y="3302000"/>
              <a:ext cx="5080000" cy="1270000"/>
              <a:chOff x="0" y="0"/>
              <a:chExt cx="762111" cy="190528"/>
            </a:xfrm>
          </p:grpSpPr>
          <p:sp>
            <p:nvSpPr>
              <p:cNvPr name="Freeform 52" id="5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3" id="5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Unified Messaging</a:t>
                </a:r>
              </a:p>
            </p:txBody>
          </p:sp>
        </p:grpSp>
        <p:grpSp>
          <p:nvGrpSpPr>
            <p:cNvPr name="Group 54" id="54"/>
            <p:cNvGrpSpPr/>
            <p:nvPr/>
          </p:nvGrpSpPr>
          <p:grpSpPr>
            <a:xfrm rot="0">
              <a:off x="0" y="4953000"/>
              <a:ext cx="5080000" cy="1270000"/>
              <a:chOff x="0" y="0"/>
              <a:chExt cx="762111" cy="190528"/>
            </a:xfrm>
          </p:grpSpPr>
          <p:sp>
            <p:nvSpPr>
              <p:cNvPr name="Freeform 55" id="5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6" id="5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eDiscovery and Compliance</a:t>
                </a:r>
              </a:p>
            </p:txBody>
          </p:sp>
        </p:grpSp>
        <p:grpSp>
          <p:nvGrpSpPr>
            <p:cNvPr name="Group 57" id="57"/>
            <p:cNvGrpSpPr/>
            <p:nvPr/>
          </p:nvGrpSpPr>
          <p:grpSpPr>
            <a:xfrm rot="0">
              <a:off x="5462584" y="4953000"/>
              <a:ext cx="5080000" cy="1270000"/>
              <a:chOff x="0" y="0"/>
              <a:chExt cx="762111" cy="190528"/>
            </a:xfrm>
          </p:grpSpPr>
          <p:sp>
            <p:nvSpPr>
              <p:cNvPr name="Freeform 58" id="5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9" id="5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Flexible Deployment Options</a:t>
                </a:r>
              </a:p>
            </p:txBody>
          </p:sp>
        </p:grpSp>
      </p:grpSp>
      <p:sp>
        <p:nvSpPr>
          <p:cNvPr name="TextBox 60" id="60"/>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Exchange is the ultimate communication and collaboration platform, delivering secure, reliable, and scalable email and calendaring solutions for modern enterprises.</a:t>
            </a:r>
          </a:p>
        </p:txBody>
      </p:sp>
      <p:sp>
        <p:nvSpPr>
          <p:cNvPr name="Freeform 61" id="61"/>
          <p:cNvSpPr/>
          <p:nvPr/>
        </p:nvSpPr>
        <p:spPr>
          <a:xfrm flipH="false" flipV="false" rot="0">
            <a:off x="1028700" y="1028700"/>
            <a:ext cx="1302068" cy="1302067"/>
          </a:xfrm>
          <a:custGeom>
            <a:avLst/>
            <a:gdLst/>
            <a:ahLst/>
            <a:cxnLst/>
            <a:rect r="r" b="b" t="t" l="l"/>
            <a:pathLst>
              <a:path h="1302067" w="1302068">
                <a:moveTo>
                  <a:pt x="0" y="0"/>
                </a:moveTo>
                <a:lnTo>
                  <a:pt x="1302068" y="0"/>
                </a:lnTo>
                <a:lnTo>
                  <a:pt x="1302068" y="1302067"/>
                </a:lnTo>
                <a:lnTo>
                  <a:pt x="0" y="1302067"/>
                </a:lnTo>
                <a:lnTo>
                  <a:pt x="0" y="0"/>
                </a:lnTo>
                <a:close/>
              </a:path>
            </a:pathLst>
          </a:custGeom>
          <a:blipFill>
            <a:blip r:embed="rId4"/>
            <a:stretch>
              <a:fillRect l="0" t="0" r="0" b="0"/>
            </a:stretch>
          </a:blipFill>
        </p:spPr>
      </p:sp>
      <p:sp>
        <p:nvSpPr>
          <p:cNvPr name="TextBox 62" id="62"/>
          <p:cNvSpPr txBox="true"/>
          <p:nvPr/>
        </p:nvSpPr>
        <p:spPr>
          <a:xfrm rot="0">
            <a:off x="1028700" y="7674134"/>
            <a:ext cx="16098438" cy="365760"/>
          </a:xfrm>
          <a:prstGeom prst="rect">
            <a:avLst/>
          </a:prstGeom>
        </p:spPr>
        <p:txBody>
          <a:bodyPr anchor="t" rtlCol="false" tIns="0" lIns="0" bIns="0" rIns="0">
            <a:spAutoFit/>
          </a:bodyPr>
          <a:lstStyle/>
          <a:p>
            <a:pPr algn="ctr">
              <a:lnSpc>
                <a:spcPts val="2939"/>
              </a:lnSpc>
              <a:spcBef>
                <a:spcPct val="0"/>
              </a:spcBef>
            </a:pPr>
            <a:r>
              <a:rPr lang="en-US" sz="2099">
                <a:solidFill>
                  <a:srgbClr val="000000"/>
                </a:solidFill>
                <a:latin typeface="Antonio"/>
                <a:ea typeface="Antonio"/>
                <a:cs typeface="Antonio"/>
                <a:sym typeface="Antonio"/>
              </a:rPr>
              <a:t>Mobile Access</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1028700"/>
            <a:ext cx="1302068" cy="1302068"/>
          </a:xfrm>
          <a:custGeom>
            <a:avLst/>
            <a:gdLst/>
            <a:ahLst/>
            <a:cxnLst/>
            <a:rect r="r" b="b" t="t" l="l"/>
            <a:pathLst>
              <a:path h="1302068" w="1302068">
                <a:moveTo>
                  <a:pt x="0" y="0"/>
                </a:moveTo>
                <a:lnTo>
                  <a:pt x="1302068" y="0"/>
                </a:lnTo>
                <a:lnTo>
                  <a:pt x="1302068" y="1302068"/>
                </a:lnTo>
                <a:lnTo>
                  <a:pt x="0" y="1302068"/>
                </a:lnTo>
                <a:lnTo>
                  <a:pt x="0" y="0"/>
                </a:lnTo>
                <a:close/>
              </a:path>
            </a:pathLst>
          </a:custGeom>
          <a:blipFill>
            <a:blip r:embed="rId4"/>
            <a:stretch>
              <a:fillRect l="0" t="0" r="0" b="0"/>
            </a:stretch>
          </a:blipFill>
        </p:spPr>
      </p:sp>
      <p:sp>
        <p:nvSpPr>
          <p:cNvPr name="TextBox 17" id="17"/>
          <p:cNvSpPr txBox="true"/>
          <p:nvPr/>
        </p:nvSpPr>
        <p:spPr>
          <a:xfrm rot="0">
            <a:off x="1028700" y="2358910"/>
            <a:ext cx="16230600" cy="2334895"/>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OneNote is a versatile digital notebook designed for students, professionals, and anyone who needs a space to collect and organize their ideas. With OneNote, users can create rich, multimedia-enhanced notes, categorize them into sections, and access them anytime, anywhere. Its collaborative features allow teams to work on shared notebooks, making it an excellent tool for brainstorming, project management, and classroom learning. Whether you're planning a project, jotting down quick ideas, or studying for exams, OneNote makes organization and productivity effortless.</a:t>
            </a:r>
          </a:p>
        </p:txBody>
      </p:sp>
      <p:sp>
        <p:nvSpPr>
          <p:cNvPr name="TextBox 18" id="18"/>
          <p:cNvSpPr txBox="true"/>
          <p:nvPr/>
        </p:nvSpPr>
        <p:spPr>
          <a:xfrm rot="0">
            <a:off x="2406968"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Microsoft OneNote - Your Digital Notebook for Ideas and Organization</a:t>
            </a:r>
          </a:p>
          <a:p>
            <a:pPr algn="just">
              <a:lnSpc>
                <a:spcPts val="4200"/>
              </a:lnSpc>
              <a:spcBef>
                <a:spcPct val="0"/>
              </a:spcBef>
            </a:pPr>
            <a:r>
              <a:rPr lang="en-US" sz="3000">
                <a:solidFill>
                  <a:srgbClr val="000000"/>
                </a:solidFill>
                <a:latin typeface="Antonio"/>
                <a:ea typeface="Antonio"/>
                <a:cs typeface="Antonio"/>
                <a:sym typeface="Antonio"/>
              </a:rPr>
              <a:t>Capture, Organize, and Share Your Notes Seamlessly</a:t>
            </a:r>
          </a:p>
        </p:txBody>
      </p:sp>
      <p:sp>
        <p:nvSpPr>
          <p:cNvPr name="TextBox 19" id="19"/>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OneNote simplifies note-taking and collaboration, empowering users to capture, organize, and share their thoughts effortlessly across devices.</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Microsoft OneNote - Your Digital Notebook for Ideas and Organization</a:t>
            </a:r>
          </a:p>
          <a:p>
            <a:pPr algn="just">
              <a:lnSpc>
                <a:spcPts val="4200"/>
              </a:lnSpc>
              <a:spcBef>
                <a:spcPct val="0"/>
              </a:spcBef>
            </a:pPr>
            <a:r>
              <a:rPr lang="en-US" sz="3000">
                <a:solidFill>
                  <a:srgbClr val="000000"/>
                </a:solidFill>
                <a:latin typeface="Antonio"/>
                <a:ea typeface="Antonio"/>
                <a:cs typeface="Antonio"/>
                <a:sym typeface="Antonio"/>
              </a:rPr>
              <a:t>Capture, Organize, and Share Your Notes Seamlessly</a:t>
            </a:r>
          </a:p>
        </p:txBody>
      </p:sp>
      <p:grpSp>
        <p:nvGrpSpPr>
          <p:cNvPr name="Group 17" id="17"/>
          <p:cNvGrpSpPr/>
          <p:nvPr/>
        </p:nvGrpSpPr>
        <p:grpSpPr>
          <a:xfrm rot="0">
            <a:off x="1094781" y="2936265"/>
            <a:ext cx="16098438" cy="4540860"/>
            <a:chOff x="0" y="0"/>
            <a:chExt cx="21464584" cy="6054480"/>
          </a:xfrm>
        </p:grpSpPr>
        <p:grpSp>
          <p:nvGrpSpPr>
            <p:cNvPr name="Group 18" id="18"/>
            <p:cNvGrpSpPr/>
            <p:nvPr/>
          </p:nvGrpSpPr>
          <p:grpSpPr>
            <a:xfrm rot="0">
              <a:off x="0" y="0"/>
              <a:ext cx="5080000" cy="1235608"/>
              <a:chOff x="0" y="0"/>
              <a:chExt cx="762111" cy="185368"/>
            </a:xfrm>
          </p:grpSpPr>
          <p:sp>
            <p:nvSpPr>
              <p:cNvPr name="Freeform 19" id="19"/>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20" id="20"/>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Digital Note-Taking</a:t>
                </a:r>
              </a:p>
            </p:txBody>
          </p:sp>
        </p:grpSp>
        <p:grpSp>
          <p:nvGrpSpPr>
            <p:cNvPr name="Group 21" id="21"/>
            <p:cNvGrpSpPr/>
            <p:nvPr/>
          </p:nvGrpSpPr>
          <p:grpSpPr>
            <a:xfrm rot="0">
              <a:off x="5462584" y="0"/>
              <a:ext cx="5080000" cy="1235608"/>
              <a:chOff x="0" y="0"/>
              <a:chExt cx="762111" cy="185368"/>
            </a:xfrm>
          </p:grpSpPr>
          <p:sp>
            <p:nvSpPr>
              <p:cNvPr name="Freeform 22" id="22"/>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23" id="23"/>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Multimedia Integration</a:t>
                </a:r>
              </a:p>
            </p:txBody>
          </p:sp>
        </p:grpSp>
        <p:grpSp>
          <p:nvGrpSpPr>
            <p:cNvPr name="Group 24" id="24"/>
            <p:cNvGrpSpPr/>
            <p:nvPr/>
          </p:nvGrpSpPr>
          <p:grpSpPr>
            <a:xfrm rot="0">
              <a:off x="10923584" y="0"/>
              <a:ext cx="5080000" cy="1235608"/>
              <a:chOff x="0" y="0"/>
              <a:chExt cx="762111" cy="185368"/>
            </a:xfrm>
          </p:grpSpPr>
          <p:sp>
            <p:nvSpPr>
              <p:cNvPr name="Freeform 25" id="25"/>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26" id="26"/>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Organization Tools</a:t>
                </a:r>
              </a:p>
            </p:txBody>
          </p:sp>
        </p:grpSp>
        <p:grpSp>
          <p:nvGrpSpPr>
            <p:cNvPr name="Group 27" id="27"/>
            <p:cNvGrpSpPr/>
            <p:nvPr/>
          </p:nvGrpSpPr>
          <p:grpSpPr>
            <a:xfrm rot="0">
              <a:off x="16384584" y="0"/>
              <a:ext cx="5080000" cy="1235608"/>
              <a:chOff x="0" y="0"/>
              <a:chExt cx="762111" cy="185368"/>
            </a:xfrm>
          </p:grpSpPr>
          <p:sp>
            <p:nvSpPr>
              <p:cNvPr name="Freeform 28" id="28"/>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29" id="29"/>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Cross-Device Syncing</a:t>
                </a:r>
              </a:p>
            </p:txBody>
          </p:sp>
        </p:grpSp>
        <p:grpSp>
          <p:nvGrpSpPr>
            <p:cNvPr name="Group 30" id="30"/>
            <p:cNvGrpSpPr/>
            <p:nvPr/>
          </p:nvGrpSpPr>
          <p:grpSpPr>
            <a:xfrm rot="0">
              <a:off x="0" y="1606291"/>
              <a:ext cx="5080000" cy="1235608"/>
              <a:chOff x="0" y="0"/>
              <a:chExt cx="762111" cy="185368"/>
            </a:xfrm>
          </p:grpSpPr>
          <p:sp>
            <p:nvSpPr>
              <p:cNvPr name="Freeform 31" id="31"/>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32" id="32"/>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Handwriting Recognition</a:t>
                </a:r>
              </a:p>
            </p:txBody>
          </p:sp>
        </p:grpSp>
        <p:grpSp>
          <p:nvGrpSpPr>
            <p:cNvPr name="Group 33" id="33"/>
            <p:cNvGrpSpPr/>
            <p:nvPr/>
          </p:nvGrpSpPr>
          <p:grpSpPr>
            <a:xfrm rot="0">
              <a:off x="5462584" y="1606291"/>
              <a:ext cx="5080000" cy="1235608"/>
              <a:chOff x="0" y="0"/>
              <a:chExt cx="762111" cy="185368"/>
            </a:xfrm>
          </p:grpSpPr>
          <p:sp>
            <p:nvSpPr>
              <p:cNvPr name="Freeform 34" id="34"/>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35" id="35"/>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Collaboration Features</a:t>
                </a:r>
              </a:p>
            </p:txBody>
          </p:sp>
        </p:grpSp>
        <p:grpSp>
          <p:nvGrpSpPr>
            <p:cNvPr name="Group 36" id="36"/>
            <p:cNvGrpSpPr/>
            <p:nvPr/>
          </p:nvGrpSpPr>
          <p:grpSpPr>
            <a:xfrm rot="0">
              <a:off x="10923584" y="1606291"/>
              <a:ext cx="5080000" cy="1235608"/>
              <a:chOff x="0" y="0"/>
              <a:chExt cx="762111" cy="185368"/>
            </a:xfrm>
          </p:grpSpPr>
          <p:sp>
            <p:nvSpPr>
              <p:cNvPr name="Freeform 37" id="37"/>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38" id="38"/>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Tagging and Search</a:t>
                </a:r>
              </a:p>
            </p:txBody>
          </p:sp>
        </p:grpSp>
        <p:grpSp>
          <p:nvGrpSpPr>
            <p:cNvPr name="Group 39" id="39"/>
            <p:cNvGrpSpPr/>
            <p:nvPr/>
          </p:nvGrpSpPr>
          <p:grpSpPr>
            <a:xfrm rot="0">
              <a:off x="16384584" y="1606291"/>
              <a:ext cx="5080000" cy="1235608"/>
              <a:chOff x="0" y="0"/>
              <a:chExt cx="762111" cy="185368"/>
            </a:xfrm>
          </p:grpSpPr>
          <p:sp>
            <p:nvSpPr>
              <p:cNvPr name="Freeform 40" id="40"/>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41" id="41"/>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To-Do Lists and Checkboxes</a:t>
                </a:r>
              </a:p>
            </p:txBody>
          </p:sp>
        </p:grpSp>
        <p:grpSp>
          <p:nvGrpSpPr>
            <p:cNvPr name="Group 42" id="42"/>
            <p:cNvGrpSpPr/>
            <p:nvPr/>
          </p:nvGrpSpPr>
          <p:grpSpPr>
            <a:xfrm rot="0">
              <a:off x="0" y="3212581"/>
              <a:ext cx="5080000" cy="1235608"/>
              <a:chOff x="0" y="0"/>
              <a:chExt cx="762111" cy="185368"/>
            </a:xfrm>
          </p:grpSpPr>
          <p:sp>
            <p:nvSpPr>
              <p:cNvPr name="Freeform 43" id="43"/>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44" id="44"/>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Integration with Microsoft 365</a:t>
                </a:r>
              </a:p>
            </p:txBody>
          </p:sp>
        </p:grpSp>
        <p:grpSp>
          <p:nvGrpSpPr>
            <p:cNvPr name="Group 45" id="45"/>
            <p:cNvGrpSpPr/>
            <p:nvPr/>
          </p:nvGrpSpPr>
          <p:grpSpPr>
            <a:xfrm rot="0">
              <a:off x="5462584" y="3212581"/>
              <a:ext cx="5080000" cy="1235608"/>
              <a:chOff x="0" y="0"/>
              <a:chExt cx="762111" cy="185368"/>
            </a:xfrm>
          </p:grpSpPr>
          <p:sp>
            <p:nvSpPr>
              <p:cNvPr name="Freeform 46" id="46"/>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47" id="47"/>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Offline Access</a:t>
                </a:r>
              </a:p>
            </p:txBody>
          </p:sp>
        </p:grpSp>
        <p:grpSp>
          <p:nvGrpSpPr>
            <p:cNvPr name="Group 48" id="48"/>
            <p:cNvGrpSpPr/>
            <p:nvPr/>
          </p:nvGrpSpPr>
          <p:grpSpPr>
            <a:xfrm rot="0">
              <a:off x="10923584" y="3212581"/>
              <a:ext cx="5080000" cy="1235608"/>
              <a:chOff x="0" y="0"/>
              <a:chExt cx="762111" cy="185368"/>
            </a:xfrm>
          </p:grpSpPr>
          <p:sp>
            <p:nvSpPr>
              <p:cNvPr name="Freeform 49" id="49"/>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50" id="50"/>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Audio Notes</a:t>
                </a:r>
              </a:p>
            </p:txBody>
          </p:sp>
        </p:grpSp>
        <p:grpSp>
          <p:nvGrpSpPr>
            <p:cNvPr name="Group 51" id="51"/>
            <p:cNvGrpSpPr/>
            <p:nvPr/>
          </p:nvGrpSpPr>
          <p:grpSpPr>
            <a:xfrm rot="0">
              <a:off x="16384584" y="3212581"/>
              <a:ext cx="5080000" cy="1235608"/>
              <a:chOff x="0" y="0"/>
              <a:chExt cx="762111" cy="185368"/>
            </a:xfrm>
          </p:grpSpPr>
          <p:sp>
            <p:nvSpPr>
              <p:cNvPr name="Freeform 52" id="52"/>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53" id="53"/>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Customization Options</a:t>
                </a:r>
              </a:p>
            </p:txBody>
          </p:sp>
        </p:grpSp>
        <p:grpSp>
          <p:nvGrpSpPr>
            <p:cNvPr name="Group 54" id="54"/>
            <p:cNvGrpSpPr/>
            <p:nvPr/>
          </p:nvGrpSpPr>
          <p:grpSpPr>
            <a:xfrm rot="0">
              <a:off x="0" y="4818872"/>
              <a:ext cx="5080000" cy="1235608"/>
              <a:chOff x="0" y="0"/>
              <a:chExt cx="762111" cy="185368"/>
            </a:xfrm>
          </p:grpSpPr>
          <p:sp>
            <p:nvSpPr>
              <p:cNvPr name="Freeform 55" id="55"/>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56" id="56"/>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Web Clippin</a:t>
                </a:r>
              </a:p>
            </p:txBody>
          </p:sp>
        </p:grpSp>
        <p:grpSp>
          <p:nvGrpSpPr>
            <p:cNvPr name="Group 57" id="57"/>
            <p:cNvGrpSpPr/>
            <p:nvPr/>
          </p:nvGrpSpPr>
          <p:grpSpPr>
            <a:xfrm rot="0">
              <a:off x="5462584" y="4818872"/>
              <a:ext cx="5080000" cy="1235608"/>
              <a:chOff x="0" y="0"/>
              <a:chExt cx="762111" cy="185368"/>
            </a:xfrm>
          </p:grpSpPr>
          <p:sp>
            <p:nvSpPr>
              <p:cNvPr name="Freeform 58" id="58"/>
              <p:cNvSpPr/>
              <p:nvPr/>
            </p:nvSpPr>
            <p:spPr>
              <a:xfrm flipH="false" flipV="false" rot="0">
                <a:off x="0" y="0"/>
                <a:ext cx="762111" cy="185368"/>
              </a:xfrm>
              <a:custGeom>
                <a:avLst/>
                <a:gdLst/>
                <a:ahLst/>
                <a:cxnLst/>
                <a:rect r="r" b="b" t="t" l="l"/>
                <a:pathLst>
                  <a:path h="185368" w="762111">
                    <a:moveTo>
                      <a:pt x="0" y="0"/>
                    </a:moveTo>
                    <a:lnTo>
                      <a:pt x="762111" y="0"/>
                    </a:lnTo>
                    <a:lnTo>
                      <a:pt x="762111" y="185368"/>
                    </a:lnTo>
                    <a:lnTo>
                      <a:pt x="0" y="185368"/>
                    </a:lnTo>
                    <a:close/>
                  </a:path>
                </a:pathLst>
              </a:custGeom>
              <a:solidFill>
                <a:srgbClr val="117CE2"/>
              </a:solidFill>
            </p:spPr>
          </p:sp>
          <p:sp>
            <p:nvSpPr>
              <p:cNvPr name="TextBox 59" id="59"/>
              <p:cNvSpPr txBox="true"/>
              <p:nvPr/>
            </p:nvSpPr>
            <p:spPr>
              <a:xfrm>
                <a:off x="0" y="-47625"/>
                <a:ext cx="762111" cy="23299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Immersive Reader</a:t>
                </a:r>
              </a:p>
            </p:txBody>
          </p:sp>
        </p:grpSp>
      </p:grpSp>
      <p:sp>
        <p:nvSpPr>
          <p:cNvPr name="TextBox 60" id="60"/>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OneNote simplifies note-taking and collaboration, empowering users to capture, organize, and share their thoughts effortlessly across devices.</a:t>
            </a:r>
          </a:p>
        </p:txBody>
      </p:sp>
      <p:sp>
        <p:nvSpPr>
          <p:cNvPr name="Freeform 61" id="61"/>
          <p:cNvSpPr/>
          <p:nvPr/>
        </p:nvSpPr>
        <p:spPr>
          <a:xfrm flipH="false" flipV="false" rot="0">
            <a:off x="1028700" y="1028700"/>
            <a:ext cx="1302068" cy="1302068"/>
          </a:xfrm>
          <a:custGeom>
            <a:avLst/>
            <a:gdLst/>
            <a:ahLst/>
            <a:cxnLst/>
            <a:rect r="r" b="b" t="t" l="l"/>
            <a:pathLst>
              <a:path h="1302068" w="1302068">
                <a:moveTo>
                  <a:pt x="0" y="0"/>
                </a:moveTo>
                <a:lnTo>
                  <a:pt x="1302068" y="0"/>
                </a:lnTo>
                <a:lnTo>
                  <a:pt x="1302068" y="1302068"/>
                </a:lnTo>
                <a:lnTo>
                  <a:pt x="0" y="1302068"/>
                </a:lnTo>
                <a:lnTo>
                  <a:pt x="0" y="0"/>
                </a:lnTo>
                <a:close/>
              </a:path>
            </a:pathLst>
          </a:custGeom>
          <a:blipFill>
            <a:blip r:embed="rId4"/>
            <a:stretch>
              <a:fillRect l="0" t="0" r="0" b="0"/>
            </a:stretch>
          </a:blipFill>
        </p:spPr>
      </p:sp>
      <p:sp>
        <p:nvSpPr>
          <p:cNvPr name="TextBox 62" id="62"/>
          <p:cNvSpPr txBox="true"/>
          <p:nvPr/>
        </p:nvSpPr>
        <p:spPr>
          <a:xfrm rot="0">
            <a:off x="8207462" y="4936807"/>
            <a:ext cx="1873076" cy="365760"/>
          </a:xfrm>
          <a:prstGeom prst="rect">
            <a:avLst/>
          </a:prstGeom>
        </p:spPr>
        <p:txBody>
          <a:bodyPr anchor="t" rtlCol="false" tIns="0" lIns="0" bIns="0" rIns="0">
            <a:spAutoFit/>
          </a:bodyPr>
          <a:lstStyle/>
          <a:p>
            <a:pPr algn="ctr">
              <a:lnSpc>
                <a:spcPts val="2939"/>
              </a:lnSpc>
              <a:spcBef>
                <a:spcPct val="0"/>
              </a:spcBef>
            </a:pPr>
            <a:r>
              <a:rPr lang="en-US" sz="2099">
                <a:solidFill>
                  <a:srgbClr val="000000"/>
                </a:solidFill>
                <a:latin typeface="Antonio"/>
                <a:ea typeface="Antonio"/>
                <a:cs typeface="Antonio"/>
                <a:sym typeface="Antonio"/>
              </a:rPr>
              <a:t>Digital Note-Taking</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1028700"/>
            <a:ext cx="1302068" cy="1302068"/>
          </a:xfrm>
          <a:custGeom>
            <a:avLst/>
            <a:gdLst/>
            <a:ahLst/>
            <a:cxnLst/>
            <a:rect r="r" b="b" t="t" l="l"/>
            <a:pathLst>
              <a:path h="1302068" w="1302068">
                <a:moveTo>
                  <a:pt x="0" y="0"/>
                </a:moveTo>
                <a:lnTo>
                  <a:pt x="1302068" y="0"/>
                </a:lnTo>
                <a:lnTo>
                  <a:pt x="1302068" y="1302068"/>
                </a:lnTo>
                <a:lnTo>
                  <a:pt x="0" y="1302068"/>
                </a:lnTo>
                <a:lnTo>
                  <a:pt x="0" y="0"/>
                </a:lnTo>
                <a:close/>
              </a:path>
            </a:pathLst>
          </a:custGeom>
          <a:blipFill>
            <a:blip r:embed="rId4"/>
            <a:stretch>
              <a:fillRect l="0" t="0" r="0" b="0"/>
            </a:stretch>
          </a:blipFill>
        </p:spPr>
      </p:sp>
      <p:sp>
        <p:nvSpPr>
          <p:cNvPr name="TextBox 17" id="17"/>
          <p:cNvSpPr txBox="true"/>
          <p:nvPr/>
        </p:nvSpPr>
        <p:spPr>
          <a:xfrm rot="0">
            <a:off x="1028700" y="2358910"/>
            <a:ext cx="16230600" cy="1944370"/>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Power BI is a robust business intelligence platform that enables users to connect to various data sources, create compelling visualizations, and derive actionable insights. Designed for professionals and organizations, Power BI offers powerful tools to analyze data in real time, uncover trends, and make informed decisions. Its seamless integration with Microsoft 365, Azure, and third-party platforms ensures flexibility and scalability, making it a critical solution for modern businesses aiming to leverage their data.</a:t>
            </a:r>
          </a:p>
        </p:txBody>
      </p:sp>
      <p:sp>
        <p:nvSpPr>
          <p:cNvPr name="TextBox 18" id="18"/>
          <p:cNvSpPr txBox="true"/>
          <p:nvPr/>
        </p:nvSpPr>
        <p:spPr>
          <a:xfrm rot="0">
            <a:off x="2406968"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Microsoft Power BI - Transform Data into Actionable Insights</a:t>
            </a:r>
          </a:p>
          <a:p>
            <a:pPr algn="just">
              <a:lnSpc>
                <a:spcPts val="4200"/>
              </a:lnSpc>
              <a:spcBef>
                <a:spcPct val="0"/>
              </a:spcBef>
            </a:pPr>
            <a:r>
              <a:rPr lang="en-US" sz="3000">
                <a:solidFill>
                  <a:srgbClr val="000000"/>
                </a:solidFill>
                <a:latin typeface="Antonio"/>
                <a:ea typeface="Antonio"/>
                <a:cs typeface="Antonio"/>
                <a:sym typeface="Antonio"/>
              </a:rPr>
              <a:t>Empowering Businesses with Advanced Analytics and Interactive Visualizations</a:t>
            </a:r>
          </a:p>
        </p:txBody>
      </p:sp>
      <p:sp>
        <p:nvSpPr>
          <p:cNvPr name="TextBox 19" id="19"/>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Power BI transforms raw data into meaningful insights, enabling businesses to make smarter, data-driven decisions efficiently and collaboratively.</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Microsoft Power BI - Transform Data into Actionable Insights</a:t>
            </a:r>
          </a:p>
          <a:p>
            <a:pPr algn="just">
              <a:lnSpc>
                <a:spcPts val="4200"/>
              </a:lnSpc>
              <a:spcBef>
                <a:spcPct val="0"/>
              </a:spcBef>
            </a:pPr>
            <a:r>
              <a:rPr lang="en-US" sz="3000">
                <a:solidFill>
                  <a:srgbClr val="000000"/>
                </a:solidFill>
                <a:latin typeface="Antonio"/>
                <a:ea typeface="Antonio"/>
                <a:cs typeface="Antonio"/>
                <a:sym typeface="Antonio"/>
              </a:rPr>
              <a:t>Empowering Businesses with Advanced Analytics and Interactive Visualizations</a:t>
            </a:r>
          </a:p>
        </p:txBody>
      </p:sp>
      <p:grpSp>
        <p:nvGrpSpPr>
          <p:cNvPr name="Group 17" id="17"/>
          <p:cNvGrpSpPr/>
          <p:nvPr/>
        </p:nvGrpSpPr>
        <p:grpSpPr>
          <a:xfrm rot="0">
            <a:off x="1094781" y="2809875"/>
            <a:ext cx="16098438" cy="4667250"/>
            <a:chOff x="0" y="0"/>
            <a:chExt cx="21464584" cy="6223000"/>
          </a:xfrm>
        </p:grpSpPr>
        <p:grpSp>
          <p:nvGrpSpPr>
            <p:cNvPr name="Group 18" id="18"/>
            <p:cNvGrpSpPr/>
            <p:nvPr/>
          </p:nvGrpSpPr>
          <p:grpSpPr>
            <a:xfrm rot="0">
              <a:off x="0" y="0"/>
              <a:ext cx="5080000" cy="1270000"/>
              <a:chOff x="0" y="0"/>
              <a:chExt cx="762111" cy="190528"/>
            </a:xfrm>
          </p:grpSpPr>
          <p:sp>
            <p:nvSpPr>
              <p:cNvPr name="Freeform 19" id="1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0" id="2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Interactive Dashboards</a:t>
                </a:r>
              </a:p>
            </p:txBody>
          </p:sp>
        </p:grpSp>
        <p:grpSp>
          <p:nvGrpSpPr>
            <p:cNvPr name="Group 21" id="21"/>
            <p:cNvGrpSpPr/>
            <p:nvPr/>
          </p:nvGrpSpPr>
          <p:grpSpPr>
            <a:xfrm rot="0">
              <a:off x="5462584" y="0"/>
              <a:ext cx="5080000" cy="1270000"/>
              <a:chOff x="0" y="0"/>
              <a:chExt cx="762111" cy="190528"/>
            </a:xfrm>
          </p:grpSpPr>
          <p:sp>
            <p:nvSpPr>
              <p:cNvPr name="Freeform 22" id="2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3" id="2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AI-Powered Insights</a:t>
                </a:r>
              </a:p>
            </p:txBody>
          </p:sp>
        </p:grpSp>
        <p:grpSp>
          <p:nvGrpSpPr>
            <p:cNvPr name="Group 24" id="24"/>
            <p:cNvGrpSpPr/>
            <p:nvPr/>
          </p:nvGrpSpPr>
          <p:grpSpPr>
            <a:xfrm rot="0">
              <a:off x="10923584" y="0"/>
              <a:ext cx="5080000" cy="1270000"/>
              <a:chOff x="0" y="0"/>
              <a:chExt cx="762111" cy="190528"/>
            </a:xfrm>
          </p:grpSpPr>
          <p:sp>
            <p:nvSpPr>
              <p:cNvPr name="Freeform 25" id="2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6" id="2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Integration with Microsoft 365</a:t>
                </a:r>
              </a:p>
            </p:txBody>
          </p:sp>
        </p:grpSp>
        <p:grpSp>
          <p:nvGrpSpPr>
            <p:cNvPr name="Group 27" id="27"/>
            <p:cNvGrpSpPr/>
            <p:nvPr/>
          </p:nvGrpSpPr>
          <p:grpSpPr>
            <a:xfrm rot="0">
              <a:off x="16384584" y="0"/>
              <a:ext cx="5080000" cy="1270000"/>
              <a:chOff x="0" y="0"/>
              <a:chExt cx="762111" cy="190528"/>
            </a:xfrm>
          </p:grpSpPr>
          <p:sp>
            <p:nvSpPr>
              <p:cNvPr name="Freeform 28" id="2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9" id="2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Scalability</a:t>
                </a:r>
              </a:p>
            </p:txBody>
          </p:sp>
        </p:grpSp>
        <p:grpSp>
          <p:nvGrpSpPr>
            <p:cNvPr name="Group 30" id="30"/>
            <p:cNvGrpSpPr/>
            <p:nvPr/>
          </p:nvGrpSpPr>
          <p:grpSpPr>
            <a:xfrm rot="0">
              <a:off x="0" y="1651000"/>
              <a:ext cx="5080000" cy="1270000"/>
              <a:chOff x="0" y="0"/>
              <a:chExt cx="762111" cy="190528"/>
            </a:xfrm>
          </p:grpSpPr>
          <p:sp>
            <p:nvSpPr>
              <p:cNvPr name="Freeform 31" id="3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2" id="3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Data Connectivity</a:t>
                </a:r>
              </a:p>
            </p:txBody>
          </p:sp>
        </p:grpSp>
        <p:grpSp>
          <p:nvGrpSpPr>
            <p:cNvPr name="Group 33" id="33"/>
            <p:cNvGrpSpPr/>
            <p:nvPr/>
          </p:nvGrpSpPr>
          <p:grpSpPr>
            <a:xfrm rot="0">
              <a:off x="5462584" y="1651000"/>
              <a:ext cx="5080000" cy="1270000"/>
              <a:chOff x="0" y="0"/>
              <a:chExt cx="762111" cy="190528"/>
            </a:xfrm>
          </p:grpSpPr>
          <p:sp>
            <p:nvSpPr>
              <p:cNvPr name="Freeform 34" id="3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5" id="3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Drag-and-Drop Interface</a:t>
                </a:r>
              </a:p>
            </p:txBody>
          </p:sp>
        </p:grpSp>
        <p:grpSp>
          <p:nvGrpSpPr>
            <p:cNvPr name="Group 36" id="36"/>
            <p:cNvGrpSpPr/>
            <p:nvPr/>
          </p:nvGrpSpPr>
          <p:grpSpPr>
            <a:xfrm rot="0">
              <a:off x="10923584" y="1651000"/>
              <a:ext cx="5080000" cy="1270000"/>
              <a:chOff x="0" y="0"/>
              <a:chExt cx="762111" cy="190528"/>
            </a:xfrm>
          </p:grpSpPr>
          <p:sp>
            <p:nvSpPr>
              <p:cNvPr name="Freeform 37" id="3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8" id="3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Natural Language Queries</a:t>
                </a:r>
              </a:p>
            </p:txBody>
          </p:sp>
        </p:grpSp>
        <p:grpSp>
          <p:nvGrpSpPr>
            <p:cNvPr name="Group 39" id="39"/>
            <p:cNvGrpSpPr/>
            <p:nvPr/>
          </p:nvGrpSpPr>
          <p:grpSpPr>
            <a:xfrm rot="0">
              <a:off x="16384584" y="1651000"/>
              <a:ext cx="5080000" cy="1270000"/>
              <a:chOff x="0" y="0"/>
              <a:chExt cx="762111" cy="190528"/>
            </a:xfrm>
          </p:grpSpPr>
          <p:sp>
            <p:nvSpPr>
              <p:cNvPr name="Freeform 40" id="4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1" id="4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Security and ComplianceEmbedded Analytics</a:t>
                </a:r>
              </a:p>
            </p:txBody>
          </p:sp>
        </p:grpSp>
        <p:grpSp>
          <p:nvGrpSpPr>
            <p:cNvPr name="Group 42" id="42"/>
            <p:cNvGrpSpPr/>
            <p:nvPr/>
          </p:nvGrpSpPr>
          <p:grpSpPr>
            <a:xfrm rot="0">
              <a:off x="0" y="3302000"/>
              <a:ext cx="5080000" cy="1270000"/>
              <a:chOff x="0" y="0"/>
              <a:chExt cx="762111" cy="190528"/>
            </a:xfrm>
          </p:grpSpPr>
          <p:sp>
            <p:nvSpPr>
              <p:cNvPr name="Freeform 43" id="4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4" id="4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Real-Time Analytics</a:t>
                </a:r>
              </a:p>
            </p:txBody>
          </p:sp>
        </p:grpSp>
        <p:grpSp>
          <p:nvGrpSpPr>
            <p:cNvPr name="Group 45" id="45"/>
            <p:cNvGrpSpPr/>
            <p:nvPr/>
          </p:nvGrpSpPr>
          <p:grpSpPr>
            <a:xfrm rot="0">
              <a:off x="5462584" y="3302000"/>
              <a:ext cx="5080000" cy="1270000"/>
              <a:chOff x="0" y="0"/>
              <a:chExt cx="762111" cy="190528"/>
            </a:xfrm>
          </p:grpSpPr>
          <p:sp>
            <p:nvSpPr>
              <p:cNvPr name="Freeform 46" id="4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7" id="4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Mobile Accessibility</a:t>
                </a:r>
              </a:p>
            </p:txBody>
          </p:sp>
        </p:grpSp>
        <p:grpSp>
          <p:nvGrpSpPr>
            <p:cNvPr name="Group 48" id="48"/>
            <p:cNvGrpSpPr/>
            <p:nvPr/>
          </p:nvGrpSpPr>
          <p:grpSpPr>
            <a:xfrm rot="0">
              <a:off x="10923584" y="3302000"/>
              <a:ext cx="5080000" cy="1270000"/>
              <a:chOff x="0" y="0"/>
              <a:chExt cx="762111" cy="190528"/>
            </a:xfrm>
          </p:grpSpPr>
          <p:sp>
            <p:nvSpPr>
              <p:cNvPr name="Freeform 49" id="4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0" id="5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Security and Compliance</a:t>
                </a:r>
              </a:p>
            </p:txBody>
          </p:sp>
        </p:grpSp>
        <p:grpSp>
          <p:nvGrpSpPr>
            <p:cNvPr name="Group 51" id="51"/>
            <p:cNvGrpSpPr/>
            <p:nvPr/>
          </p:nvGrpSpPr>
          <p:grpSpPr>
            <a:xfrm rot="0">
              <a:off x="16384584" y="3302000"/>
              <a:ext cx="5080000" cy="1270000"/>
              <a:chOff x="0" y="0"/>
              <a:chExt cx="762111" cy="190528"/>
            </a:xfrm>
          </p:grpSpPr>
          <p:sp>
            <p:nvSpPr>
              <p:cNvPr name="Freeform 52" id="5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3" id="5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Extensive API Support</a:t>
                </a:r>
              </a:p>
            </p:txBody>
          </p:sp>
        </p:grpSp>
        <p:grpSp>
          <p:nvGrpSpPr>
            <p:cNvPr name="Group 54" id="54"/>
            <p:cNvGrpSpPr/>
            <p:nvPr/>
          </p:nvGrpSpPr>
          <p:grpSpPr>
            <a:xfrm rot="0">
              <a:off x="0" y="4953000"/>
              <a:ext cx="5080000" cy="1270000"/>
              <a:chOff x="0" y="0"/>
              <a:chExt cx="762111" cy="190528"/>
            </a:xfrm>
          </p:grpSpPr>
          <p:sp>
            <p:nvSpPr>
              <p:cNvPr name="Freeform 55" id="5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6" id="5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Customizable Visualizations</a:t>
                </a:r>
              </a:p>
            </p:txBody>
          </p:sp>
        </p:grpSp>
        <p:grpSp>
          <p:nvGrpSpPr>
            <p:cNvPr name="Group 57" id="57"/>
            <p:cNvGrpSpPr/>
            <p:nvPr/>
          </p:nvGrpSpPr>
          <p:grpSpPr>
            <a:xfrm rot="0">
              <a:off x="5462584" y="4953000"/>
              <a:ext cx="5080000" cy="1270000"/>
              <a:chOff x="0" y="0"/>
              <a:chExt cx="762111" cy="190528"/>
            </a:xfrm>
          </p:grpSpPr>
          <p:sp>
            <p:nvSpPr>
              <p:cNvPr name="Freeform 58" id="5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9" id="5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Collaboration Tools</a:t>
                </a:r>
              </a:p>
            </p:txBody>
          </p:sp>
        </p:grpSp>
      </p:grpSp>
      <p:sp>
        <p:nvSpPr>
          <p:cNvPr name="TextBox 60" id="60"/>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Power BI transforms raw data into meaningful insights, enabling businesses to make smarter, data-driven decisions efficiently and collaboratively.</a:t>
            </a:r>
          </a:p>
        </p:txBody>
      </p:sp>
      <p:sp>
        <p:nvSpPr>
          <p:cNvPr name="Freeform 61" id="61"/>
          <p:cNvSpPr/>
          <p:nvPr/>
        </p:nvSpPr>
        <p:spPr>
          <a:xfrm flipH="false" flipV="false" rot="0">
            <a:off x="1028700" y="1028700"/>
            <a:ext cx="1302068" cy="1302068"/>
          </a:xfrm>
          <a:custGeom>
            <a:avLst/>
            <a:gdLst/>
            <a:ahLst/>
            <a:cxnLst/>
            <a:rect r="r" b="b" t="t" l="l"/>
            <a:pathLst>
              <a:path h="1302068" w="1302068">
                <a:moveTo>
                  <a:pt x="0" y="0"/>
                </a:moveTo>
                <a:lnTo>
                  <a:pt x="1302068" y="0"/>
                </a:lnTo>
                <a:lnTo>
                  <a:pt x="1302068" y="1302068"/>
                </a:lnTo>
                <a:lnTo>
                  <a:pt x="0" y="1302068"/>
                </a:lnTo>
                <a:lnTo>
                  <a:pt x="0" y="0"/>
                </a:lnTo>
                <a:close/>
              </a:path>
            </a:pathLst>
          </a:custGeom>
          <a:blipFill>
            <a:blip r:embed="rId4"/>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028700" y="2358910"/>
            <a:ext cx="16230600" cy="1944370"/>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This presentation provided an in-depth overview of Microsoft Office Suite, covering its core applications such as Word, Excel, PowerPoint, Outlook, Teams, Access, and OneNote. Key benefits like efficiency, integration, and cloud-based features in Office 365 were highlighted. Practical tips, case studies, and recent updates demonstrated its importance in modern office management. Microsoft Office Suite remains a vital tool for enhancing productivity, collaboration, and organizational success.</a:t>
            </a:r>
          </a:p>
        </p:txBody>
      </p:sp>
      <p:sp>
        <p:nvSpPr>
          <p:cNvPr name="TextBox 17" id="17"/>
          <p:cNvSpPr txBox="true"/>
          <p:nvPr/>
        </p:nvSpPr>
        <p:spPr>
          <a:xfrm rot="0">
            <a:off x="1028700" y="962025"/>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Key Takeaways from the Presentation</a:t>
            </a:r>
          </a:p>
          <a:p>
            <a:pPr algn="just">
              <a:lnSpc>
                <a:spcPts val="4200"/>
              </a:lnSpc>
              <a:spcBef>
                <a:spcPct val="0"/>
              </a:spcBef>
            </a:pPr>
            <a:r>
              <a:rPr lang="en-US" sz="3000">
                <a:solidFill>
                  <a:srgbClr val="000000"/>
                </a:solidFill>
                <a:latin typeface="Antonio"/>
                <a:ea typeface="Antonio"/>
                <a:cs typeface="Antonio"/>
                <a:sym typeface="Antonio"/>
              </a:rPr>
              <a:t>Recap of Microsoft Office Suite Benefits and Applications</a:t>
            </a:r>
          </a:p>
        </p:txBody>
      </p:sp>
      <p:sp>
        <p:nvSpPr>
          <p:cNvPr name="TextBox 18" id="18"/>
          <p:cNvSpPr txBox="true"/>
          <p:nvPr/>
        </p:nvSpPr>
        <p:spPr>
          <a:xfrm rot="0">
            <a:off x="1028700" y="8397875"/>
            <a:ext cx="16230600" cy="860425"/>
          </a:xfrm>
          <a:prstGeom prst="rect">
            <a:avLst/>
          </a:prstGeom>
        </p:spPr>
        <p:txBody>
          <a:bodyPr anchor="t" rtlCol="false" tIns="0" lIns="0" bIns="0" rIns="0">
            <a:spAutoFit/>
          </a:bodyPr>
          <a:lstStyle/>
          <a:p>
            <a:pPr algn="just">
              <a:lnSpc>
                <a:spcPts val="3499"/>
              </a:lnSpc>
              <a:spcBef>
                <a:spcPct val="0"/>
              </a:spcBef>
            </a:pPr>
            <a:r>
              <a:rPr lang="en-US" b="true" sz="2499">
                <a:solidFill>
                  <a:srgbClr val="000000"/>
                </a:solidFill>
                <a:latin typeface="Antonio Bold"/>
                <a:ea typeface="Antonio Bold"/>
                <a:cs typeface="Antonio Bold"/>
                <a:sym typeface="Antonio Bold"/>
              </a:rPr>
              <a:t>Microsoft Office Suite is an indispensable tool for modern office management, offering seamless integration, enhanced productivity, and innovative features to meet the evolving needs of businesses and teams.</a:t>
            </a:r>
          </a:p>
        </p:txBody>
      </p:sp>
      <p:grpSp>
        <p:nvGrpSpPr>
          <p:cNvPr name="Group 19" id="19"/>
          <p:cNvGrpSpPr/>
          <p:nvPr/>
        </p:nvGrpSpPr>
        <p:grpSpPr>
          <a:xfrm rot="0">
            <a:off x="1764819" y="4529594"/>
            <a:ext cx="14758363" cy="3689591"/>
            <a:chOff x="0" y="0"/>
            <a:chExt cx="19677817" cy="4919454"/>
          </a:xfrm>
        </p:grpSpPr>
        <p:sp>
          <p:nvSpPr>
            <p:cNvPr name="Freeform 20" id="20"/>
            <p:cNvSpPr/>
            <p:nvPr/>
          </p:nvSpPr>
          <p:spPr>
            <a:xfrm flipH="false" flipV="false" rot="0">
              <a:off x="17218090"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4"/>
              <a:stretch>
                <a:fillRect l="0" t="0" r="0" b="0"/>
              </a:stretch>
            </a:blipFill>
          </p:spPr>
        </p:sp>
        <p:sp>
          <p:nvSpPr>
            <p:cNvPr name="Freeform 21" id="21"/>
            <p:cNvSpPr/>
            <p:nvPr/>
          </p:nvSpPr>
          <p:spPr>
            <a:xfrm flipH="false" flipV="false" rot="0">
              <a:off x="4919454"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5"/>
              <a:stretch>
                <a:fillRect l="0" t="0" r="0" b="0"/>
              </a:stretch>
            </a:blipFill>
          </p:spPr>
        </p:sp>
        <p:sp>
          <p:nvSpPr>
            <p:cNvPr name="Freeform 22" id="22"/>
            <p:cNvSpPr/>
            <p:nvPr/>
          </p:nvSpPr>
          <p:spPr>
            <a:xfrm flipH="false" flipV="false" rot="0">
              <a:off x="9838908"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6"/>
              <a:stretch>
                <a:fillRect l="0" t="0" r="0" b="0"/>
              </a:stretch>
            </a:blipFill>
          </p:spPr>
        </p:sp>
        <p:sp>
          <p:nvSpPr>
            <p:cNvPr name="Freeform 23" id="23"/>
            <p:cNvSpPr/>
            <p:nvPr/>
          </p:nvSpPr>
          <p:spPr>
            <a:xfrm flipH="false" flipV="false" rot="0">
              <a:off x="12298635" y="0"/>
              <a:ext cx="2459727" cy="2459727"/>
            </a:xfrm>
            <a:custGeom>
              <a:avLst/>
              <a:gdLst/>
              <a:ahLst/>
              <a:cxnLst/>
              <a:rect r="r" b="b" t="t" l="l"/>
              <a:pathLst>
                <a:path h="2459727" w="2459727">
                  <a:moveTo>
                    <a:pt x="0" y="0"/>
                  </a:moveTo>
                  <a:lnTo>
                    <a:pt x="2459728" y="0"/>
                  </a:lnTo>
                  <a:lnTo>
                    <a:pt x="2459728" y="2459727"/>
                  </a:lnTo>
                  <a:lnTo>
                    <a:pt x="0" y="2459727"/>
                  </a:lnTo>
                  <a:lnTo>
                    <a:pt x="0" y="0"/>
                  </a:lnTo>
                  <a:close/>
                </a:path>
              </a:pathLst>
            </a:custGeom>
            <a:blipFill>
              <a:blip r:embed="rId7"/>
              <a:stretch>
                <a:fillRect l="0" t="0" r="0" b="0"/>
              </a:stretch>
            </a:blipFill>
          </p:spPr>
        </p:sp>
        <p:sp>
          <p:nvSpPr>
            <p:cNvPr name="Freeform 24" id="24"/>
            <p:cNvSpPr/>
            <p:nvPr/>
          </p:nvSpPr>
          <p:spPr>
            <a:xfrm flipH="false" flipV="false" rot="0">
              <a:off x="7379181"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8"/>
              <a:stretch>
                <a:fillRect l="0" t="0" r="0" b="0"/>
              </a:stretch>
            </a:blipFill>
          </p:spPr>
        </p:sp>
        <p:sp>
          <p:nvSpPr>
            <p:cNvPr name="Freeform 25" id="25"/>
            <p:cNvSpPr/>
            <p:nvPr/>
          </p:nvSpPr>
          <p:spPr>
            <a:xfrm flipH="false" flipV="false" rot="0">
              <a:off x="7379181"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9"/>
              <a:stretch>
                <a:fillRect l="0" t="0" r="0" b="0"/>
              </a:stretch>
            </a:blipFill>
          </p:spPr>
        </p:sp>
        <p:sp>
          <p:nvSpPr>
            <p:cNvPr name="Freeform 26" id="26"/>
            <p:cNvSpPr/>
            <p:nvPr/>
          </p:nvSpPr>
          <p:spPr>
            <a:xfrm flipH="false" flipV="false" rot="0">
              <a:off x="14758363"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0"/>
              <a:stretch>
                <a:fillRect l="0" t="0" r="0" b="0"/>
              </a:stretch>
            </a:blipFill>
          </p:spPr>
        </p:sp>
        <p:sp>
          <p:nvSpPr>
            <p:cNvPr name="Freeform 27" id="27"/>
            <p:cNvSpPr/>
            <p:nvPr/>
          </p:nvSpPr>
          <p:spPr>
            <a:xfrm flipH="false" flipV="false" rot="0">
              <a:off x="0"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1"/>
              <a:stretch>
                <a:fillRect l="0" t="0" r="0" b="0"/>
              </a:stretch>
            </a:blipFill>
          </p:spPr>
        </p:sp>
        <p:sp>
          <p:nvSpPr>
            <p:cNvPr name="Freeform 28" id="28"/>
            <p:cNvSpPr/>
            <p:nvPr/>
          </p:nvSpPr>
          <p:spPr>
            <a:xfrm flipH="false" flipV="false" rot="0">
              <a:off x="4919454"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2"/>
              <a:stretch>
                <a:fillRect l="0" t="0" r="0" b="0"/>
              </a:stretch>
            </a:blipFill>
          </p:spPr>
        </p:sp>
        <p:sp>
          <p:nvSpPr>
            <p:cNvPr name="Freeform 29" id="29"/>
            <p:cNvSpPr/>
            <p:nvPr/>
          </p:nvSpPr>
          <p:spPr>
            <a:xfrm flipH="false" flipV="false" rot="0">
              <a:off x="17218090"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3"/>
              <a:stretch>
                <a:fillRect l="0" t="0" r="0" b="0"/>
              </a:stretch>
            </a:blipFill>
          </p:spPr>
        </p:sp>
        <p:sp>
          <p:nvSpPr>
            <p:cNvPr name="Freeform 30" id="30"/>
            <p:cNvSpPr/>
            <p:nvPr/>
          </p:nvSpPr>
          <p:spPr>
            <a:xfrm flipH="false" flipV="false" rot="0">
              <a:off x="0"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4"/>
              <a:stretch>
                <a:fillRect l="0" t="0" r="0" b="0"/>
              </a:stretch>
            </a:blipFill>
          </p:spPr>
        </p:sp>
        <p:sp>
          <p:nvSpPr>
            <p:cNvPr name="Freeform 31" id="31"/>
            <p:cNvSpPr/>
            <p:nvPr/>
          </p:nvSpPr>
          <p:spPr>
            <a:xfrm flipH="false" flipV="false" rot="0">
              <a:off x="2459727" y="2459727"/>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5"/>
              <a:stretch>
                <a:fillRect l="0" t="0" r="0" b="0"/>
              </a:stretch>
            </a:blipFill>
          </p:spPr>
        </p:sp>
        <p:sp>
          <p:nvSpPr>
            <p:cNvPr name="Freeform 32" id="32"/>
            <p:cNvSpPr/>
            <p:nvPr/>
          </p:nvSpPr>
          <p:spPr>
            <a:xfrm flipH="false" flipV="false" rot="0">
              <a:off x="2459727"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6"/>
              <a:stretch>
                <a:fillRect l="0" t="0" r="0" b="0"/>
              </a:stretch>
            </a:blipFill>
          </p:spPr>
        </p:sp>
        <p:sp>
          <p:nvSpPr>
            <p:cNvPr name="Freeform 33" id="33"/>
            <p:cNvSpPr/>
            <p:nvPr/>
          </p:nvSpPr>
          <p:spPr>
            <a:xfrm flipH="false" flipV="false" rot="0">
              <a:off x="12298635" y="2459727"/>
              <a:ext cx="2459727" cy="2459727"/>
            </a:xfrm>
            <a:custGeom>
              <a:avLst/>
              <a:gdLst/>
              <a:ahLst/>
              <a:cxnLst/>
              <a:rect r="r" b="b" t="t" l="l"/>
              <a:pathLst>
                <a:path h="2459727" w="2459727">
                  <a:moveTo>
                    <a:pt x="0" y="0"/>
                  </a:moveTo>
                  <a:lnTo>
                    <a:pt x="2459728" y="0"/>
                  </a:lnTo>
                  <a:lnTo>
                    <a:pt x="2459728" y="2459727"/>
                  </a:lnTo>
                  <a:lnTo>
                    <a:pt x="0" y="2459727"/>
                  </a:lnTo>
                  <a:lnTo>
                    <a:pt x="0" y="0"/>
                  </a:lnTo>
                  <a:close/>
                </a:path>
              </a:pathLst>
            </a:custGeom>
            <a:blipFill>
              <a:blip r:embed="rId17"/>
              <a:stretch>
                <a:fillRect l="0" t="0" r="0" b="0"/>
              </a:stretch>
            </a:blipFill>
          </p:spPr>
        </p:sp>
        <p:sp>
          <p:nvSpPr>
            <p:cNvPr name="Freeform 34" id="34"/>
            <p:cNvSpPr/>
            <p:nvPr/>
          </p:nvSpPr>
          <p:spPr>
            <a:xfrm flipH="false" flipV="false" rot="0">
              <a:off x="14758363"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8"/>
              <a:stretch>
                <a:fillRect l="0" t="0" r="0" b="0"/>
              </a:stretch>
            </a:blipFill>
          </p:spPr>
        </p:sp>
        <p:sp>
          <p:nvSpPr>
            <p:cNvPr name="Freeform 35" id="35"/>
            <p:cNvSpPr/>
            <p:nvPr/>
          </p:nvSpPr>
          <p:spPr>
            <a:xfrm flipH="false" flipV="false" rot="0">
              <a:off x="9838908" y="0"/>
              <a:ext cx="2459727" cy="2459727"/>
            </a:xfrm>
            <a:custGeom>
              <a:avLst/>
              <a:gdLst/>
              <a:ahLst/>
              <a:cxnLst/>
              <a:rect r="r" b="b" t="t" l="l"/>
              <a:pathLst>
                <a:path h="2459727" w="2459727">
                  <a:moveTo>
                    <a:pt x="0" y="0"/>
                  </a:moveTo>
                  <a:lnTo>
                    <a:pt x="2459727" y="0"/>
                  </a:lnTo>
                  <a:lnTo>
                    <a:pt x="2459727" y="2459727"/>
                  </a:lnTo>
                  <a:lnTo>
                    <a:pt x="0" y="2459727"/>
                  </a:lnTo>
                  <a:lnTo>
                    <a:pt x="0" y="0"/>
                  </a:lnTo>
                  <a:close/>
                </a:path>
              </a:pathLst>
            </a:custGeom>
            <a:blipFill>
              <a:blip r:embed="rId19"/>
              <a:stretch>
                <a:fillRect l="0" t="0" r="0" b="0"/>
              </a:stretch>
            </a:blipFill>
          </p:spPr>
        </p:sp>
      </p:gr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028700" y="3230563"/>
            <a:ext cx="16230600" cy="3435349"/>
          </a:xfrm>
          <a:prstGeom prst="rect">
            <a:avLst/>
          </a:prstGeom>
        </p:spPr>
        <p:txBody>
          <a:bodyPr anchor="t" rtlCol="false" tIns="0" lIns="0" bIns="0" rIns="0">
            <a:spAutoFit/>
          </a:bodyPr>
          <a:lstStyle/>
          <a:p>
            <a:pPr algn="ctr">
              <a:lnSpc>
                <a:spcPts val="28000"/>
              </a:lnSpc>
              <a:spcBef>
                <a:spcPct val="0"/>
              </a:spcBef>
            </a:pPr>
            <a:r>
              <a:rPr lang="en-US" b="true" sz="20000">
                <a:solidFill>
                  <a:srgbClr val="000000"/>
                </a:solidFill>
                <a:latin typeface="Antonio Bold"/>
                <a:ea typeface="Antonio Bold"/>
                <a:cs typeface="Antonio Bold"/>
                <a:sym typeface="Antonio Bold"/>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028700" y="2087278"/>
            <a:ext cx="16230600" cy="6112443"/>
            <a:chOff x="0" y="0"/>
            <a:chExt cx="21640800" cy="8149924"/>
          </a:xfrm>
        </p:grpSpPr>
        <p:sp>
          <p:nvSpPr>
            <p:cNvPr name="TextBox 17" id="17"/>
            <p:cNvSpPr txBox="true"/>
            <p:nvPr/>
          </p:nvSpPr>
          <p:spPr>
            <a:xfrm rot="0">
              <a:off x="0" y="1790333"/>
              <a:ext cx="21640800" cy="4650318"/>
            </a:xfrm>
            <a:prstGeom prst="rect">
              <a:avLst/>
            </a:prstGeom>
          </p:spPr>
          <p:txBody>
            <a:bodyPr anchor="t" rtlCol="false" tIns="0" lIns="0" bIns="0" rIns="0">
              <a:spAutoFit/>
            </a:bodyPr>
            <a:lstStyle/>
            <a:p>
              <a:pPr algn="just">
                <a:lnSpc>
                  <a:spcPts val="6999"/>
                </a:lnSpc>
              </a:pPr>
              <a:r>
                <a:rPr lang="en-US" sz="4999" b="true">
                  <a:solidFill>
                    <a:srgbClr val="000000"/>
                  </a:solidFill>
                  <a:latin typeface="Antonio Bold"/>
                  <a:ea typeface="Antonio Bold"/>
                  <a:cs typeface="Antonio Bold"/>
                  <a:sym typeface="Antonio Bold"/>
                </a:rPr>
                <a:t>The Microsoft Office Suite consists of several applications, including Word, Excel, PowerPoint, and Outlook. Each tool serves a unique purpose, enabling users to create documents, analyze data, deliver presentations, and manage emails efficiently.</a:t>
              </a:r>
            </a:p>
          </p:txBody>
        </p:sp>
        <p:sp>
          <p:nvSpPr>
            <p:cNvPr name="TextBox 18" id="18"/>
            <p:cNvSpPr txBox="true"/>
            <p:nvPr/>
          </p:nvSpPr>
          <p:spPr>
            <a:xfrm rot="0">
              <a:off x="3107183" y="7463001"/>
              <a:ext cx="15426434" cy="686923"/>
            </a:xfrm>
            <a:prstGeom prst="rect">
              <a:avLst/>
            </a:prstGeom>
          </p:spPr>
          <p:txBody>
            <a:bodyPr anchor="t" rtlCol="false" tIns="0" lIns="0" bIns="0" rIns="0">
              <a:spAutoFit/>
            </a:bodyPr>
            <a:lstStyle/>
            <a:p>
              <a:pPr algn="ctr">
                <a:lnSpc>
                  <a:spcPts val="4416"/>
                </a:lnSpc>
              </a:pPr>
              <a:r>
                <a:rPr lang="en-US" sz="3154">
                  <a:solidFill>
                    <a:srgbClr val="000000"/>
                  </a:solidFill>
                  <a:latin typeface="Antonio"/>
                  <a:ea typeface="Antonio"/>
                  <a:cs typeface="Antonio"/>
                  <a:sym typeface="Antonio"/>
                </a:rPr>
                <a:t>Transforming Workplace Productivity with Microsoft Office​</a:t>
              </a:r>
            </a:p>
          </p:txBody>
        </p:sp>
        <p:sp>
          <p:nvSpPr>
            <p:cNvPr name="TextBox 19" id="19"/>
            <p:cNvSpPr txBox="true"/>
            <p:nvPr/>
          </p:nvSpPr>
          <p:spPr>
            <a:xfrm rot="0">
              <a:off x="7065499" y="-76200"/>
              <a:ext cx="8093174" cy="880533"/>
            </a:xfrm>
            <a:prstGeom prst="rect">
              <a:avLst/>
            </a:prstGeom>
          </p:spPr>
          <p:txBody>
            <a:bodyPr anchor="t" rtlCol="false" tIns="0" lIns="0" bIns="0" rIns="0">
              <a:spAutoFit/>
            </a:bodyPr>
            <a:lstStyle/>
            <a:p>
              <a:pPr algn="r">
                <a:lnSpc>
                  <a:spcPts val="5599"/>
                </a:lnSpc>
                <a:spcBef>
                  <a:spcPct val="0"/>
                </a:spcBef>
              </a:pPr>
              <a:r>
                <a:rPr lang="en-US" b="true" sz="3999">
                  <a:solidFill>
                    <a:srgbClr val="000000"/>
                  </a:solidFill>
                  <a:latin typeface="Antonio Bold"/>
                  <a:ea typeface="Antonio Bold"/>
                  <a:cs typeface="Antonio Bold"/>
                  <a:sym typeface="Antonio Bold"/>
                </a:rPr>
                <a:t>Overview of Office Applications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028700"/>
            <a:ext cx="1301635" cy="1301635"/>
          </a:xfrm>
          <a:custGeom>
            <a:avLst/>
            <a:gdLst/>
            <a:ahLst/>
            <a:cxnLst/>
            <a:rect r="r" b="b" t="t" l="l"/>
            <a:pathLst>
              <a:path h="1301635" w="1301635">
                <a:moveTo>
                  <a:pt x="0" y="0"/>
                </a:moveTo>
                <a:lnTo>
                  <a:pt x="1301635" y="0"/>
                </a:lnTo>
                <a:lnTo>
                  <a:pt x="1301635" y="1301635"/>
                </a:lnTo>
                <a:lnTo>
                  <a:pt x="0" y="1301635"/>
                </a:lnTo>
                <a:lnTo>
                  <a:pt x="0" y="0"/>
                </a:lnTo>
                <a:close/>
              </a:path>
            </a:pathLst>
          </a:custGeom>
          <a:blipFill>
            <a:blip r:embed="rId4"/>
            <a:stretch>
              <a:fillRect l="0" t="0" r="0" b="0"/>
            </a:stretch>
          </a:blipFill>
        </p:spPr>
      </p:sp>
      <p:sp>
        <p:nvSpPr>
          <p:cNvPr name="TextBox 4" id="4"/>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Leveraging Microsoft Word for Efficient Office Management</a:t>
            </a:r>
          </a:p>
          <a:p>
            <a:pPr algn="just">
              <a:lnSpc>
                <a:spcPts val="4200"/>
              </a:lnSpc>
              <a:spcBef>
                <a:spcPct val="0"/>
              </a:spcBef>
            </a:pPr>
            <a:r>
              <a:rPr lang="en-US" sz="3000">
                <a:solidFill>
                  <a:srgbClr val="000000"/>
                </a:solidFill>
                <a:latin typeface="Antonio"/>
                <a:ea typeface="Antonio"/>
                <a:cs typeface="Antonio"/>
                <a:sym typeface="Antonio"/>
              </a:rPr>
              <a:t>Creating, Editing, and Collaborating: Maximizing Office Efficiency with Microsoft Word</a:t>
            </a:r>
          </a:p>
        </p:txBody>
      </p:sp>
      <p:grpSp>
        <p:nvGrpSpPr>
          <p:cNvPr name="Group 5" id="5"/>
          <p:cNvGrpSpPr/>
          <p:nvPr/>
        </p:nvGrpSpPr>
        <p:grpSpPr>
          <a:xfrm rot="0">
            <a:off x="0" y="0"/>
            <a:ext cx="952500" cy="10287000"/>
            <a:chOff x="0" y="0"/>
            <a:chExt cx="1270000" cy="13716000"/>
          </a:xfrm>
        </p:grpSpPr>
        <p:grpSp>
          <p:nvGrpSpPr>
            <p:cNvPr name="Group 6" id="6"/>
            <p:cNvGrpSpPr/>
            <p:nvPr/>
          </p:nvGrpSpPr>
          <p:grpSpPr>
            <a:xfrm rot="0">
              <a:off x="0" y="0"/>
              <a:ext cx="635000" cy="13716000"/>
              <a:chOff x="0" y="0"/>
              <a:chExt cx="125432" cy="2709333"/>
            </a:xfrm>
          </p:grpSpPr>
          <p:sp>
            <p:nvSpPr>
              <p:cNvPr name="Freeform 7" id="7"/>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8" id="8"/>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0" y="0"/>
              <a:ext cx="1270000" cy="635000"/>
              <a:chOff x="0" y="0"/>
              <a:chExt cx="250864" cy="125432"/>
            </a:xfrm>
          </p:grpSpPr>
          <p:sp>
            <p:nvSpPr>
              <p:cNvPr name="Freeform 10" id="10"/>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1" id="11"/>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0" y="13081000"/>
              <a:ext cx="1270000" cy="635000"/>
              <a:chOff x="0" y="0"/>
              <a:chExt cx="250864" cy="125432"/>
            </a:xfrm>
          </p:grpSpPr>
          <p:sp>
            <p:nvSpPr>
              <p:cNvPr name="Freeform 13" id="13"/>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4" id="14"/>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0">
            <a:off x="17811750" y="3476625"/>
            <a:ext cx="476250" cy="3333750"/>
            <a:chOff x="0" y="0"/>
            <a:chExt cx="125432" cy="878025"/>
          </a:xfrm>
        </p:grpSpPr>
        <p:sp>
          <p:nvSpPr>
            <p:cNvPr name="Freeform 16" id="16"/>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7" id="17"/>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1028700" y="2358910"/>
            <a:ext cx="16230600" cy="5459095"/>
          </a:xfrm>
          <a:prstGeom prst="rect">
            <a:avLst/>
          </a:prstGeom>
        </p:spPr>
        <p:txBody>
          <a:bodyPr anchor="t" rtlCol="false" tIns="0" lIns="0" bIns="0" rIns="0">
            <a:spAutoFit/>
          </a:bodyPr>
          <a:lstStyle/>
          <a:p>
            <a:pPr algn="l">
              <a:lnSpc>
                <a:spcPts val="3079"/>
              </a:lnSpc>
            </a:pPr>
            <a:r>
              <a:rPr lang="en-US" sz="2199" spc="94">
                <a:solidFill>
                  <a:srgbClr val="000000"/>
                </a:solidFill>
                <a:latin typeface="ABeeZee"/>
                <a:ea typeface="ABeeZee"/>
                <a:cs typeface="ABeeZee"/>
                <a:sym typeface="ABeeZee"/>
              </a:rPr>
              <a:t>Microsoft Word plays a pivotal role in office management by providing a comprehensive suite of tools designed for document creation, editing, and collaboration. Office managers rely on Word for generating a wide variety of documents, from internal reports and meeting agendas to client proposals and official correspondence. The application’s rich formatting capabilities, including styles, templates, and advanced text formatting, ensure that all documents maintain a consistent and professional appearance. </a:t>
            </a:r>
            <a:r>
              <a:rPr lang="en-US" sz="2199" spc="94">
                <a:solidFill>
                  <a:srgbClr val="000000"/>
                </a:solidFill>
                <a:latin typeface="ABeeZee"/>
                <a:ea typeface="ABeeZee"/>
                <a:cs typeface="ABeeZee"/>
                <a:sym typeface="ABeeZee"/>
              </a:rPr>
              <a:t>One of Word’s standout features is its ability to support collaboration. With tools like Track Changes, users can easily track revisions, ensuring that all team members are aligned on document updates. The Comments feature further enhances collaboration by allowing users to leave feedback or suggestions without altering the document's original content. This makes Word ideal for team-based projects where multiple contributors need to work on the same document. Additionally, Microsoft Word’s ability to integrate with other Microsoft Office Suite applications, such as Excel for embedding data or PowerPoint for creating presentation-ready documents, enhances its versatility. Whether managing reports, creating templates for common office tasks, or working on multi-page documents, Word’s robust set of features ensures efficiency, accuracy, and consistency in everyday office tasks.</a:t>
            </a:r>
          </a:p>
          <a:p>
            <a:pPr algn="l">
              <a:lnSpc>
                <a:spcPts val="3079"/>
              </a:lnSpc>
              <a:spcBef>
                <a:spcPct val="0"/>
              </a:spcBef>
            </a:pPr>
          </a:p>
        </p:txBody>
      </p:sp>
      <p:sp>
        <p:nvSpPr>
          <p:cNvPr name="TextBox 19" id="19"/>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Word is an essential tool for office management, enabling efficient document creation, editing, collaboration, and formatting to produce professional and consistent materials.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028700"/>
            <a:ext cx="1301635" cy="1301635"/>
          </a:xfrm>
          <a:custGeom>
            <a:avLst/>
            <a:gdLst/>
            <a:ahLst/>
            <a:cxnLst/>
            <a:rect r="r" b="b" t="t" l="l"/>
            <a:pathLst>
              <a:path h="1301635" w="1301635">
                <a:moveTo>
                  <a:pt x="0" y="0"/>
                </a:moveTo>
                <a:lnTo>
                  <a:pt x="1301635" y="0"/>
                </a:lnTo>
                <a:lnTo>
                  <a:pt x="1301635" y="1301635"/>
                </a:lnTo>
                <a:lnTo>
                  <a:pt x="0" y="1301635"/>
                </a:lnTo>
                <a:lnTo>
                  <a:pt x="0" y="0"/>
                </a:lnTo>
                <a:close/>
              </a:path>
            </a:pathLst>
          </a:custGeom>
          <a:blipFill>
            <a:blip r:embed="rId4"/>
            <a:stretch>
              <a:fillRect l="0" t="0" r="0" b="0"/>
            </a:stretch>
          </a:blipFill>
        </p:spPr>
      </p:sp>
      <p:grpSp>
        <p:nvGrpSpPr>
          <p:cNvPr name="Group 4" id="4"/>
          <p:cNvGrpSpPr/>
          <p:nvPr/>
        </p:nvGrpSpPr>
        <p:grpSpPr>
          <a:xfrm rot="0">
            <a:off x="0" y="0"/>
            <a:ext cx="952500" cy="10287000"/>
            <a:chOff x="0" y="0"/>
            <a:chExt cx="1270000" cy="13716000"/>
          </a:xfrm>
        </p:grpSpPr>
        <p:grpSp>
          <p:nvGrpSpPr>
            <p:cNvPr name="Group 5" id="5"/>
            <p:cNvGrpSpPr/>
            <p:nvPr/>
          </p:nvGrpSpPr>
          <p:grpSpPr>
            <a:xfrm rot="0">
              <a:off x="0" y="0"/>
              <a:ext cx="635000" cy="13716000"/>
              <a:chOff x="0" y="0"/>
              <a:chExt cx="125432" cy="2709333"/>
            </a:xfrm>
          </p:grpSpPr>
          <p:sp>
            <p:nvSpPr>
              <p:cNvPr name="Freeform 6" id="6"/>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7" id="7"/>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1270000" cy="635000"/>
              <a:chOff x="0" y="0"/>
              <a:chExt cx="250864" cy="125432"/>
            </a:xfrm>
          </p:grpSpPr>
          <p:sp>
            <p:nvSpPr>
              <p:cNvPr name="Freeform 9" id="9"/>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0" id="10"/>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0" y="13081000"/>
              <a:ext cx="1270000" cy="635000"/>
              <a:chOff x="0" y="0"/>
              <a:chExt cx="250864" cy="125432"/>
            </a:xfrm>
          </p:grpSpPr>
          <p:sp>
            <p:nvSpPr>
              <p:cNvPr name="Freeform 12" id="12"/>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3" id="13"/>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4" id="14"/>
          <p:cNvGrpSpPr/>
          <p:nvPr/>
        </p:nvGrpSpPr>
        <p:grpSpPr>
          <a:xfrm rot="0">
            <a:off x="17811750" y="3476625"/>
            <a:ext cx="476250" cy="3333750"/>
            <a:chOff x="0" y="0"/>
            <a:chExt cx="125432" cy="878025"/>
          </a:xfrm>
        </p:grpSpPr>
        <p:sp>
          <p:nvSpPr>
            <p:cNvPr name="Freeform 15" id="15"/>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6" id="16"/>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Antonio"/>
                <a:ea typeface="Antonio"/>
                <a:cs typeface="Antonio"/>
                <a:sym typeface="Antonio"/>
              </a:rPr>
              <a:t>Microsoft Word is a feature-rich word processing application used for creating, editing, and formatting text documents. Some of its key features include:</a:t>
            </a:r>
          </a:p>
        </p:txBody>
      </p:sp>
      <p:grpSp>
        <p:nvGrpSpPr>
          <p:cNvPr name="Group 18" id="18"/>
          <p:cNvGrpSpPr/>
          <p:nvPr/>
        </p:nvGrpSpPr>
        <p:grpSpPr>
          <a:xfrm rot="0">
            <a:off x="1094781" y="2809875"/>
            <a:ext cx="16098438" cy="4667250"/>
            <a:chOff x="0" y="0"/>
            <a:chExt cx="21464584" cy="6223000"/>
          </a:xfrm>
        </p:grpSpPr>
        <p:grpSp>
          <p:nvGrpSpPr>
            <p:cNvPr name="Group 19" id="19"/>
            <p:cNvGrpSpPr/>
            <p:nvPr/>
          </p:nvGrpSpPr>
          <p:grpSpPr>
            <a:xfrm rot="0">
              <a:off x="0" y="0"/>
              <a:ext cx="5080000" cy="1270000"/>
              <a:chOff x="0" y="0"/>
              <a:chExt cx="762111" cy="190528"/>
            </a:xfrm>
          </p:grpSpPr>
          <p:sp>
            <p:nvSpPr>
              <p:cNvPr name="Freeform 20" id="2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1" id="2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Text Formatting</a:t>
                </a:r>
              </a:p>
            </p:txBody>
          </p:sp>
        </p:grpSp>
        <p:grpSp>
          <p:nvGrpSpPr>
            <p:cNvPr name="Group 22" id="22"/>
            <p:cNvGrpSpPr/>
            <p:nvPr/>
          </p:nvGrpSpPr>
          <p:grpSpPr>
            <a:xfrm rot="0">
              <a:off x="5462584" y="0"/>
              <a:ext cx="5080000" cy="1270000"/>
              <a:chOff x="0" y="0"/>
              <a:chExt cx="762111" cy="190528"/>
            </a:xfrm>
          </p:grpSpPr>
          <p:sp>
            <p:nvSpPr>
              <p:cNvPr name="Freeform 23" id="2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4" id="2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Styles and Themes</a:t>
                </a:r>
              </a:p>
            </p:txBody>
          </p:sp>
        </p:grpSp>
        <p:grpSp>
          <p:nvGrpSpPr>
            <p:cNvPr name="Group 25" id="25"/>
            <p:cNvGrpSpPr/>
            <p:nvPr/>
          </p:nvGrpSpPr>
          <p:grpSpPr>
            <a:xfrm rot="0">
              <a:off x="10923584" y="0"/>
              <a:ext cx="5080000" cy="1270000"/>
              <a:chOff x="0" y="0"/>
              <a:chExt cx="762111" cy="190528"/>
            </a:xfrm>
          </p:grpSpPr>
          <p:sp>
            <p:nvSpPr>
              <p:cNvPr name="Freeform 26" id="2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7" id="2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Tables and Graphs</a:t>
                </a:r>
              </a:p>
            </p:txBody>
          </p:sp>
        </p:grpSp>
        <p:grpSp>
          <p:nvGrpSpPr>
            <p:cNvPr name="Group 28" id="28"/>
            <p:cNvGrpSpPr/>
            <p:nvPr/>
          </p:nvGrpSpPr>
          <p:grpSpPr>
            <a:xfrm rot="0">
              <a:off x="16384584" y="0"/>
              <a:ext cx="5080000" cy="1270000"/>
              <a:chOff x="0" y="0"/>
              <a:chExt cx="762111" cy="190528"/>
            </a:xfrm>
          </p:grpSpPr>
          <p:sp>
            <p:nvSpPr>
              <p:cNvPr name="Freeform 29" id="2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0" id="3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Spell and Grammar Check</a:t>
                </a:r>
              </a:p>
            </p:txBody>
          </p:sp>
        </p:grpSp>
        <p:grpSp>
          <p:nvGrpSpPr>
            <p:cNvPr name="Group 31" id="31"/>
            <p:cNvGrpSpPr/>
            <p:nvPr/>
          </p:nvGrpSpPr>
          <p:grpSpPr>
            <a:xfrm rot="0">
              <a:off x="0" y="1651000"/>
              <a:ext cx="5080000" cy="1270000"/>
              <a:chOff x="0" y="0"/>
              <a:chExt cx="762111" cy="190528"/>
            </a:xfrm>
          </p:grpSpPr>
          <p:sp>
            <p:nvSpPr>
              <p:cNvPr name="Freeform 32" id="3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3" id="3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Collaboration and Comments</a:t>
                </a:r>
              </a:p>
            </p:txBody>
          </p:sp>
        </p:grpSp>
        <p:grpSp>
          <p:nvGrpSpPr>
            <p:cNvPr name="Group 34" id="34"/>
            <p:cNvGrpSpPr/>
            <p:nvPr/>
          </p:nvGrpSpPr>
          <p:grpSpPr>
            <a:xfrm rot="0">
              <a:off x="5462584" y="1651000"/>
              <a:ext cx="5080000" cy="1270000"/>
              <a:chOff x="0" y="0"/>
              <a:chExt cx="762111" cy="190528"/>
            </a:xfrm>
          </p:grpSpPr>
          <p:sp>
            <p:nvSpPr>
              <p:cNvPr name="Freeform 35" id="3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6" id="3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Page Layout Options</a:t>
                </a:r>
              </a:p>
            </p:txBody>
          </p:sp>
        </p:grpSp>
        <p:grpSp>
          <p:nvGrpSpPr>
            <p:cNvPr name="Group 37" id="37"/>
            <p:cNvGrpSpPr/>
            <p:nvPr/>
          </p:nvGrpSpPr>
          <p:grpSpPr>
            <a:xfrm rot="0">
              <a:off x="10923584" y="1651000"/>
              <a:ext cx="5080000" cy="1270000"/>
              <a:chOff x="0" y="0"/>
              <a:chExt cx="762111" cy="190528"/>
            </a:xfrm>
          </p:grpSpPr>
          <p:sp>
            <p:nvSpPr>
              <p:cNvPr name="Freeform 38" id="3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9" id="3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References</a:t>
                </a:r>
              </a:p>
            </p:txBody>
          </p:sp>
        </p:grpSp>
        <p:grpSp>
          <p:nvGrpSpPr>
            <p:cNvPr name="Group 40" id="40"/>
            <p:cNvGrpSpPr/>
            <p:nvPr/>
          </p:nvGrpSpPr>
          <p:grpSpPr>
            <a:xfrm rot="0">
              <a:off x="16384584" y="1651000"/>
              <a:ext cx="5080000" cy="1270000"/>
              <a:chOff x="0" y="0"/>
              <a:chExt cx="762111" cy="190528"/>
            </a:xfrm>
          </p:grpSpPr>
          <p:sp>
            <p:nvSpPr>
              <p:cNvPr name="Freeform 41" id="4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2" id="4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Insert Media</a:t>
                </a:r>
              </a:p>
            </p:txBody>
          </p:sp>
        </p:grpSp>
        <p:grpSp>
          <p:nvGrpSpPr>
            <p:cNvPr name="Group 43" id="43"/>
            <p:cNvGrpSpPr/>
            <p:nvPr/>
          </p:nvGrpSpPr>
          <p:grpSpPr>
            <a:xfrm rot="0">
              <a:off x="0" y="3302000"/>
              <a:ext cx="5080000" cy="1270000"/>
              <a:chOff x="0" y="0"/>
              <a:chExt cx="762111" cy="190528"/>
            </a:xfrm>
          </p:grpSpPr>
          <p:sp>
            <p:nvSpPr>
              <p:cNvPr name="Freeform 44" id="4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5" id="4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Find and Replace</a:t>
                </a:r>
              </a:p>
            </p:txBody>
          </p:sp>
        </p:grpSp>
        <p:grpSp>
          <p:nvGrpSpPr>
            <p:cNvPr name="Group 46" id="46"/>
            <p:cNvGrpSpPr/>
            <p:nvPr/>
          </p:nvGrpSpPr>
          <p:grpSpPr>
            <a:xfrm rot="0">
              <a:off x="5462584" y="3302000"/>
              <a:ext cx="5080000" cy="1270000"/>
              <a:chOff x="0" y="0"/>
              <a:chExt cx="762111" cy="190528"/>
            </a:xfrm>
          </p:grpSpPr>
          <p:sp>
            <p:nvSpPr>
              <p:cNvPr name="Freeform 47" id="4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8" id="4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Track Changes</a:t>
                </a:r>
              </a:p>
            </p:txBody>
          </p:sp>
        </p:grpSp>
        <p:grpSp>
          <p:nvGrpSpPr>
            <p:cNvPr name="Group 49" id="49"/>
            <p:cNvGrpSpPr/>
            <p:nvPr/>
          </p:nvGrpSpPr>
          <p:grpSpPr>
            <a:xfrm rot="0">
              <a:off x="10923584" y="3302000"/>
              <a:ext cx="5080000" cy="1270000"/>
              <a:chOff x="0" y="0"/>
              <a:chExt cx="762111" cy="190528"/>
            </a:xfrm>
          </p:grpSpPr>
          <p:sp>
            <p:nvSpPr>
              <p:cNvPr name="Freeform 50" id="5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1" id="5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Mail Merge</a:t>
                </a:r>
              </a:p>
            </p:txBody>
          </p:sp>
        </p:grpSp>
        <p:grpSp>
          <p:nvGrpSpPr>
            <p:cNvPr name="Group 52" id="52"/>
            <p:cNvGrpSpPr/>
            <p:nvPr/>
          </p:nvGrpSpPr>
          <p:grpSpPr>
            <a:xfrm rot="0">
              <a:off x="16384584" y="3302000"/>
              <a:ext cx="5080000" cy="1270000"/>
              <a:chOff x="0" y="0"/>
              <a:chExt cx="762111" cy="190528"/>
            </a:xfrm>
          </p:grpSpPr>
          <p:sp>
            <p:nvSpPr>
              <p:cNvPr name="Freeform 53" id="5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4" id="5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Voice Typing</a:t>
                </a:r>
              </a:p>
            </p:txBody>
          </p:sp>
        </p:grpSp>
        <p:grpSp>
          <p:nvGrpSpPr>
            <p:cNvPr name="Group 55" id="55"/>
            <p:cNvGrpSpPr/>
            <p:nvPr/>
          </p:nvGrpSpPr>
          <p:grpSpPr>
            <a:xfrm rot="0">
              <a:off x="0" y="4953000"/>
              <a:ext cx="5080000" cy="1270000"/>
              <a:chOff x="0" y="0"/>
              <a:chExt cx="762111" cy="190528"/>
            </a:xfrm>
          </p:grpSpPr>
          <p:sp>
            <p:nvSpPr>
              <p:cNvPr name="Freeform 56" id="5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7" id="5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Hyperlinks</a:t>
                </a:r>
              </a:p>
            </p:txBody>
          </p:sp>
        </p:grpSp>
        <p:grpSp>
          <p:nvGrpSpPr>
            <p:cNvPr name="Group 58" id="58"/>
            <p:cNvGrpSpPr/>
            <p:nvPr/>
          </p:nvGrpSpPr>
          <p:grpSpPr>
            <a:xfrm rot="0">
              <a:off x="5462584" y="4953000"/>
              <a:ext cx="5080000" cy="1270000"/>
              <a:chOff x="0" y="0"/>
              <a:chExt cx="762111" cy="190528"/>
            </a:xfrm>
          </p:grpSpPr>
          <p:sp>
            <p:nvSpPr>
              <p:cNvPr name="Freeform 59" id="5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60" id="6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Smart Lookup</a:t>
                </a:r>
              </a:p>
            </p:txBody>
          </p:sp>
        </p:grpSp>
        <p:grpSp>
          <p:nvGrpSpPr>
            <p:cNvPr name="Group 61" id="61"/>
            <p:cNvGrpSpPr/>
            <p:nvPr/>
          </p:nvGrpSpPr>
          <p:grpSpPr>
            <a:xfrm rot="0">
              <a:off x="10923584" y="4953000"/>
              <a:ext cx="5080000" cy="1270000"/>
              <a:chOff x="0" y="0"/>
              <a:chExt cx="762111" cy="190528"/>
            </a:xfrm>
          </p:grpSpPr>
          <p:sp>
            <p:nvSpPr>
              <p:cNvPr name="Freeform 62" id="6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63" id="6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Document Protection</a:t>
                </a:r>
              </a:p>
            </p:txBody>
          </p:sp>
        </p:grpSp>
        <p:grpSp>
          <p:nvGrpSpPr>
            <p:cNvPr name="Group 64" id="64"/>
            <p:cNvGrpSpPr/>
            <p:nvPr/>
          </p:nvGrpSpPr>
          <p:grpSpPr>
            <a:xfrm rot="0">
              <a:off x="16384584" y="4953000"/>
              <a:ext cx="5080000" cy="1270000"/>
              <a:chOff x="0" y="0"/>
              <a:chExt cx="762111" cy="190528"/>
            </a:xfrm>
          </p:grpSpPr>
          <p:sp>
            <p:nvSpPr>
              <p:cNvPr name="Freeform 65" id="6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66" id="6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b="true" sz="2099">
                    <a:solidFill>
                      <a:srgbClr val="FFFFFF"/>
                    </a:solidFill>
                    <a:latin typeface="Antonio Bold"/>
                    <a:ea typeface="Antonio Bold"/>
                    <a:cs typeface="Antonio Bold"/>
                    <a:sym typeface="Antonio Bold"/>
                  </a:rPr>
                  <a:t>Version History</a:t>
                </a:r>
              </a:p>
            </p:txBody>
          </p:sp>
        </p:grpSp>
      </p:grpSp>
      <p:sp>
        <p:nvSpPr>
          <p:cNvPr name="TextBox 67" id="67"/>
          <p:cNvSpPr txBox="true"/>
          <p:nvPr/>
        </p:nvSpPr>
        <p:spPr>
          <a:xfrm rot="0">
            <a:off x="1028700" y="8404340"/>
            <a:ext cx="16230600" cy="860425"/>
          </a:xfrm>
          <a:prstGeom prst="rect">
            <a:avLst/>
          </a:prstGeom>
        </p:spPr>
        <p:txBody>
          <a:bodyPr anchor="t" rtlCol="false" tIns="0" lIns="0" bIns="0" rIns="0">
            <a:spAutoFit/>
          </a:bodyPr>
          <a:lstStyle/>
          <a:p>
            <a:pPr algn="l">
              <a:lnSpc>
                <a:spcPts val="3499"/>
              </a:lnSpc>
            </a:pPr>
            <a:r>
              <a:rPr lang="en-US" sz="2499" b="true">
                <a:solidFill>
                  <a:srgbClr val="000000"/>
                </a:solidFill>
                <a:latin typeface="Antonio Bold"/>
                <a:ea typeface="Antonio Bold"/>
                <a:cs typeface="Antonio Bold"/>
                <a:sym typeface="Antonio Bold"/>
              </a:rPr>
              <a:t>Overall, Microsoft Word is a powerful and user-friendly tool that meets a wide range of </a:t>
            </a:r>
          </a:p>
          <a:p>
            <a:pPr algn="l">
              <a:lnSpc>
                <a:spcPts val="3499"/>
              </a:lnSpc>
              <a:spcBef>
                <a:spcPct val="0"/>
              </a:spcBef>
            </a:pPr>
            <a:r>
              <a:rPr lang="en-US" b="true" sz="2499">
                <a:solidFill>
                  <a:srgbClr val="000000"/>
                </a:solidFill>
                <a:latin typeface="Antonio Bold"/>
                <a:ea typeface="Antonio Bold"/>
                <a:cs typeface="Antonio Bold"/>
                <a:sym typeface="Antonio Bold"/>
              </a:rPr>
              <a:t>document creation and editing needs.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028700" y="2358910"/>
            <a:ext cx="16230600" cy="6240145"/>
          </a:xfrm>
          <a:prstGeom prst="rect">
            <a:avLst/>
          </a:prstGeom>
        </p:spPr>
        <p:txBody>
          <a:bodyPr anchor="t" rtlCol="false" tIns="0" lIns="0" bIns="0" rIns="0">
            <a:spAutoFit/>
          </a:bodyPr>
          <a:lstStyle/>
          <a:p>
            <a:pPr algn="l">
              <a:lnSpc>
                <a:spcPts val="3079"/>
              </a:lnSpc>
            </a:pPr>
            <a:r>
              <a:rPr lang="en-US" sz="2199" spc="94">
                <a:solidFill>
                  <a:srgbClr val="000000"/>
                </a:solidFill>
                <a:latin typeface="ABeeZee"/>
                <a:ea typeface="ABeeZee"/>
                <a:cs typeface="ABeeZee"/>
                <a:sym typeface="ABeeZee"/>
              </a:rPr>
              <a:t>Microsoft Excel is a cornerstone tool in office management, offering a versatile platform for organizing, analyzing, and managing data. Its extensive features make it indispensable for a wide range of office tasks, including financial management, project planning, inventory tracking, and reporting. With its ability to handle large datasets, Excel allows office managers to keep track of important information like budgets, employee performance, expenses, and project timelines in a structured and efficient manner. </a:t>
            </a:r>
            <a:r>
              <a:rPr lang="en-US" sz="2199" spc="94">
                <a:solidFill>
                  <a:srgbClr val="000000"/>
                </a:solidFill>
                <a:latin typeface="ABeeZee"/>
                <a:ea typeface="ABeeZee"/>
                <a:cs typeface="ABeeZee"/>
                <a:sym typeface="ABeeZee"/>
              </a:rPr>
              <a:t>Excel’s powerful functions—such as formulas, pivot tables, and advanced charting tools—allow users to quickly calculate totals, analyze trends, and visualize data. Office managers can easily create financial reports, budgets, and forecasts, automate complex calculations, and generate real-time insights that drive decision-making. Its ability to perform complex data analysis, including sorting, filtering, and summarizing information, makes it easier for managers to make informed choices that optimize office operations. Additionally, Excel plays a key role in collaboration and communication within teams. With cloud integration via Microsoft 365 and OneDrive, Excel documents can be shared and edited in real-time, enabling seamless collaboration across locations. Whether tracking office inventory, creating Gantt charts for project management, or generating reports for upper management, Excel’s robust suite of tools ensures productivity is maximized and processes are streamlined for optimal office performance.</a:t>
            </a:r>
          </a:p>
          <a:p>
            <a:pPr algn="l">
              <a:lnSpc>
                <a:spcPts val="3079"/>
              </a:lnSpc>
              <a:spcBef>
                <a:spcPct val="0"/>
              </a:spcBef>
            </a:pPr>
          </a:p>
        </p:txBody>
      </p:sp>
      <p:sp>
        <p:nvSpPr>
          <p:cNvPr name="Freeform 17" id="17"/>
          <p:cNvSpPr/>
          <p:nvPr/>
        </p:nvSpPr>
        <p:spPr>
          <a:xfrm flipH="false" flipV="false" rot="0">
            <a:off x="1028700" y="1066584"/>
            <a:ext cx="1302067" cy="1302067"/>
          </a:xfrm>
          <a:custGeom>
            <a:avLst/>
            <a:gdLst/>
            <a:ahLst/>
            <a:cxnLst/>
            <a:rect r="r" b="b" t="t" l="l"/>
            <a:pathLst>
              <a:path h="1302067" w="1302067">
                <a:moveTo>
                  <a:pt x="0" y="0"/>
                </a:moveTo>
                <a:lnTo>
                  <a:pt x="1302067" y="0"/>
                </a:lnTo>
                <a:lnTo>
                  <a:pt x="1302067" y="1302067"/>
                </a:lnTo>
                <a:lnTo>
                  <a:pt x="0" y="1302067"/>
                </a:lnTo>
                <a:lnTo>
                  <a:pt x="0" y="0"/>
                </a:lnTo>
                <a:close/>
              </a:path>
            </a:pathLst>
          </a:custGeom>
          <a:blipFill>
            <a:blip r:embed="rId4"/>
            <a:stretch>
              <a:fillRect l="0" t="0" r="0" b="0"/>
            </a:stretch>
          </a:blipFill>
        </p:spPr>
      </p:sp>
      <p:sp>
        <p:nvSpPr>
          <p:cNvPr name="TextBox 18" id="18"/>
          <p:cNvSpPr txBox="true"/>
          <p:nvPr/>
        </p:nvSpPr>
        <p:spPr>
          <a:xfrm rot="0">
            <a:off x="2406967" y="1155642"/>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Maximizing Office Efficiency with Microsoft Excel</a:t>
            </a:r>
          </a:p>
          <a:p>
            <a:pPr algn="just">
              <a:lnSpc>
                <a:spcPts val="4200"/>
              </a:lnSpc>
              <a:spcBef>
                <a:spcPct val="0"/>
              </a:spcBef>
            </a:pPr>
            <a:r>
              <a:rPr lang="en-US" sz="3000">
                <a:solidFill>
                  <a:srgbClr val="000000"/>
                </a:solidFill>
                <a:latin typeface="Antonio"/>
                <a:ea typeface="Antonio"/>
                <a:cs typeface="Antonio"/>
                <a:sym typeface="Antonio"/>
              </a:rPr>
              <a:t>Data Management, Financial Tracking, and Project Planning with Microsoft Excel</a:t>
            </a:r>
          </a:p>
        </p:txBody>
      </p:sp>
      <p:sp>
        <p:nvSpPr>
          <p:cNvPr name="TextBox 19" id="19"/>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Excel is a powerful tool for office management, enabling efficient data organization, financial tracking, </a:t>
            </a:r>
          </a:p>
          <a:p>
            <a:pPr algn="l">
              <a:lnSpc>
                <a:spcPts val="3499"/>
              </a:lnSpc>
              <a:spcBef>
                <a:spcPct val="0"/>
              </a:spcBef>
            </a:pPr>
            <a:r>
              <a:rPr lang="en-US" b="true" sz="2499">
                <a:solidFill>
                  <a:srgbClr val="000000"/>
                </a:solidFill>
                <a:latin typeface="Antonio Bold"/>
                <a:ea typeface="Antonio Bold"/>
                <a:cs typeface="Antonio Bold"/>
                <a:sym typeface="Antonio Bold"/>
              </a:rPr>
              <a:t>project planning, and real-time collaboration to enhance productivity and decision-making.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094781" y="2809875"/>
            <a:ext cx="16098438" cy="4667250"/>
            <a:chOff x="0" y="0"/>
            <a:chExt cx="21464584" cy="6223000"/>
          </a:xfrm>
        </p:grpSpPr>
        <p:grpSp>
          <p:nvGrpSpPr>
            <p:cNvPr name="Group 17" id="17"/>
            <p:cNvGrpSpPr/>
            <p:nvPr/>
          </p:nvGrpSpPr>
          <p:grpSpPr>
            <a:xfrm rot="0">
              <a:off x="0" y="0"/>
              <a:ext cx="5080000" cy="1270000"/>
              <a:chOff x="0" y="0"/>
              <a:chExt cx="762111" cy="190528"/>
            </a:xfrm>
          </p:grpSpPr>
          <p:sp>
            <p:nvSpPr>
              <p:cNvPr name="Freeform 18" id="1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19" id="1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Cell Formatting</a:t>
                </a:r>
              </a:p>
            </p:txBody>
          </p:sp>
        </p:grpSp>
        <p:grpSp>
          <p:nvGrpSpPr>
            <p:cNvPr name="Group 20" id="20"/>
            <p:cNvGrpSpPr/>
            <p:nvPr/>
          </p:nvGrpSpPr>
          <p:grpSpPr>
            <a:xfrm rot="0">
              <a:off x="5462584" y="0"/>
              <a:ext cx="5080000" cy="1270000"/>
              <a:chOff x="0" y="0"/>
              <a:chExt cx="762111" cy="190528"/>
            </a:xfrm>
          </p:grpSpPr>
          <p:sp>
            <p:nvSpPr>
              <p:cNvPr name="Freeform 21" id="2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2" id="2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Formulas and Functions</a:t>
                </a:r>
              </a:p>
            </p:txBody>
          </p:sp>
        </p:grpSp>
        <p:grpSp>
          <p:nvGrpSpPr>
            <p:cNvPr name="Group 23" id="23"/>
            <p:cNvGrpSpPr/>
            <p:nvPr/>
          </p:nvGrpSpPr>
          <p:grpSpPr>
            <a:xfrm rot="0">
              <a:off x="10923584" y="0"/>
              <a:ext cx="5080000" cy="1270000"/>
              <a:chOff x="0" y="0"/>
              <a:chExt cx="762111" cy="190528"/>
            </a:xfrm>
          </p:grpSpPr>
          <p:sp>
            <p:nvSpPr>
              <p:cNvPr name="Freeform 24" id="2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5" id="2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Charts and Graphs</a:t>
                </a:r>
              </a:p>
            </p:txBody>
          </p:sp>
        </p:grpSp>
        <p:grpSp>
          <p:nvGrpSpPr>
            <p:cNvPr name="Group 26" id="26"/>
            <p:cNvGrpSpPr/>
            <p:nvPr/>
          </p:nvGrpSpPr>
          <p:grpSpPr>
            <a:xfrm rot="0">
              <a:off x="16384584" y="0"/>
              <a:ext cx="5080000" cy="1270000"/>
              <a:chOff x="0" y="0"/>
              <a:chExt cx="762111" cy="190528"/>
            </a:xfrm>
          </p:grpSpPr>
          <p:sp>
            <p:nvSpPr>
              <p:cNvPr name="Freeform 27" id="2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28" id="2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Data Sorting and Filtering</a:t>
                </a:r>
              </a:p>
            </p:txBody>
          </p:sp>
        </p:grpSp>
        <p:grpSp>
          <p:nvGrpSpPr>
            <p:cNvPr name="Group 29" id="29"/>
            <p:cNvGrpSpPr/>
            <p:nvPr/>
          </p:nvGrpSpPr>
          <p:grpSpPr>
            <a:xfrm rot="0">
              <a:off x="0" y="1651000"/>
              <a:ext cx="5080000" cy="1270000"/>
              <a:chOff x="0" y="0"/>
              <a:chExt cx="762111" cy="190528"/>
            </a:xfrm>
          </p:grpSpPr>
          <p:sp>
            <p:nvSpPr>
              <p:cNvPr name="Freeform 30" id="3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1" id="3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PivotTables and PivotCharts</a:t>
                </a:r>
              </a:p>
            </p:txBody>
          </p:sp>
        </p:grpSp>
        <p:grpSp>
          <p:nvGrpSpPr>
            <p:cNvPr name="Group 32" id="32"/>
            <p:cNvGrpSpPr/>
            <p:nvPr/>
          </p:nvGrpSpPr>
          <p:grpSpPr>
            <a:xfrm rot="0">
              <a:off x="5462584" y="1651000"/>
              <a:ext cx="5080000" cy="1270000"/>
              <a:chOff x="0" y="0"/>
              <a:chExt cx="762111" cy="190528"/>
            </a:xfrm>
          </p:grpSpPr>
          <p:sp>
            <p:nvSpPr>
              <p:cNvPr name="Freeform 33" id="3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4" id="3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Conditional Formatting</a:t>
                </a:r>
              </a:p>
            </p:txBody>
          </p:sp>
        </p:grpSp>
        <p:grpSp>
          <p:nvGrpSpPr>
            <p:cNvPr name="Group 35" id="35"/>
            <p:cNvGrpSpPr/>
            <p:nvPr/>
          </p:nvGrpSpPr>
          <p:grpSpPr>
            <a:xfrm rot="0">
              <a:off x="10923584" y="1651000"/>
              <a:ext cx="5080000" cy="1270000"/>
              <a:chOff x="0" y="0"/>
              <a:chExt cx="762111" cy="190528"/>
            </a:xfrm>
          </p:grpSpPr>
          <p:sp>
            <p:nvSpPr>
              <p:cNvPr name="Freeform 36" id="36"/>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37" id="37"/>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Data Validation</a:t>
                </a:r>
              </a:p>
            </p:txBody>
          </p:sp>
        </p:grpSp>
        <p:grpSp>
          <p:nvGrpSpPr>
            <p:cNvPr name="Group 38" id="38"/>
            <p:cNvGrpSpPr/>
            <p:nvPr/>
          </p:nvGrpSpPr>
          <p:grpSpPr>
            <a:xfrm rot="0">
              <a:off x="16384584" y="1651000"/>
              <a:ext cx="5080000" cy="1270000"/>
              <a:chOff x="0" y="0"/>
              <a:chExt cx="762111" cy="190528"/>
            </a:xfrm>
          </p:grpSpPr>
          <p:sp>
            <p:nvSpPr>
              <p:cNvPr name="Freeform 39" id="39"/>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0" id="40"/>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What-If Analysis</a:t>
                </a:r>
              </a:p>
            </p:txBody>
          </p:sp>
        </p:grpSp>
        <p:grpSp>
          <p:nvGrpSpPr>
            <p:cNvPr name="Group 41" id="41"/>
            <p:cNvGrpSpPr/>
            <p:nvPr/>
          </p:nvGrpSpPr>
          <p:grpSpPr>
            <a:xfrm rot="0">
              <a:off x="0" y="3302000"/>
              <a:ext cx="5080000" cy="1270000"/>
              <a:chOff x="0" y="0"/>
              <a:chExt cx="762111" cy="190528"/>
            </a:xfrm>
          </p:grpSpPr>
          <p:sp>
            <p:nvSpPr>
              <p:cNvPr name="Freeform 42" id="42"/>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3" id="43"/>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Collaboration and Sharing</a:t>
                </a:r>
              </a:p>
            </p:txBody>
          </p:sp>
        </p:grpSp>
        <p:grpSp>
          <p:nvGrpSpPr>
            <p:cNvPr name="Group 44" id="44"/>
            <p:cNvGrpSpPr/>
            <p:nvPr/>
          </p:nvGrpSpPr>
          <p:grpSpPr>
            <a:xfrm rot="0">
              <a:off x="5462584" y="3302000"/>
              <a:ext cx="5080000" cy="1270000"/>
              <a:chOff x="0" y="0"/>
              <a:chExt cx="762111" cy="190528"/>
            </a:xfrm>
          </p:grpSpPr>
          <p:sp>
            <p:nvSpPr>
              <p:cNvPr name="Freeform 45" id="45"/>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6" id="46"/>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Macros and VBA</a:t>
                </a:r>
              </a:p>
            </p:txBody>
          </p:sp>
        </p:grpSp>
        <p:grpSp>
          <p:nvGrpSpPr>
            <p:cNvPr name="Group 47" id="47"/>
            <p:cNvGrpSpPr/>
            <p:nvPr/>
          </p:nvGrpSpPr>
          <p:grpSpPr>
            <a:xfrm rot="0">
              <a:off x="10923584" y="3302000"/>
              <a:ext cx="5080000" cy="1270000"/>
              <a:chOff x="0" y="0"/>
              <a:chExt cx="762111" cy="190528"/>
            </a:xfrm>
          </p:grpSpPr>
          <p:sp>
            <p:nvSpPr>
              <p:cNvPr name="Freeform 48" id="48"/>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49" id="49"/>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Data Import and Export</a:t>
                </a:r>
              </a:p>
            </p:txBody>
          </p:sp>
        </p:grpSp>
        <p:grpSp>
          <p:nvGrpSpPr>
            <p:cNvPr name="Group 50" id="50"/>
            <p:cNvGrpSpPr/>
            <p:nvPr/>
          </p:nvGrpSpPr>
          <p:grpSpPr>
            <a:xfrm rot="0">
              <a:off x="16384584" y="3302000"/>
              <a:ext cx="5080000" cy="1270000"/>
              <a:chOff x="0" y="0"/>
              <a:chExt cx="762111" cy="190528"/>
            </a:xfrm>
          </p:grpSpPr>
          <p:sp>
            <p:nvSpPr>
              <p:cNvPr name="Freeform 51" id="51"/>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2" id="52"/>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Protecting Data</a:t>
                </a:r>
              </a:p>
            </p:txBody>
          </p:sp>
        </p:grpSp>
        <p:grpSp>
          <p:nvGrpSpPr>
            <p:cNvPr name="Group 53" id="53"/>
            <p:cNvGrpSpPr/>
            <p:nvPr/>
          </p:nvGrpSpPr>
          <p:grpSpPr>
            <a:xfrm rot="0">
              <a:off x="0" y="4953000"/>
              <a:ext cx="5080000" cy="1270000"/>
              <a:chOff x="0" y="0"/>
              <a:chExt cx="762111" cy="190528"/>
            </a:xfrm>
          </p:grpSpPr>
          <p:sp>
            <p:nvSpPr>
              <p:cNvPr name="Freeform 54" id="54"/>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5" id="55"/>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Dynamic Arrays</a:t>
                </a:r>
              </a:p>
            </p:txBody>
          </p:sp>
        </p:grpSp>
        <p:grpSp>
          <p:nvGrpSpPr>
            <p:cNvPr name="Group 56" id="56"/>
            <p:cNvGrpSpPr/>
            <p:nvPr/>
          </p:nvGrpSpPr>
          <p:grpSpPr>
            <a:xfrm rot="0">
              <a:off x="5462584" y="4953000"/>
              <a:ext cx="5080000" cy="1270000"/>
              <a:chOff x="0" y="0"/>
              <a:chExt cx="762111" cy="190528"/>
            </a:xfrm>
          </p:grpSpPr>
          <p:sp>
            <p:nvSpPr>
              <p:cNvPr name="Freeform 57" id="57"/>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58" id="58"/>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Power Query</a:t>
                </a:r>
              </a:p>
            </p:txBody>
          </p:sp>
        </p:grpSp>
        <p:grpSp>
          <p:nvGrpSpPr>
            <p:cNvPr name="Group 59" id="59"/>
            <p:cNvGrpSpPr/>
            <p:nvPr/>
          </p:nvGrpSpPr>
          <p:grpSpPr>
            <a:xfrm rot="0">
              <a:off x="10923584" y="4953000"/>
              <a:ext cx="5080000" cy="1270000"/>
              <a:chOff x="0" y="0"/>
              <a:chExt cx="762111" cy="190528"/>
            </a:xfrm>
          </p:grpSpPr>
          <p:sp>
            <p:nvSpPr>
              <p:cNvPr name="Freeform 60" id="60"/>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61" id="61"/>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Power Pivot</a:t>
                </a:r>
              </a:p>
            </p:txBody>
          </p:sp>
        </p:grpSp>
        <p:grpSp>
          <p:nvGrpSpPr>
            <p:cNvPr name="Group 62" id="62"/>
            <p:cNvGrpSpPr/>
            <p:nvPr/>
          </p:nvGrpSpPr>
          <p:grpSpPr>
            <a:xfrm rot="0">
              <a:off x="16384584" y="4953000"/>
              <a:ext cx="5080000" cy="1270000"/>
              <a:chOff x="0" y="0"/>
              <a:chExt cx="762111" cy="190528"/>
            </a:xfrm>
          </p:grpSpPr>
          <p:sp>
            <p:nvSpPr>
              <p:cNvPr name="Freeform 63" id="63"/>
              <p:cNvSpPr/>
              <p:nvPr/>
            </p:nvSpPr>
            <p:spPr>
              <a:xfrm flipH="false" flipV="false" rot="0">
                <a:off x="0" y="0"/>
                <a:ext cx="762111" cy="190528"/>
              </a:xfrm>
              <a:custGeom>
                <a:avLst/>
                <a:gdLst/>
                <a:ahLst/>
                <a:cxnLst/>
                <a:rect r="r" b="b" t="t" l="l"/>
                <a:pathLst>
                  <a:path h="190528" w="762111">
                    <a:moveTo>
                      <a:pt x="0" y="0"/>
                    </a:moveTo>
                    <a:lnTo>
                      <a:pt x="762111" y="0"/>
                    </a:lnTo>
                    <a:lnTo>
                      <a:pt x="762111" y="190528"/>
                    </a:lnTo>
                    <a:lnTo>
                      <a:pt x="0" y="190528"/>
                    </a:lnTo>
                    <a:close/>
                  </a:path>
                </a:pathLst>
              </a:custGeom>
              <a:solidFill>
                <a:srgbClr val="117CE2"/>
              </a:solidFill>
            </p:spPr>
          </p:sp>
          <p:sp>
            <p:nvSpPr>
              <p:cNvPr name="TextBox 64" id="64"/>
              <p:cNvSpPr txBox="true"/>
              <p:nvPr/>
            </p:nvSpPr>
            <p:spPr>
              <a:xfrm>
                <a:off x="0" y="-47625"/>
                <a:ext cx="762111" cy="238153"/>
              </a:xfrm>
              <a:prstGeom prst="rect">
                <a:avLst/>
              </a:prstGeom>
            </p:spPr>
            <p:txBody>
              <a:bodyPr anchor="ctr" rtlCol="false" tIns="50800" lIns="50800" bIns="50800" rIns="50800"/>
              <a:lstStyle/>
              <a:p>
                <a:pPr algn="ctr">
                  <a:lnSpc>
                    <a:spcPts val="2939"/>
                  </a:lnSpc>
                </a:pPr>
                <a:r>
                  <a:rPr lang="en-US" sz="2099">
                    <a:solidFill>
                      <a:srgbClr val="FFFFFF"/>
                    </a:solidFill>
                    <a:latin typeface="Antonio"/>
                    <a:ea typeface="Antonio"/>
                    <a:cs typeface="Antonio"/>
                    <a:sym typeface="Antonio"/>
                  </a:rPr>
                  <a:t>Templates</a:t>
                </a:r>
              </a:p>
            </p:txBody>
          </p:sp>
        </p:grpSp>
      </p:grpSp>
      <p:sp>
        <p:nvSpPr>
          <p:cNvPr name="Freeform 65" id="65"/>
          <p:cNvSpPr/>
          <p:nvPr/>
        </p:nvSpPr>
        <p:spPr>
          <a:xfrm flipH="false" flipV="false" rot="0">
            <a:off x="1028700" y="1066584"/>
            <a:ext cx="1302067" cy="1302067"/>
          </a:xfrm>
          <a:custGeom>
            <a:avLst/>
            <a:gdLst/>
            <a:ahLst/>
            <a:cxnLst/>
            <a:rect r="r" b="b" t="t" l="l"/>
            <a:pathLst>
              <a:path h="1302067" w="1302067">
                <a:moveTo>
                  <a:pt x="0" y="0"/>
                </a:moveTo>
                <a:lnTo>
                  <a:pt x="1302067" y="0"/>
                </a:lnTo>
                <a:lnTo>
                  <a:pt x="1302067" y="1302067"/>
                </a:lnTo>
                <a:lnTo>
                  <a:pt x="0" y="1302067"/>
                </a:lnTo>
                <a:lnTo>
                  <a:pt x="0" y="0"/>
                </a:lnTo>
                <a:close/>
              </a:path>
            </a:pathLst>
          </a:custGeom>
          <a:blipFill>
            <a:blip r:embed="rId4"/>
            <a:stretch>
              <a:fillRect l="0" t="0" r="0" b="0"/>
            </a:stretch>
          </a:blipFill>
        </p:spPr>
      </p:sp>
      <p:sp>
        <p:nvSpPr>
          <p:cNvPr name="TextBox 66" id="66"/>
          <p:cNvSpPr txBox="true"/>
          <p:nvPr/>
        </p:nvSpPr>
        <p:spPr>
          <a:xfrm rot="0">
            <a:off x="2406535" y="1117542"/>
            <a:ext cx="14852765" cy="10572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Antonio"/>
                <a:ea typeface="Antonio"/>
                <a:cs typeface="Antonio"/>
                <a:sym typeface="Antonio"/>
              </a:rPr>
              <a:t>Microsoft Excel is a robust spreadsheet application with a wide range of features designed for data analysis, manipulation, and visualization. Some of its key features include:</a:t>
            </a:r>
          </a:p>
        </p:txBody>
      </p:sp>
      <p:sp>
        <p:nvSpPr>
          <p:cNvPr name="TextBox 67" id="67"/>
          <p:cNvSpPr txBox="true"/>
          <p:nvPr/>
        </p:nvSpPr>
        <p:spPr>
          <a:xfrm rot="0">
            <a:off x="1028700" y="8397875"/>
            <a:ext cx="16230600" cy="860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Antonio Bold"/>
                <a:ea typeface="Antonio Bold"/>
                <a:cs typeface="Antonio Bold"/>
                <a:sym typeface="Antonio Bold"/>
              </a:rPr>
              <a:t>Microsoft Excel is a powerful spreadsheet tool that offers advanced features for data analysis, visualization, and automation, making it essential for managing and organizing information.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35035"/>
            <a:ext cx="18288000" cy="6616931"/>
          </a:xfrm>
          <a:custGeom>
            <a:avLst/>
            <a:gdLst/>
            <a:ahLst/>
            <a:cxnLst/>
            <a:rect r="r" b="b" t="t" l="l"/>
            <a:pathLst>
              <a:path h="6616931" w="18288000">
                <a:moveTo>
                  <a:pt x="0" y="0"/>
                </a:moveTo>
                <a:lnTo>
                  <a:pt x="18288000" y="0"/>
                </a:lnTo>
                <a:lnTo>
                  <a:pt x="18288000" y="6616930"/>
                </a:lnTo>
                <a:lnTo>
                  <a:pt x="0" y="6616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52500" cy="10287000"/>
            <a:chOff x="0" y="0"/>
            <a:chExt cx="1270000" cy="13716000"/>
          </a:xfrm>
        </p:grpSpPr>
        <p:grpSp>
          <p:nvGrpSpPr>
            <p:cNvPr name="Group 4" id="4"/>
            <p:cNvGrpSpPr/>
            <p:nvPr/>
          </p:nvGrpSpPr>
          <p:grpSpPr>
            <a:xfrm rot="0">
              <a:off x="0" y="0"/>
              <a:ext cx="635000" cy="13716000"/>
              <a:chOff x="0" y="0"/>
              <a:chExt cx="125432" cy="2709333"/>
            </a:xfrm>
          </p:grpSpPr>
          <p:sp>
            <p:nvSpPr>
              <p:cNvPr name="Freeform 5" id="5"/>
              <p:cNvSpPr/>
              <p:nvPr/>
            </p:nvSpPr>
            <p:spPr>
              <a:xfrm flipH="false" flipV="false" rot="0">
                <a:off x="0" y="0"/>
                <a:ext cx="125432" cy="2709333"/>
              </a:xfrm>
              <a:custGeom>
                <a:avLst/>
                <a:gdLst/>
                <a:ahLst/>
                <a:cxnLst/>
                <a:rect r="r" b="b" t="t" l="l"/>
                <a:pathLst>
                  <a:path h="2709333" w="125432">
                    <a:moveTo>
                      <a:pt x="0" y="0"/>
                    </a:moveTo>
                    <a:lnTo>
                      <a:pt x="125432" y="0"/>
                    </a:lnTo>
                    <a:lnTo>
                      <a:pt x="125432" y="2709333"/>
                    </a:lnTo>
                    <a:lnTo>
                      <a:pt x="0" y="2709333"/>
                    </a:lnTo>
                    <a:close/>
                  </a:path>
                </a:pathLst>
              </a:custGeom>
              <a:solidFill>
                <a:srgbClr val="117CE2"/>
              </a:solidFill>
            </p:spPr>
          </p:sp>
          <p:sp>
            <p:nvSpPr>
              <p:cNvPr name="TextBox 6" id="6"/>
              <p:cNvSpPr txBox="true"/>
              <p:nvPr/>
            </p:nvSpPr>
            <p:spPr>
              <a:xfrm>
                <a:off x="0" y="-38100"/>
                <a:ext cx="125432"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1270000" cy="635000"/>
              <a:chOff x="0" y="0"/>
              <a:chExt cx="250864" cy="125432"/>
            </a:xfrm>
          </p:grpSpPr>
          <p:sp>
            <p:nvSpPr>
              <p:cNvPr name="Freeform 8" id="8"/>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9" id="9"/>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3081000"/>
              <a:ext cx="1270000" cy="635000"/>
              <a:chOff x="0" y="0"/>
              <a:chExt cx="250864" cy="125432"/>
            </a:xfrm>
          </p:grpSpPr>
          <p:sp>
            <p:nvSpPr>
              <p:cNvPr name="Freeform 11" id="11"/>
              <p:cNvSpPr/>
              <p:nvPr/>
            </p:nvSpPr>
            <p:spPr>
              <a:xfrm flipH="false" flipV="false" rot="0">
                <a:off x="0" y="0"/>
                <a:ext cx="250864" cy="125432"/>
              </a:xfrm>
              <a:custGeom>
                <a:avLst/>
                <a:gdLst/>
                <a:ahLst/>
                <a:cxnLst/>
                <a:rect r="r" b="b" t="t" l="l"/>
                <a:pathLst>
                  <a:path h="125432" w="250864">
                    <a:moveTo>
                      <a:pt x="0" y="0"/>
                    </a:moveTo>
                    <a:lnTo>
                      <a:pt x="250864" y="0"/>
                    </a:lnTo>
                    <a:lnTo>
                      <a:pt x="250864" y="125432"/>
                    </a:lnTo>
                    <a:lnTo>
                      <a:pt x="0" y="125432"/>
                    </a:lnTo>
                    <a:close/>
                  </a:path>
                </a:pathLst>
              </a:custGeom>
              <a:solidFill>
                <a:srgbClr val="117CE2"/>
              </a:solidFill>
            </p:spPr>
          </p:sp>
          <p:sp>
            <p:nvSpPr>
              <p:cNvPr name="TextBox 12" id="12"/>
              <p:cNvSpPr txBox="true"/>
              <p:nvPr/>
            </p:nvSpPr>
            <p:spPr>
              <a:xfrm>
                <a:off x="0" y="-38100"/>
                <a:ext cx="250864" cy="163532"/>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3" id="13"/>
          <p:cNvGrpSpPr/>
          <p:nvPr/>
        </p:nvGrpSpPr>
        <p:grpSpPr>
          <a:xfrm rot="0">
            <a:off x="17811750" y="3476625"/>
            <a:ext cx="476250" cy="3333750"/>
            <a:chOff x="0" y="0"/>
            <a:chExt cx="125432" cy="878025"/>
          </a:xfrm>
        </p:grpSpPr>
        <p:sp>
          <p:nvSpPr>
            <p:cNvPr name="Freeform 14" id="14"/>
            <p:cNvSpPr/>
            <p:nvPr/>
          </p:nvSpPr>
          <p:spPr>
            <a:xfrm flipH="false" flipV="false" rot="0">
              <a:off x="0" y="0"/>
              <a:ext cx="125432" cy="878025"/>
            </a:xfrm>
            <a:custGeom>
              <a:avLst/>
              <a:gdLst/>
              <a:ahLst/>
              <a:cxnLst/>
              <a:rect r="r" b="b" t="t" l="l"/>
              <a:pathLst>
                <a:path h="878025" w="125432">
                  <a:moveTo>
                    <a:pt x="0" y="0"/>
                  </a:moveTo>
                  <a:lnTo>
                    <a:pt x="125432" y="0"/>
                  </a:lnTo>
                  <a:lnTo>
                    <a:pt x="125432" y="878025"/>
                  </a:lnTo>
                  <a:lnTo>
                    <a:pt x="0" y="878025"/>
                  </a:lnTo>
                  <a:close/>
                </a:path>
              </a:pathLst>
            </a:custGeom>
            <a:solidFill>
              <a:srgbClr val="117CE2"/>
            </a:solidFill>
          </p:spPr>
        </p:sp>
        <p:sp>
          <p:nvSpPr>
            <p:cNvPr name="TextBox 15" id="15"/>
            <p:cNvSpPr txBox="true"/>
            <p:nvPr/>
          </p:nvSpPr>
          <p:spPr>
            <a:xfrm>
              <a:off x="0" y="-38100"/>
              <a:ext cx="125432" cy="91612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1028700"/>
            <a:ext cx="1302067" cy="1302067"/>
          </a:xfrm>
          <a:custGeom>
            <a:avLst/>
            <a:gdLst/>
            <a:ahLst/>
            <a:cxnLst/>
            <a:rect r="r" b="b" t="t" l="l"/>
            <a:pathLst>
              <a:path h="1302067" w="1302067">
                <a:moveTo>
                  <a:pt x="0" y="0"/>
                </a:moveTo>
                <a:lnTo>
                  <a:pt x="1302067" y="0"/>
                </a:lnTo>
                <a:lnTo>
                  <a:pt x="1302067" y="1302067"/>
                </a:lnTo>
                <a:lnTo>
                  <a:pt x="0" y="1302067"/>
                </a:lnTo>
                <a:lnTo>
                  <a:pt x="0" y="0"/>
                </a:lnTo>
                <a:close/>
              </a:path>
            </a:pathLst>
          </a:custGeom>
          <a:blipFill>
            <a:blip r:embed="rId4"/>
            <a:stretch>
              <a:fillRect l="0" t="0" r="0" b="0"/>
            </a:stretch>
          </a:blipFill>
        </p:spPr>
      </p:sp>
      <p:grpSp>
        <p:nvGrpSpPr>
          <p:cNvPr name="Group 17" id="17"/>
          <p:cNvGrpSpPr/>
          <p:nvPr/>
        </p:nvGrpSpPr>
        <p:grpSpPr>
          <a:xfrm rot="0">
            <a:off x="1928543" y="5703455"/>
            <a:ext cx="14430915" cy="2495352"/>
            <a:chOff x="0" y="0"/>
            <a:chExt cx="19241220" cy="3327136"/>
          </a:xfrm>
        </p:grpSpPr>
        <p:sp>
          <p:nvSpPr>
            <p:cNvPr name="Freeform 18" id="18"/>
            <p:cNvSpPr/>
            <p:nvPr/>
          </p:nvSpPr>
          <p:spPr>
            <a:xfrm flipH="false" flipV="false" rot="0">
              <a:off x="0" y="0"/>
              <a:ext cx="6145138" cy="3303012"/>
            </a:xfrm>
            <a:custGeom>
              <a:avLst/>
              <a:gdLst/>
              <a:ahLst/>
              <a:cxnLst/>
              <a:rect r="r" b="b" t="t" l="l"/>
              <a:pathLst>
                <a:path h="3303012" w="6145138">
                  <a:moveTo>
                    <a:pt x="0" y="0"/>
                  </a:moveTo>
                  <a:lnTo>
                    <a:pt x="6145138" y="0"/>
                  </a:lnTo>
                  <a:lnTo>
                    <a:pt x="6145138" y="3303012"/>
                  </a:lnTo>
                  <a:lnTo>
                    <a:pt x="0" y="3303012"/>
                  </a:lnTo>
                  <a:lnTo>
                    <a:pt x="0" y="0"/>
                  </a:lnTo>
                  <a:close/>
                </a:path>
              </a:pathLst>
            </a:custGeom>
            <a:blipFill>
              <a:blip r:embed="rId5"/>
              <a:stretch>
                <a:fillRect l="0" t="0" r="0" b="0"/>
              </a:stretch>
            </a:blipFill>
          </p:spPr>
        </p:sp>
        <p:sp>
          <p:nvSpPr>
            <p:cNvPr name="Freeform 19" id="19"/>
            <p:cNvSpPr/>
            <p:nvPr/>
          </p:nvSpPr>
          <p:spPr>
            <a:xfrm flipH="false" flipV="false" rot="0">
              <a:off x="6461382" y="24124"/>
              <a:ext cx="6199828" cy="3303012"/>
            </a:xfrm>
            <a:custGeom>
              <a:avLst/>
              <a:gdLst/>
              <a:ahLst/>
              <a:cxnLst/>
              <a:rect r="r" b="b" t="t" l="l"/>
              <a:pathLst>
                <a:path h="3303012" w="6199828">
                  <a:moveTo>
                    <a:pt x="0" y="0"/>
                  </a:moveTo>
                  <a:lnTo>
                    <a:pt x="6199828" y="0"/>
                  </a:lnTo>
                  <a:lnTo>
                    <a:pt x="6199828" y="3303012"/>
                  </a:lnTo>
                  <a:lnTo>
                    <a:pt x="0" y="3303012"/>
                  </a:lnTo>
                  <a:lnTo>
                    <a:pt x="0" y="0"/>
                  </a:lnTo>
                  <a:close/>
                </a:path>
              </a:pathLst>
            </a:custGeom>
            <a:blipFill>
              <a:blip r:embed="rId6"/>
              <a:stretch>
                <a:fillRect l="0" t="0" r="0" b="0"/>
              </a:stretch>
            </a:blipFill>
          </p:spPr>
        </p:sp>
        <p:sp>
          <p:nvSpPr>
            <p:cNvPr name="Freeform 20" id="20"/>
            <p:cNvSpPr/>
            <p:nvPr/>
          </p:nvSpPr>
          <p:spPr>
            <a:xfrm flipH="false" flipV="false" rot="0">
              <a:off x="12978710" y="24124"/>
              <a:ext cx="6262510" cy="3303012"/>
            </a:xfrm>
            <a:custGeom>
              <a:avLst/>
              <a:gdLst/>
              <a:ahLst/>
              <a:cxnLst/>
              <a:rect r="r" b="b" t="t" l="l"/>
              <a:pathLst>
                <a:path h="3303012" w="6262510">
                  <a:moveTo>
                    <a:pt x="0" y="0"/>
                  </a:moveTo>
                  <a:lnTo>
                    <a:pt x="6262510" y="0"/>
                  </a:lnTo>
                  <a:lnTo>
                    <a:pt x="6262510" y="3303012"/>
                  </a:lnTo>
                  <a:lnTo>
                    <a:pt x="0" y="3303012"/>
                  </a:lnTo>
                  <a:lnTo>
                    <a:pt x="0" y="0"/>
                  </a:lnTo>
                  <a:close/>
                </a:path>
              </a:pathLst>
            </a:custGeom>
            <a:blipFill>
              <a:blip r:embed="rId7"/>
              <a:stretch>
                <a:fillRect l="0" t="0" r="0" b="0"/>
              </a:stretch>
            </a:blipFill>
          </p:spPr>
        </p:sp>
      </p:grpSp>
      <p:sp>
        <p:nvSpPr>
          <p:cNvPr name="TextBox 21" id="21"/>
          <p:cNvSpPr txBox="true"/>
          <p:nvPr/>
        </p:nvSpPr>
        <p:spPr>
          <a:xfrm rot="0">
            <a:off x="1028700" y="2358910"/>
            <a:ext cx="16230600" cy="3115945"/>
          </a:xfrm>
          <a:prstGeom prst="rect">
            <a:avLst/>
          </a:prstGeom>
        </p:spPr>
        <p:txBody>
          <a:bodyPr anchor="t" rtlCol="false" tIns="0" lIns="0" bIns="0" rIns="0">
            <a:spAutoFit/>
          </a:bodyPr>
          <a:lstStyle/>
          <a:p>
            <a:pPr algn="just">
              <a:lnSpc>
                <a:spcPts val="3079"/>
              </a:lnSpc>
              <a:spcBef>
                <a:spcPct val="0"/>
              </a:spcBef>
            </a:pPr>
            <a:r>
              <a:rPr lang="en-US" sz="2199" spc="94">
                <a:solidFill>
                  <a:srgbClr val="000000"/>
                </a:solidFill>
                <a:latin typeface="ABeeZee"/>
                <a:ea typeface="ABeeZee"/>
                <a:cs typeface="ABeeZee"/>
                <a:sym typeface="ABeeZee"/>
              </a:rPr>
              <a:t>Microsoft PowerPoint is a powerful tool for creating visually compelling presentations that effectively communicate ideas, reports, and proposals in office management. With its wide array of templates, design options, and multimedia integration features, PowerPoint allows users to craft professional slideshows that engage audiences and convey key information clearly. It supports the inclusion of text, images, videos, charts, and graphs, enabling office managers to present complex data in a visually appealing and easily digestible format. PowerPoint’s collaboration features also allow multiple users to edit and comment on presentations in real-time, streamlining teamwork and feedback. Whether for internal meetings, client presentations, or training sessions, PowerPoint plays a vital role in making presentations impactful and effective.</a:t>
            </a:r>
          </a:p>
        </p:txBody>
      </p:sp>
      <p:sp>
        <p:nvSpPr>
          <p:cNvPr name="TextBox 22" id="22"/>
          <p:cNvSpPr txBox="true"/>
          <p:nvPr/>
        </p:nvSpPr>
        <p:spPr>
          <a:xfrm rot="0">
            <a:off x="2406967" y="1117759"/>
            <a:ext cx="14852765"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ntonio"/>
                <a:ea typeface="Antonio"/>
                <a:cs typeface="Antonio"/>
                <a:sym typeface="Antonio"/>
              </a:rPr>
              <a:t>Enhancing Presentations with Microsoft PowerPoint</a:t>
            </a:r>
          </a:p>
          <a:p>
            <a:pPr algn="just">
              <a:lnSpc>
                <a:spcPts val="4200"/>
              </a:lnSpc>
              <a:spcBef>
                <a:spcPct val="0"/>
              </a:spcBef>
            </a:pPr>
            <a:r>
              <a:rPr lang="en-US" sz="3000">
                <a:solidFill>
                  <a:srgbClr val="000000"/>
                </a:solidFill>
                <a:latin typeface="Antonio"/>
                <a:ea typeface="Antonio"/>
                <a:cs typeface="Antonio"/>
                <a:sym typeface="Antonio"/>
              </a:rPr>
              <a:t>Create, Design, and Deliver Impactful Presentations with Microsoft PowerPoint</a:t>
            </a:r>
          </a:p>
        </p:txBody>
      </p:sp>
      <p:sp>
        <p:nvSpPr>
          <p:cNvPr name="TextBox 23" id="23"/>
          <p:cNvSpPr txBox="true"/>
          <p:nvPr/>
        </p:nvSpPr>
        <p:spPr>
          <a:xfrm rot="0">
            <a:off x="1029133" y="8397875"/>
            <a:ext cx="16230600" cy="860425"/>
          </a:xfrm>
          <a:prstGeom prst="rect">
            <a:avLst/>
          </a:prstGeom>
        </p:spPr>
        <p:txBody>
          <a:bodyPr anchor="t" rtlCol="false" tIns="0" lIns="0" bIns="0" rIns="0">
            <a:spAutoFit/>
          </a:bodyPr>
          <a:lstStyle/>
          <a:p>
            <a:pPr algn="l">
              <a:lnSpc>
                <a:spcPts val="3499"/>
              </a:lnSpc>
            </a:pPr>
            <a:r>
              <a:rPr lang="en-US" sz="2499" b="true">
                <a:solidFill>
                  <a:srgbClr val="000000"/>
                </a:solidFill>
                <a:latin typeface="Antonio Bold"/>
                <a:ea typeface="Antonio Bold"/>
                <a:cs typeface="Antonio Bold"/>
                <a:sym typeface="Antonio Bold"/>
              </a:rPr>
              <a:t>Microsoft PowerPoint enables the creation of dynamic, professional presentations</a:t>
            </a:r>
          </a:p>
          <a:p>
            <a:pPr algn="l">
              <a:lnSpc>
                <a:spcPts val="3499"/>
              </a:lnSpc>
              <a:spcBef>
                <a:spcPct val="0"/>
              </a:spcBef>
            </a:pPr>
            <a:r>
              <a:rPr lang="en-US" b="true" sz="2499">
                <a:solidFill>
                  <a:srgbClr val="000000"/>
                </a:solidFill>
                <a:latin typeface="Antonio Bold"/>
                <a:ea typeface="Antonio Bold"/>
                <a:cs typeface="Antonio Bold"/>
                <a:sym typeface="Antonio Bold"/>
              </a:rPr>
              <a:t>to engage and inform audiences effectively.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DAGXTNg3kbw</dc:identifier>
  <dcterms:modified xsi:type="dcterms:W3CDTF">2011-08-01T06:04:30Z</dcterms:modified>
  <cp:revision>1</cp:revision>
  <dc:title>Copy of An</dc:title>
</cp:coreProperties>
</file>