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78B28-88EC-44D8-9565-9E9BDF1E730F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5FE16-B7CC-44B8-B984-DBC4C8A4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FE16-B7CC-44B8-B984-DBC4C8A4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8765-C89D-48DD-A9A4-DDA8EC0C62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578B-B2F9-445F-8C30-B6EA0C90B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459"/>
            <a:ext cx="9144000" cy="2387600"/>
          </a:xfrm>
        </p:spPr>
        <p:txBody>
          <a:bodyPr/>
          <a:lstStyle/>
          <a:p>
            <a:r>
              <a:rPr lang="en-US" b="1" dirty="0" smtClean="0"/>
              <a:t>Mortgage Default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						Team 10       </a:t>
            </a:r>
          </a:p>
          <a:p>
            <a:r>
              <a:rPr lang="en-US" dirty="0" smtClean="0"/>
              <a:t>								</a:t>
            </a:r>
            <a:r>
              <a:rPr lang="en-US" dirty="0" err="1" smtClean="0"/>
              <a:t>Avinita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Vishwa</a:t>
            </a:r>
            <a:r>
              <a:rPr lang="en-US" dirty="0" smtClean="0"/>
              <a:t> Shah</a:t>
            </a:r>
          </a:p>
          <a:p>
            <a:pPr algn="r"/>
            <a:r>
              <a:rPr lang="en-US" dirty="0" smtClean="0"/>
              <a:t>Jun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Misidentified group: </a:t>
            </a:r>
          </a:p>
          <a:p>
            <a:pPr lvl="1"/>
            <a:r>
              <a:rPr lang="en-US" dirty="0" smtClean="0"/>
              <a:t>Active?</a:t>
            </a:r>
          </a:p>
          <a:p>
            <a:r>
              <a:rPr lang="en-US" dirty="0" smtClean="0"/>
              <a:t>Data Quality Check: </a:t>
            </a:r>
          </a:p>
          <a:p>
            <a:pPr lvl="1"/>
            <a:r>
              <a:rPr lang="en-US" dirty="0" smtClean="0"/>
              <a:t>Calculated correctly?</a:t>
            </a:r>
          </a:p>
          <a:p>
            <a:pPr lvl="1"/>
            <a:r>
              <a:rPr lang="en-US" dirty="0" smtClean="0"/>
              <a:t>Outliers?</a:t>
            </a:r>
          </a:p>
          <a:p>
            <a:r>
              <a:rPr lang="en-US" dirty="0" smtClean="0"/>
              <a:t>Distribution Analysis</a:t>
            </a:r>
          </a:p>
          <a:p>
            <a:pPr lvl="1"/>
            <a:r>
              <a:rPr lang="en-US" dirty="0" smtClean="0"/>
              <a:t>By features? By Geography?</a:t>
            </a:r>
          </a:p>
          <a:p>
            <a:r>
              <a:rPr lang="en-US" dirty="0" smtClean="0"/>
              <a:t>KPI</a:t>
            </a:r>
          </a:p>
          <a:p>
            <a:pPr lvl="1"/>
            <a:r>
              <a:rPr lang="en-US" dirty="0" smtClean="0"/>
              <a:t>Default Rate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367502"/>
            <a:ext cx="5149215" cy="36516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367502"/>
            <a:ext cx="5149215" cy="365163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367501"/>
            <a:ext cx="5149215" cy="365163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367500"/>
            <a:ext cx="5257800" cy="365163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2367498"/>
            <a:ext cx="5257800" cy="36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8327"/>
          </a:xfrm>
        </p:spPr>
        <p:txBody>
          <a:bodyPr>
            <a:normAutofit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Bye-bye “Active”/ “Status”, “State”</a:t>
            </a:r>
          </a:p>
          <a:p>
            <a:pPr lvl="1"/>
            <a:r>
              <a:rPr lang="en-US" dirty="0" smtClean="0"/>
              <a:t>Give me real “LVT”</a:t>
            </a:r>
          </a:p>
          <a:p>
            <a:pPr lvl="1"/>
            <a:r>
              <a:rPr lang="en-US" dirty="0" smtClean="0"/>
              <a:t>Yes/No, Default/</a:t>
            </a:r>
            <a:r>
              <a:rPr lang="en-US" dirty="0" err="1" smtClean="0"/>
              <a:t>nondefault</a:t>
            </a:r>
            <a:r>
              <a:rPr lang="en-US" dirty="0" smtClean="0"/>
              <a:t> -&gt; 1/0</a:t>
            </a:r>
          </a:p>
          <a:p>
            <a:pPr lvl="1"/>
            <a:r>
              <a:rPr lang="en-US" dirty="0" smtClean="0"/>
              <a:t>Credit Score 999! Really?!</a:t>
            </a:r>
            <a:endParaRPr lang="en-US" dirty="0"/>
          </a:p>
          <a:p>
            <a:r>
              <a:rPr lang="en-US" dirty="0" smtClean="0"/>
              <a:t>Data Partition</a:t>
            </a:r>
          </a:p>
          <a:p>
            <a:pPr lvl="1"/>
            <a:r>
              <a:rPr lang="en-US" dirty="0" smtClean="0"/>
              <a:t>60 Training, 40 Testing</a:t>
            </a:r>
            <a:endParaRPr lang="en-US" dirty="0"/>
          </a:p>
          <a:p>
            <a:r>
              <a:rPr lang="en-US" dirty="0" smtClean="0"/>
              <a:t>Modeling: </a:t>
            </a:r>
          </a:p>
          <a:p>
            <a:pPr lvl="1"/>
            <a:r>
              <a:rPr lang="en-US" dirty="0" smtClean="0"/>
              <a:t>Logistic Regression, CART, Random Forest</a:t>
            </a:r>
          </a:p>
          <a:p>
            <a:pPr lvl="1"/>
            <a:r>
              <a:rPr lang="en-US" dirty="0" smtClean="0"/>
              <a:t>Cut-off point: 0.05538</a:t>
            </a:r>
          </a:p>
          <a:p>
            <a:pPr lvl="2"/>
            <a:r>
              <a:rPr lang="en-US" dirty="0" smtClean="0"/>
              <a:t>Why? I tell you…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73646" y="2330860"/>
            <a:ext cx="4438650" cy="36378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73646" y="2330860"/>
            <a:ext cx="4353306" cy="36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Performance </a:t>
            </a:r>
            <a:r>
              <a:rPr lang="en-US" dirty="0"/>
              <a:t>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329"/>
            <a:ext cx="10515600" cy="4351338"/>
          </a:xfrm>
        </p:spPr>
        <p:txBody>
          <a:bodyPr/>
          <a:lstStyle/>
          <a:p>
            <a:r>
              <a:rPr lang="en-US" dirty="0" smtClean="0"/>
              <a:t>Matrix, Error Rate</a:t>
            </a:r>
          </a:p>
          <a:p>
            <a:r>
              <a:rPr lang="en-US" dirty="0" smtClean="0"/>
              <a:t>Lift Chart</a:t>
            </a:r>
          </a:p>
          <a:p>
            <a:r>
              <a:rPr lang="en-US" dirty="0" smtClean="0"/>
              <a:t>ROC Curve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0156" y="1825625"/>
            <a:ext cx="5557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CART!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What!? No..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51560" y="3527425"/>
            <a:ext cx="2602039" cy="27844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702460" y="3461702"/>
            <a:ext cx="2517775" cy="29159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269096" y="3466942"/>
            <a:ext cx="2529205" cy="277749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20489" y="3246184"/>
            <a:ext cx="3046255" cy="186531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620489" y="5012054"/>
            <a:ext cx="3033110" cy="184594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4437062" y="3246183"/>
            <a:ext cx="2860675" cy="177570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4423092" y="5012054"/>
            <a:ext cx="2874645" cy="184594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8313419" y="3246182"/>
            <a:ext cx="2583180" cy="177570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/>
          <a:stretch>
            <a:fillRect/>
          </a:stretch>
        </p:blipFill>
        <p:spPr>
          <a:xfrm>
            <a:off x="8313419" y="4989830"/>
            <a:ext cx="2590800" cy="186817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8139938" y="3852862"/>
            <a:ext cx="2957830" cy="216916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4324415" y="3852862"/>
            <a:ext cx="3020060" cy="216916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4"/>
          <a:stretch>
            <a:fillRect/>
          </a:stretch>
        </p:blipFill>
        <p:spPr>
          <a:xfrm>
            <a:off x="571769" y="3850005"/>
            <a:ext cx="3130550" cy="21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dirty="0"/>
              <a:t>selection </a:t>
            </a:r>
            <a:r>
              <a:rPr lang="en-US" dirty="0" smtClean="0"/>
              <a:t>&amp; </a:t>
            </a:r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we doing this?</a:t>
            </a:r>
          </a:p>
          <a:p>
            <a:pPr lvl="1"/>
            <a:r>
              <a:rPr lang="en-US" dirty="0" smtClean="0"/>
              <a:t>Marginal cost	</a:t>
            </a:r>
            <a:endParaRPr lang="en-US" dirty="0" smtClean="0"/>
          </a:p>
          <a:p>
            <a:r>
              <a:rPr lang="en-US" dirty="0" smtClean="0"/>
              <a:t>Who is more important?</a:t>
            </a:r>
          </a:p>
          <a:p>
            <a:pPr lvl="1"/>
            <a:r>
              <a:rPr lang="en-US" dirty="0" smtClean="0"/>
              <a:t>You! Defaulter!</a:t>
            </a:r>
            <a:endParaRPr lang="en-US" dirty="0" smtClean="0"/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Expected cost</a:t>
            </a:r>
          </a:p>
          <a:p>
            <a:r>
              <a:rPr lang="en-US" dirty="0" smtClean="0"/>
              <a:t>Can we do better?</a:t>
            </a:r>
          </a:p>
          <a:p>
            <a:pPr lvl="1"/>
            <a:r>
              <a:rPr lang="en-US" dirty="0" smtClean="0"/>
              <a:t>Boosting? Trimming? Others?</a:t>
            </a:r>
          </a:p>
          <a:p>
            <a:pPr lvl="1"/>
            <a:r>
              <a:rPr lang="en-US" dirty="0" smtClean="0"/>
              <a:t>Keep training, keep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28" y="1825625"/>
            <a:ext cx="5715572" cy="18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119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Mortgage Default</vt:lpstr>
      <vt:lpstr>2.1 Exploratory data analysis</vt:lpstr>
      <vt:lpstr>2.2 Classification Models</vt:lpstr>
      <vt:lpstr>2.3 Performance evaluation </vt:lpstr>
      <vt:lpstr>2.4 Model selection &amp; 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Wu</dc:creator>
  <cp:lastModifiedBy>Jun Wu</cp:lastModifiedBy>
  <cp:revision>11</cp:revision>
  <dcterms:created xsi:type="dcterms:W3CDTF">2016-03-18T20:59:22Z</dcterms:created>
  <dcterms:modified xsi:type="dcterms:W3CDTF">2016-03-18T22:27:50Z</dcterms:modified>
</cp:coreProperties>
</file>