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wa Shah" initials="VS" lastIdx="1" clrIdx="0">
    <p:extLst>
      <p:ext uri="{19B8F6BF-5375-455C-9EA6-DF929625EA0E}">
        <p15:presenceInfo xmlns:p15="http://schemas.microsoft.com/office/powerpoint/2012/main" userId="d7c3f1e03ff940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12-07T23:26:13.310"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3/28/2016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3/28/2016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3/28/2016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abic Typesetting" panose="03020402040406030203" pitchFamily="66" charset="-78"/>
                <a:cs typeface="Arabic Typesetting" panose="03020402040406030203" pitchFamily="66" charset="-78"/>
              </a:rPr>
              <a:t>Auction Based- Internet Advertising Platform</a:t>
            </a:r>
            <a:br>
              <a:rPr lang="en-US" dirty="0" smtClean="0">
                <a:latin typeface="Arabic Typesetting" panose="03020402040406030203" pitchFamily="66" charset="-78"/>
                <a:cs typeface="Arabic Typesetting" panose="03020402040406030203" pitchFamily="66" charset="-78"/>
              </a:rPr>
            </a:br>
            <a:r>
              <a:rPr lang="en-US" sz="2400" dirty="0" smtClean="0">
                <a:latin typeface="Arabic Typesetting" panose="03020402040406030203" pitchFamily="66" charset="-78"/>
                <a:cs typeface="Arabic Typesetting" panose="03020402040406030203" pitchFamily="66" charset="-78"/>
              </a:rPr>
              <a:t>Name : Vishwa Shah</a:t>
            </a:r>
            <a:br>
              <a:rPr lang="en-US" sz="2400" dirty="0" smtClean="0">
                <a:latin typeface="Arabic Typesetting" panose="03020402040406030203" pitchFamily="66" charset="-78"/>
                <a:cs typeface="Arabic Typesetting" panose="03020402040406030203" pitchFamily="66" charset="-78"/>
              </a:rPr>
            </a:br>
            <a:r>
              <a:rPr lang="en-US" sz="2400" dirty="0" smtClean="0">
                <a:latin typeface="Arabic Typesetting" panose="03020402040406030203" pitchFamily="66" charset="-78"/>
                <a:cs typeface="Arabic Typesetting" panose="03020402040406030203" pitchFamily="66" charset="-78"/>
              </a:rPr>
              <a:t>NUID : 001712672</a:t>
            </a:r>
            <a:endParaRPr lang="en-US"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251322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Advertiser</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183" y="1846369"/>
            <a:ext cx="3840593" cy="4022725"/>
          </a:xfrm>
          <a:prstGeom prst="rect">
            <a:avLst/>
          </a:prstGeom>
        </p:spPr>
      </p:pic>
    </p:spTree>
    <p:extLst>
      <p:ext uri="{BB962C8B-B14F-4D97-AF65-F5344CB8AC3E}">
        <p14:creationId xmlns:p14="http://schemas.microsoft.com/office/powerpoint/2010/main" val="3501173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Advertiser Finance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917" y="1845734"/>
            <a:ext cx="4429125" cy="3800475"/>
          </a:xfrm>
          <a:prstGeom prst="rect">
            <a:avLst/>
          </a:prstGeom>
        </p:spPr>
      </p:pic>
    </p:spTree>
    <p:extLst>
      <p:ext uri="{BB962C8B-B14F-4D97-AF65-F5344CB8AC3E}">
        <p14:creationId xmlns:p14="http://schemas.microsoft.com/office/powerpoint/2010/main" val="91218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Marketer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3792" y="1845734"/>
            <a:ext cx="4905375" cy="3790950"/>
          </a:xfrm>
          <a:prstGeom prst="rect">
            <a:avLst/>
          </a:prstGeom>
        </p:spPr>
      </p:pic>
    </p:spTree>
    <p:extLst>
      <p:ext uri="{BB962C8B-B14F-4D97-AF65-F5344CB8AC3E}">
        <p14:creationId xmlns:p14="http://schemas.microsoft.com/office/powerpoint/2010/main" val="4019580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Auction Manager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292" y="1845734"/>
            <a:ext cx="4524375" cy="3705225"/>
          </a:xfrm>
          <a:prstGeom prst="rect">
            <a:avLst/>
          </a:prstGeom>
        </p:spPr>
      </p:pic>
    </p:spTree>
    <p:extLst>
      <p:ext uri="{BB962C8B-B14F-4D97-AF65-F5344CB8AC3E}">
        <p14:creationId xmlns:p14="http://schemas.microsoft.com/office/powerpoint/2010/main" val="3292164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Consumer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042" y="1845734"/>
            <a:ext cx="4714875" cy="4267200"/>
          </a:xfrm>
          <a:prstGeom prst="rect">
            <a:avLst/>
          </a:prstGeom>
        </p:spPr>
      </p:pic>
    </p:spTree>
    <p:extLst>
      <p:ext uri="{BB962C8B-B14F-4D97-AF65-F5344CB8AC3E}">
        <p14:creationId xmlns:p14="http://schemas.microsoft.com/office/powerpoint/2010/main" val="271277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mn-lt"/>
                <a:cs typeface="Arabic Typesetting" panose="03020402040406030203" pitchFamily="66" charset="-78"/>
              </a:rPr>
              <a:t>Problem Statement</a:t>
            </a:r>
            <a:endParaRPr lang="en-US" sz="4000" dirty="0">
              <a:latin typeface="+mn-lt"/>
              <a:cs typeface="Arabic Typesetting" panose="03020402040406030203" pitchFamily="66" charset="-78"/>
            </a:endParaRP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a:cs typeface="Arabic Typesetting" panose="03020402040406030203" pitchFamily="66" charset="-78"/>
              </a:rPr>
              <a:t>In Online Internet Auction world, the advertisers bid for placing their ad on the publishers page, when the consumer clicks </a:t>
            </a:r>
            <a:r>
              <a:rPr lang="en-US" dirty="0" smtClean="0">
                <a:cs typeface="Arabic Typesetting" panose="03020402040406030203" pitchFamily="66" charset="-78"/>
              </a:rPr>
              <a:t>on </a:t>
            </a:r>
            <a:r>
              <a:rPr lang="en-US" dirty="0">
                <a:cs typeface="Arabic Typesetting" panose="03020402040406030203" pitchFamily="66" charset="-78"/>
              </a:rPr>
              <a:t>that page</a:t>
            </a:r>
            <a:r>
              <a:rPr lang="en-US" dirty="0" smtClean="0">
                <a:cs typeface="Arabic Typesetting" panose="03020402040406030203" pitchFamily="66" charset="-78"/>
              </a:rPr>
              <a:t>.</a:t>
            </a:r>
          </a:p>
          <a:p>
            <a:pPr>
              <a:buFont typeface="Courier New" panose="02070309020205020404" pitchFamily="49" charset="0"/>
              <a:buChar char="o"/>
            </a:pPr>
            <a:endParaRPr lang="en-US" dirty="0">
              <a:cs typeface="Arabic Typesetting" panose="03020402040406030203" pitchFamily="66" charset="-78"/>
            </a:endParaRPr>
          </a:p>
          <a:p>
            <a:pPr>
              <a:buFont typeface="Courier New" panose="02070309020205020404" pitchFamily="49" charset="0"/>
              <a:buChar char="o"/>
            </a:pPr>
            <a:r>
              <a:rPr lang="en-US" dirty="0"/>
              <a:t>. Each advertiser have their own bidding model for setting the bidding price based on the consumer’s browsing history. The Bidding takes place through Ad Exchange. </a:t>
            </a:r>
            <a:endParaRPr lang="en-US" dirty="0" smtClean="0"/>
          </a:p>
          <a:p>
            <a:pPr>
              <a:buFont typeface="Courier New" panose="02070309020205020404" pitchFamily="49" charset="0"/>
              <a:buChar char="o"/>
            </a:pPr>
            <a:endParaRPr lang="en-US" dirty="0">
              <a:cs typeface="Arabic Typesetting" panose="03020402040406030203" pitchFamily="66" charset="-78"/>
            </a:endParaRPr>
          </a:p>
          <a:p>
            <a:pPr>
              <a:buFont typeface="Courier New" panose="02070309020205020404" pitchFamily="49" charset="0"/>
              <a:buChar char="o"/>
            </a:pPr>
            <a:r>
              <a:rPr lang="en-US" dirty="0"/>
              <a:t>The highest bidder from the list of advertisers taking part wins the bid and that advertiser’s ad is placed on the publisher’s page</a:t>
            </a:r>
            <a:r>
              <a:rPr lang="en-US" dirty="0" smtClean="0"/>
              <a:t>.</a:t>
            </a:r>
          </a:p>
          <a:p>
            <a:pPr marL="0" indent="0">
              <a:buNone/>
            </a:pPr>
            <a:endParaRPr lang="en-US" dirty="0">
              <a:cs typeface="Arabic Typesetting" panose="03020402040406030203" pitchFamily="66" charset="-78"/>
            </a:endParaRPr>
          </a:p>
        </p:txBody>
      </p:sp>
    </p:spTree>
    <p:extLst>
      <p:ext uri="{BB962C8B-B14F-4D97-AF65-F5344CB8AC3E}">
        <p14:creationId xmlns:p14="http://schemas.microsoft.com/office/powerpoint/2010/main" val="2631305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93195"/>
            <a:ext cx="10058400" cy="3975900"/>
          </a:xfrm>
        </p:spPr>
        <p:txBody>
          <a:bodyPr/>
          <a:lstStyle/>
          <a:p>
            <a:pPr>
              <a:buFont typeface="Courier New" panose="02070309020205020404" pitchFamily="49" charset="0"/>
              <a:buChar char="o"/>
            </a:pPr>
            <a:r>
              <a:rPr lang="en-US" dirty="0"/>
              <a:t>The cost of advertising is calculated on the basis of the compensation model. There are two compensation model for Display Advertising. Cost per Click (CPC) and Cost per Impression (CPM). In my project, I have used Cost per Impression (CPM) model</a:t>
            </a:r>
            <a:r>
              <a:rPr lang="en-US" dirty="0" smtClean="0"/>
              <a:t>.</a:t>
            </a:r>
          </a:p>
          <a:p>
            <a:pPr>
              <a:buFont typeface="Courier New" panose="02070309020205020404" pitchFamily="49" charset="0"/>
              <a:buChar char="o"/>
            </a:pPr>
            <a:endParaRPr lang="en-US" dirty="0"/>
          </a:p>
          <a:p>
            <a:pPr lvl="0">
              <a:buFont typeface="Courier New" panose="02070309020205020404" pitchFamily="49" charset="0"/>
              <a:buChar char="o"/>
            </a:pPr>
            <a:r>
              <a:rPr lang="en-US" dirty="0"/>
              <a:t>The problem here is the auction that takes place at the moment of click. The process takes place in just a few milliseconds. The advertiser should come up with a bidding model that helps them in setting the bid price that is effective and profitable.</a:t>
            </a:r>
          </a:p>
          <a:p>
            <a:pPr>
              <a:buFont typeface="Courier New" panose="02070309020205020404" pitchFamily="49" charset="0"/>
              <a:buChar char="o"/>
            </a:pPr>
            <a:endParaRPr lang="en-US" dirty="0" smtClean="0"/>
          </a:p>
        </p:txBody>
      </p:sp>
    </p:spTree>
    <p:extLst>
      <p:ext uri="{BB962C8B-B14F-4D97-AF65-F5344CB8AC3E}">
        <p14:creationId xmlns:p14="http://schemas.microsoft.com/office/powerpoint/2010/main" val="124858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The Marketing Organization of Advertiser Enterprise first prepares the bidding model which includes prices for certain parameters like if the interest of the consumer matches with the field of the enterprise.</a:t>
            </a:r>
          </a:p>
          <a:p>
            <a:pPr>
              <a:buFont typeface="Courier New" panose="02070309020205020404" pitchFamily="49" charset="0"/>
              <a:buChar char="o"/>
            </a:pPr>
            <a:endParaRPr lang="en-US" dirty="0"/>
          </a:p>
          <a:p>
            <a:pPr>
              <a:buFont typeface="Courier New" panose="02070309020205020404" pitchFamily="49" charset="0"/>
              <a:buChar char="o"/>
            </a:pPr>
            <a:r>
              <a:rPr lang="en-US" dirty="0" smtClean="0"/>
              <a:t>The Consumer logs in creates its browsing history and clicks on the publisher’s webpage. The consumer’s profile is sent to the publisher, who in turn decides the reserve price for the auction based on the browsing history of the consumer.</a:t>
            </a:r>
          </a:p>
          <a:p>
            <a:pPr>
              <a:buFont typeface="Courier New" panose="02070309020205020404" pitchFamily="49" charset="0"/>
              <a:buChar char="o"/>
            </a:pPr>
            <a:endParaRPr lang="en-US" dirty="0"/>
          </a:p>
          <a:p>
            <a:pPr>
              <a:buFont typeface="Courier New" panose="02070309020205020404" pitchFamily="49" charset="0"/>
              <a:buChar char="o"/>
            </a:pPr>
            <a:r>
              <a:rPr lang="en-US" dirty="0" smtClean="0"/>
              <a:t>The publisher then sends request to Ad Exchange for taking auction along with consumer’s browsing history, Ad Space Dimensions of the Ad Space that is in the webpage clicked by the consumer.</a:t>
            </a:r>
            <a:endParaRPr lang="en-US" dirty="0"/>
          </a:p>
        </p:txBody>
      </p:sp>
    </p:spTree>
    <p:extLst>
      <p:ext uri="{BB962C8B-B14F-4D97-AF65-F5344CB8AC3E}">
        <p14:creationId xmlns:p14="http://schemas.microsoft.com/office/powerpoint/2010/main" val="418498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Courier New" panose="02070309020205020404" pitchFamily="49" charset="0"/>
              <a:buChar char="o"/>
            </a:pPr>
            <a:r>
              <a:rPr lang="en-US" dirty="0" err="1" smtClean="0"/>
              <a:t>AdExchange</a:t>
            </a:r>
            <a:r>
              <a:rPr lang="en-US" dirty="0" smtClean="0"/>
              <a:t> notifies all the marketer’s of the Advertising Company about the available Ad Space along with consumer history.</a:t>
            </a:r>
          </a:p>
          <a:p>
            <a:pPr>
              <a:buFont typeface="Courier New" panose="02070309020205020404" pitchFamily="49" charset="0"/>
              <a:buChar char="o"/>
            </a:pPr>
            <a:endParaRPr lang="en-US" dirty="0"/>
          </a:p>
          <a:p>
            <a:pPr>
              <a:buFont typeface="Courier New" panose="02070309020205020404" pitchFamily="49" charset="0"/>
              <a:buChar char="o"/>
            </a:pPr>
            <a:r>
              <a:rPr lang="en-US" dirty="0" smtClean="0"/>
              <a:t>All marketer’s decide whether to bid for the space and then bid for it according to the bidding model set by them.</a:t>
            </a:r>
          </a:p>
          <a:p>
            <a:pPr>
              <a:buFont typeface="Courier New" panose="02070309020205020404" pitchFamily="49" charset="0"/>
              <a:buChar char="o"/>
            </a:pPr>
            <a:endParaRPr lang="en-US" dirty="0"/>
          </a:p>
          <a:p>
            <a:pPr>
              <a:buFont typeface="Courier New" panose="02070309020205020404" pitchFamily="49" charset="0"/>
              <a:buChar char="o"/>
            </a:pPr>
            <a:r>
              <a:rPr lang="en-US" dirty="0" smtClean="0"/>
              <a:t>Ad Exchange selects the highest bidder and notifies the publisher about the winner. The Ad Space is assigned to the winner’s advertisement.</a:t>
            </a:r>
          </a:p>
          <a:p>
            <a:pPr>
              <a:buFont typeface="Courier New" panose="02070309020205020404" pitchFamily="49" charset="0"/>
              <a:buChar char="o"/>
            </a:pPr>
            <a:endParaRPr lang="en-US" dirty="0"/>
          </a:p>
          <a:p>
            <a:pPr>
              <a:buFont typeface="Courier New" panose="02070309020205020404" pitchFamily="49" charset="0"/>
              <a:buChar char="o"/>
            </a:pPr>
            <a:r>
              <a:rPr lang="en-US" dirty="0" smtClean="0"/>
              <a:t>Publisher then generates bill according to the Cost Per Impression Compensation Model.</a:t>
            </a:r>
            <a:endParaRPr lang="en-US" dirty="0"/>
          </a:p>
        </p:txBody>
      </p:sp>
    </p:spTree>
    <p:extLst>
      <p:ext uri="{BB962C8B-B14F-4D97-AF65-F5344CB8AC3E}">
        <p14:creationId xmlns:p14="http://schemas.microsoft.com/office/powerpoint/2010/main" val="426814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Per Impression</a:t>
            </a:r>
            <a:endParaRPr lang="en-US" dirty="0"/>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Cost Per Impression Model is where advertiser’s </a:t>
            </a:r>
            <a:r>
              <a:rPr lang="en-US" dirty="0" smtClean="0"/>
              <a:t>pay </a:t>
            </a:r>
            <a:r>
              <a:rPr lang="en-US" dirty="0" smtClean="0"/>
              <a:t>each time an ad is displayed. It is the cost or expense incurred for marketing potential customers who view the advertisement.</a:t>
            </a:r>
            <a:endParaRPr lang="en-US" dirty="0"/>
          </a:p>
        </p:txBody>
      </p:sp>
    </p:spTree>
    <p:extLst>
      <p:ext uri="{BB962C8B-B14F-4D97-AF65-F5344CB8AC3E}">
        <p14:creationId xmlns:p14="http://schemas.microsoft.com/office/powerpoint/2010/main" val="1848104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Model</a:t>
            </a:r>
            <a:endParaRPr lang="en-US" dirty="0"/>
          </a:p>
        </p:txBody>
      </p:sp>
      <p:sp>
        <p:nvSpPr>
          <p:cNvPr id="5" name="Content Placeholder 4"/>
          <p:cNvSpPr>
            <a:spLocks noGrp="1"/>
          </p:cNvSpPr>
          <p:nvPr>
            <p:ph idx="1"/>
          </p:nvPr>
        </p:nvSpPr>
        <p:spPr/>
        <p:txBody>
          <a:bodyPr/>
          <a:lstStyle/>
          <a:p>
            <a:r>
              <a:rPr lang="en-US" dirty="0"/>
              <a:t>https://dochub.com/vishwashah38a8c63a/eQ1zn/object-diagram-1</a:t>
            </a:r>
          </a:p>
        </p:txBody>
      </p:sp>
    </p:spTree>
    <p:extLst>
      <p:ext uri="{BB962C8B-B14F-4D97-AF65-F5344CB8AC3E}">
        <p14:creationId xmlns:p14="http://schemas.microsoft.com/office/powerpoint/2010/main" val="3423144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5" name="Content Placeholder 4"/>
          <p:cNvSpPr>
            <a:spLocks noGrp="1"/>
          </p:cNvSpPr>
          <p:nvPr>
            <p:ph idx="1"/>
          </p:nvPr>
        </p:nvSpPr>
        <p:spPr/>
        <p:txBody>
          <a:bodyPr/>
          <a:lstStyle/>
          <a:p>
            <a:r>
              <a:rPr lang="en-US" dirty="0" smtClean="0"/>
              <a:t>Publisher</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9542" y="1845734"/>
            <a:ext cx="4333875" cy="3558751"/>
          </a:xfrm>
          <a:prstGeom prst="rect">
            <a:avLst/>
          </a:prstGeom>
        </p:spPr>
      </p:pic>
    </p:spTree>
    <p:extLst>
      <p:ext uri="{BB962C8B-B14F-4D97-AF65-F5344CB8AC3E}">
        <p14:creationId xmlns:p14="http://schemas.microsoft.com/office/powerpoint/2010/main" val="161347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Publisher Finance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042" y="1845734"/>
            <a:ext cx="4714875" cy="3972998"/>
          </a:xfrm>
          <a:prstGeom prst="rect">
            <a:avLst/>
          </a:prstGeom>
        </p:spPr>
      </p:pic>
    </p:spTree>
    <p:extLst>
      <p:ext uri="{BB962C8B-B14F-4D97-AF65-F5344CB8AC3E}">
        <p14:creationId xmlns:p14="http://schemas.microsoft.com/office/powerpoint/2010/main" val="112674764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231</TotalTime>
  <Words>424</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Arabic Typesetting</vt:lpstr>
      <vt:lpstr>Calibri</vt:lpstr>
      <vt:lpstr>Calibri Light</vt:lpstr>
      <vt:lpstr>Courier New</vt:lpstr>
      <vt:lpstr>Retrospect</vt:lpstr>
      <vt:lpstr>Auction Based- Internet Advertising Platform Name : Vishwa Shah NUID : 001712672</vt:lpstr>
      <vt:lpstr>Problem Statement</vt:lpstr>
      <vt:lpstr>PowerPoint Presentation</vt:lpstr>
      <vt:lpstr>Solution</vt:lpstr>
      <vt:lpstr>PowerPoint Presentation</vt:lpstr>
      <vt:lpstr>Cost Per Impression</vt:lpstr>
      <vt:lpstr>Object Model</vt:lpstr>
      <vt:lpstr>Use Cases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Auction Based- Internet Advertising Platform</dc:title>
  <dc:creator>Vishwa Shah</dc:creator>
  <cp:lastModifiedBy>Vishwa Shah</cp:lastModifiedBy>
  <cp:revision>10</cp:revision>
  <dcterms:created xsi:type="dcterms:W3CDTF">2014-12-08T00:37:34Z</dcterms:created>
  <dcterms:modified xsi:type="dcterms:W3CDTF">2016-03-28T18:34:14Z</dcterms:modified>
</cp:coreProperties>
</file>