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0" r:id="rId5"/>
    <p:sldId id="267" r:id="rId6"/>
    <p:sldId id="259" r:id="rId7"/>
    <p:sldId id="263" r:id="rId8"/>
    <p:sldId id="268" r:id="rId9"/>
    <p:sldId id="264" r:id="rId10"/>
    <p:sldId id="269" r:id="rId11"/>
    <p:sldId id="270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0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aceklaskowski.gitbooks.io/mastering-apache-spark/" TargetMode="External"/><Relationship Id="rId2" Type="http://schemas.openxmlformats.org/officeDocument/2006/relationships/hyperlink" Target="https://databricks.com/session/analyzing-blockchain-transactions-in-apache-spa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reka.co/blog/spark-architect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fb.com/core-data/apache-spark-scale-a-60-tb-production-use-ca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taboola.com/bucket-the-shuffle-out-of-her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glue/features/" TargetMode="External"/><Relationship Id="rId2" Type="http://schemas.openxmlformats.org/officeDocument/2006/relationships/hyperlink" Target="https://aws.amazon.com/em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us/services/hdinsight/" TargetMode="External"/><Relationship Id="rId4" Type="http://schemas.openxmlformats.org/officeDocument/2006/relationships/hyperlink" Target="https://cloud.google.com/dataproc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79D8-CB2A-E24D-BDBE-BC5F4AC51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Sparking Joy with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6D334-F7C0-6649-8612-604A42E32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Shah Zafrani</a:t>
            </a:r>
          </a:p>
          <a:p>
            <a:r>
              <a:rPr lang="en-US" dirty="0" err="1"/>
              <a:t>shah.zafrani@slalom.com</a:t>
            </a:r>
            <a:endParaRPr lang="en-US" dirty="0"/>
          </a:p>
        </p:txBody>
      </p:sp>
      <p:pic>
        <p:nvPicPr>
          <p:cNvPr id="2050" name="Picture 2" descr="Image result for apache spark">
            <a:extLst>
              <a:ext uri="{FF2B5EF4-FFF2-40B4-BE49-F238E27FC236}">
                <a16:creationId xmlns:a16="http://schemas.microsoft.com/office/drawing/2014/main" id="{400920C0-76EE-C246-AABA-EE545E4E4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680" y="2690512"/>
            <a:ext cx="2662582" cy="141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BFA5-C5B7-F445-9214-AF4120AF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Resilient Distributed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CDE8-F84A-F249-B185-2B99EA74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Partitioned and Immutable</a:t>
            </a:r>
          </a:p>
          <a:p>
            <a:r>
              <a:rPr lang="en-US" dirty="0"/>
              <a:t>Transformations and Actions</a:t>
            </a:r>
          </a:p>
          <a:p>
            <a:pPr lvl="1"/>
            <a:r>
              <a:rPr lang="en-US" dirty="0"/>
              <a:t>Transformation used to generate new RDDs (map, join, sample)</a:t>
            </a:r>
          </a:p>
          <a:p>
            <a:r>
              <a:rPr lang="en-US" dirty="0"/>
              <a:t>Actions apply computation to an RDD and pass the results back to the driver (reduce, collect, take)</a:t>
            </a:r>
          </a:p>
          <a:p>
            <a:r>
              <a:rPr lang="en-US" dirty="0"/>
              <a:t>Lazy Transformation</a:t>
            </a:r>
          </a:p>
          <a:p>
            <a:pPr lvl="1"/>
            <a:r>
              <a:rPr lang="en-US" dirty="0"/>
              <a:t>Computation isn’t performed until Actions are performed</a:t>
            </a:r>
          </a:p>
          <a:p>
            <a:r>
              <a:rPr lang="en-US" dirty="0"/>
              <a:t>Not to be confused with </a:t>
            </a:r>
            <a:r>
              <a:rPr lang="en-US" dirty="0" err="1"/>
              <a:t>Dataframes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Dataframes</a:t>
            </a:r>
            <a:r>
              <a:rPr lang="en-US" dirty="0"/>
              <a:t> are also distributed, but they are structured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8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E612-F9AC-D741-A26E-FD70DD0E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E5B-6B1B-B843-8CE9-F19EF232B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FB803-D6FC-7C4D-A58C-A21898A3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36873"/>
            <a:ext cx="9599538" cy="2573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5CDA9-C4A4-C04F-8806-6697B7E6DE9C}"/>
              </a:ext>
            </a:extLst>
          </p:cNvPr>
          <p:cNvSpPr txBox="1"/>
          <p:nvPr/>
        </p:nvSpPr>
        <p:spPr>
          <a:xfrm>
            <a:off x="680321" y="5006098"/>
            <a:ext cx="8975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Output: </a:t>
            </a:r>
          </a:p>
          <a:p>
            <a:r>
              <a:rPr lang="en-US" dirty="0"/>
              <a:t>Air : 255</a:t>
            </a:r>
          </a:p>
          <a:p>
            <a:r>
              <a:rPr lang="en-US" dirty="0"/>
              <a:t>Chrysalis : 204</a:t>
            </a:r>
            <a:br>
              <a:rPr lang="en-US" dirty="0"/>
            </a:br>
            <a:r>
              <a:rPr lang="en-US" dirty="0"/>
              <a:t>The : 5,234</a:t>
            </a:r>
          </a:p>
          <a:p>
            <a:r>
              <a:rPr lang="en-US" dirty="0"/>
              <a:t>Sinfonietta : 45</a:t>
            </a:r>
          </a:p>
          <a:p>
            <a:r>
              <a:rPr lang="en-US" dirty="0"/>
              <a:t>With : 2,493 …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5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83FD-4A05-BA4B-A152-23782C33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pic>
        <p:nvPicPr>
          <p:cNvPr id="4098" name="Picture 2" descr="Image result for we'll do it live">
            <a:extLst>
              <a:ext uri="{FF2B5EF4-FFF2-40B4-BE49-F238E27FC236}">
                <a16:creationId xmlns:a16="http://schemas.microsoft.com/office/drawing/2014/main" id="{3EF49450-6E70-2249-A805-E69360B57D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2351881"/>
            <a:ext cx="47625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71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5D4-2A72-0D4F-9F65-ABC8312B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know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8DE4-CD0A-A547-803A-986C57D0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67122" cy="3599316"/>
          </a:xfrm>
        </p:spPr>
        <p:txBody>
          <a:bodyPr/>
          <a:lstStyle/>
          <a:p>
            <a:r>
              <a:rPr lang="en-US" dirty="0"/>
              <a:t>Spark &amp; the Blockchain</a:t>
            </a:r>
          </a:p>
          <a:p>
            <a:pPr lvl="1"/>
            <a:r>
              <a:rPr lang="en-US" dirty="0">
                <a:hlinkClick r:id="rId2"/>
              </a:rPr>
              <a:t>https://databricks.com/session/analyzing-blockchain-transactions-in-apache-spark</a:t>
            </a:r>
            <a:r>
              <a:rPr lang="en-US" dirty="0"/>
              <a:t> </a:t>
            </a:r>
          </a:p>
          <a:p>
            <a:r>
              <a:rPr lang="en-US" dirty="0" err="1"/>
              <a:t>Gitbook</a:t>
            </a:r>
            <a:r>
              <a:rPr lang="en-US" dirty="0"/>
              <a:t> on Spark Internals</a:t>
            </a:r>
          </a:p>
          <a:p>
            <a:pPr lvl="1"/>
            <a:r>
              <a:rPr lang="en-US" dirty="0">
                <a:hlinkClick r:id="rId3"/>
              </a:rPr>
              <a:t>https://jaceklaskowski.gitbooks.io/mastering-apache-spark/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https://www.edureka.co/blog/spark-architecture/</a:t>
            </a:r>
            <a:r>
              <a:rPr lang="en-US" dirty="0"/>
              <a:t> </a:t>
            </a:r>
          </a:p>
          <a:p>
            <a:r>
              <a:rPr lang="en-US" dirty="0"/>
              <a:t>Spark a conversation with your friendly neighborhood IM&amp;A or D&amp;A </a:t>
            </a:r>
            <a:r>
              <a:rPr lang="en-US" dirty="0" err="1"/>
              <a:t>Slalomite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8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75F0-88D6-C84D-BECF-9D0DF541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 And why does he want to tell us about Apache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1834-3580-C141-B36C-AE83B794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currently using it for research at Kennesaw State University</a:t>
            </a:r>
          </a:p>
          <a:p>
            <a:r>
              <a:rPr lang="en-US" dirty="0"/>
              <a:t>I wanted to take the opportunity to learn more about it while preparing for the presentation</a:t>
            </a:r>
          </a:p>
          <a:p>
            <a:r>
              <a:rPr lang="en-US" dirty="0"/>
              <a:t>Bridging the gap between Custom Dev and IM&amp;A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Disclaimer: I’m not an expert on Spark…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688A7-179B-1144-83ED-6F0DC0B41795}"/>
              </a:ext>
            </a:extLst>
          </p:cNvPr>
          <p:cNvSpPr txBox="1"/>
          <p:nvPr/>
        </p:nvSpPr>
        <p:spPr>
          <a:xfrm>
            <a:off x="6800193" y="4013420"/>
            <a:ext cx="196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Spelling ^^</a:t>
            </a:r>
          </a:p>
        </p:txBody>
      </p:sp>
    </p:spTree>
    <p:extLst>
      <p:ext uri="{BB962C8B-B14F-4D97-AF65-F5344CB8AC3E}">
        <p14:creationId xmlns:p14="http://schemas.microsoft.com/office/powerpoint/2010/main" val="134648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9E17-DE30-1F48-8D11-EBEFD7E3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B141-1CFA-A64B-AAF4-01AEEB80A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10063878" cy="3979844"/>
          </a:xfrm>
        </p:spPr>
        <p:txBody>
          <a:bodyPr>
            <a:normAutofit/>
          </a:bodyPr>
          <a:lstStyle/>
          <a:p>
            <a:r>
              <a:rPr lang="en-US" dirty="0"/>
              <a:t>Get Developers familiar with Apache Spark in various contexts</a:t>
            </a:r>
          </a:p>
          <a:p>
            <a:r>
              <a:rPr lang="en-US" dirty="0"/>
              <a:t>Why you should be excited about Apache Spark</a:t>
            </a:r>
          </a:p>
          <a:p>
            <a:r>
              <a:rPr lang="en-US" dirty="0"/>
              <a:t>Explain how Apache Spark works</a:t>
            </a:r>
          </a:p>
          <a:p>
            <a:r>
              <a:rPr lang="en-US" dirty="0"/>
              <a:t>Demo a couple use-cases</a:t>
            </a:r>
          </a:p>
          <a:p>
            <a:r>
              <a:rPr lang="en-US" dirty="0"/>
              <a:t>Make sure all this food gets eaten</a:t>
            </a:r>
          </a:p>
          <a:p>
            <a:pPr lvl="1"/>
            <a:r>
              <a:rPr lang="en-US" dirty="0"/>
              <a:t>Please feel free to get seconds while I’m talking. I promise I won’t be offended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Feedback on the presentation and/or slides is appreciated.</a:t>
            </a:r>
          </a:p>
        </p:txBody>
      </p:sp>
    </p:spTree>
    <p:extLst>
      <p:ext uri="{BB962C8B-B14F-4D97-AF65-F5344CB8AC3E}">
        <p14:creationId xmlns:p14="http://schemas.microsoft.com/office/powerpoint/2010/main" val="352349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03CE-0704-4C41-A627-72ABF85B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Spark? And what can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ED06-E6B1-6446-A973-F23A4FF50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Spark is an open-source, distributed processing system used for big data workloads. </a:t>
            </a:r>
          </a:p>
          <a:p>
            <a:r>
              <a:rPr lang="en-US" dirty="0"/>
              <a:t>Used for</a:t>
            </a:r>
          </a:p>
          <a:p>
            <a:pPr lvl="1"/>
            <a:r>
              <a:rPr lang="en-US" dirty="0"/>
              <a:t>Batch and Streaming ETL Jobs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Graph Computation</a:t>
            </a:r>
          </a:p>
          <a:p>
            <a:pPr lvl="1"/>
            <a:r>
              <a:rPr lang="en-US" dirty="0"/>
              <a:t>Facebook even uses it for </a:t>
            </a:r>
            <a:r>
              <a:rPr lang="en-US" dirty="0">
                <a:hlinkClick r:id="rId2"/>
              </a:rPr>
              <a:t>content ranking</a:t>
            </a:r>
            <a:endParaRPr lang="en-US" dirty="0"/>
          </a:p>
          <a:p>
            <a:pPr lvl="1"/>
            <a:r>
              <a:rPr lang="en-US" dirty="0"/>
              <a:t>The possibilities are endless</a:t>
            </a:r>
          </a:p>
          <a:p>
            <a:pPr lvl="1"/>
            <a:endParaRPr lang="en-US" dirty="0"/>
          </a:p>
        </p:txBody>
      </p:sp>
      <p:pic>
        <p:nvPicPr>
          <p:cNvPr id="5" name="Picture 2" descr="Image result for apache spark">
            <a:extLst>
              <a:ext uri="{FF2B5EF4-FFF2-40B4-BE49-F238E27FC236}">
                <a16:creationId xmlns:a16="http://schemas.microsoft.com/office/drawing/2014/main" id="{B6F4B556-EBFD-754C-A243-B3901A25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452" y="3157651"/>
            <a:ext cx="4658332" cy="247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2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7EB5-B073-DA43-A861-E8B33A26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Apache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EF45-5943-9941-A724-79691705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Apple, MyFitnessPal, </a:t>
            </a:r>
            <a:r>
              <a:rPr lang="en-US" dirty="0" err="1"/>
              <a:t>Ebay</a:t>
            </a:r>
            <a:r>
              <a:rPr lang="en-US" dirty="0"/>
              <a:t>, OpenTable, Shopify, Trip Adviser, Credit Karma, Databricks, Baidu, </a:t>
            </a:r>
            <a:r>
              <a:rPr lang="en-US" dirty="0" err="1"/>
              <a:t>AutoDesk</a:t>
            </a:r>
            <a:r>
              <a:rPr lang="en-US" dirty="0"/>
              <a:t>, Amazon, 4Quant, Facebook,… you get the point. It’s everywhere!</a:t>
            </a:r>
          </a:p>
          <a:p>
            <a:r>
              <a:rPr lang="en-US" dirty="0"/>
              <a:t>Maybe your client uses Spark too $$$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63C22-70EB-AF40-A518-D0EB53BA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715" y="4343400"/>
            <a:ext cx="5541221" cy="2337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95C40-C070-A448-B186-E4D988B98846}"/>
              </a:ext>
            </a:extLst>
          </p:cNvPr>
          <p:cNvSpPr txBox="1"/>
          <p:nvPr/>
        </p:nvSpPr>
        <p:spPr>
          <a:xfrm>
            <a:off x="1055142" y="3989155"/>
            <a:ext cx="3331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Fun Fact: Taboola (aka the </a:t>
            </a:r>
            <a:r>
              <a:rPr lang="en-US" dirty="0" err="1"/>
              <a:t>chumbox</a:t>
            </a:r>
            <a:r>
              <a:rPr lang="en-US" dirty="0"/>
              <a:t> company) </a:t>
            </a:r>
            <a:r>
              <a:rPr lang="en-US" dirty="0">
                <a:hlinkClick r:id="rId3"/>
              </a:rPr>
              <a:t>uses Spark </a:t>
            </a:r>
            <a:endParaRPr lang="en-US" dirty="0"/>
          </a:p>
          <a:p>
            <a:pPr lvl="1"/>
            <a:r>
              <a:rPr lang="en-US" dirty="0"/>
              <a:t>Funny enough, they don’t use their product on their own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3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6BEB-1C9C-E14F-9F01-78C2166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Apache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1BFA-B868-0E41-8410-80B81013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than just Map Reduce</a:t>
            </a:r>
          </a:p>
          <a:p>
            <a:r>
              <a:rPr lang="en-US" dirty="0"/>
              <a:t>Spark utilizes in-memory caching</a:t>
            </a:r>
          </a:p>
          <a:p>
            <a:pPr lvl="1"/>
            <a:r>
              <a:rPr lang="en-US" dirty="0"/>
              <a:t>doesn't require intermediate writes to disk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Designed to handle Iterative Computations &amp; Graph Algorithms</a:t>
            </a:r>
          </a:p>
          <a:p>
            <a:pPr lvl="1"/>
            <a:r>
              <a:rPr lang="en-US" dirty="0"/>
              <a:t>Fast real-time computation</a:t>
            </a:r>
          </a:p>
          <a:p>
            <a:r>
              <a:rPr lang="en-US" dirty="0"/>
              <a:t>Handle Big Data efficiently (more on that later)</a:t>
            </a:r>
          </a:p>
          <a:p>
            <a:r>
              <a:rPr lang="en-US" dirty="0"/>
              <a:t>Has APIs in Java, Scala, Python, and R</a:t>
            </a:r>
          </a:p>
          <a:p>
            <a:r>
              <a:rPr lang="en-US" dirty="0"/>
              <a:t>Can interface with data from:</a:t>
            </a:r>
          </a:p>
          <a:p>
            <a:pPr lvl="1"/>
            <a:r>
              <a:rPr lang="en-US" dirty="0"/>
              <a:t>HDFS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Hive,</a:t>
            </a:r>
          </a:p>
          <a:p>
            <a:pPr lvl="1"/>
            <a:r>
              <a:rPr lang="en-US" dirty="0"/>
              <a:t>any Hadoop </a:t>
            </a:r>
            <a:r>
              <a:rPr lang="en-US" dirty="0" err="1"/>
              <a:t>InputFormat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3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483A-00CD-F147-B7C6-CB00B4DB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isn’t for you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F644-1429-A24D-A55E-AD4C52DA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Walls of text scare you</a:t>
            </a:r>
          </a:p>
          <a:p>
            <a:pPr lvl="1"/>
            <a:r>
              <a:rPr lang="en-US" dirty="0"/>
              <a:t>Spark is notorious for having verbose and cryptic error output. But don’t worry, there’s a method to its madness.</a:t>
            </a:r>
          </a:p>
          <a:p>
            <a:r>
              <a:rPr lang="en-US" dirty="0"/>
              <a:t>You hate the JVM</a:t>
            </a:r>
          </a:p>
          <a:p>
            <a:pPr lvl="1"/>
            <a:r>
              <a:rPr lang="en-US" dirty="0"/>
              <a:t>Yes, Spark is written in Scala and runs inside the JVM</a:t>
            </a:r>
          </a:p>
          <a:p>
            <a:pPr lvl="1"/>
            <a:endParaRPr lang="en-US" dirty="0"/>
          </a:p>
          <a:p>
            <a:r>
              <a:rPr lang="en-US" dirty="0"/>
              <a:t>You don’t need a sledgehammer to hang a picture frame</a:t>
            </a:r>
          </a:p>
          <a:p>
            <a:pPr lvl="1"/>
            <a:r>
              <a:rPr lang="en-US" dirty="0"/>
              <a:t>If a lambda function is all you need, use a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07098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419F-CB04-F24D-A345-0E7D1A58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run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8D3E-1C1D-B946-9986-EA592ABDE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34718"/>
          </a:xfrm>
        </p:spPr>
        <p:txBody>
          <a:bodyPr>
            <a:normAutofit/>
          </a:bodyPr>
          <a:lstStyle/>
          <a:p>
            <a:r>
              <a:rPr lang="en-US" dirty="0"/>
              <a:t>AWS</a:t>
            </a:r>
          </a:p>
          <a:p>
            <a:pPr lvl="1"/>
            <a:r>
              <a:rPr lang="en-US" dirty="0">
                <a:hlinkClick r:id="rId2"/>
              </a:rPr>
              <a:t>Elastic Map Reduce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AWS Glue</a:t>
            </a:r>
            <a:endParaRPr lang="en-US" dirty="0"/>
          </a:p>
          <a:p>
            <a:pPr lvl="1"/>
            <a:r>
              <a:rPr lang="en-US" dirty="0"/>
              <a:t>Plain old EC2</a:t>
            </a:r>
          </a:p>
          <a:p>
            <a:r>
              <a:rPr lang="en-US" dirty="0"/>
              <a:t>GCP: </a:t>
            </a:r>
            <a:r>
              <a:rPr lang="en-US" dirty="0">
                <a:hlinkClick r:id="rId4"/>
              </a:rPr>
              <a:t>Cloud Dataproc</a:t>
            </a:r>
            <a:endParaRPr lang="en-US" dirty="0"/>
          </a:p>
          <a:p>
            <a:r>
              <a:rPr lang="en-US" dirty="0"/>
              <a:t>Azure: </a:t>
            </a:r>
            <a:r>
              <a:rPr lang="en-US" dirty="0">
                <a:hlinkClick r:id="rId5"/>
              </a:rPr>
              <a:t>HDInsight</a:t>
            </a:r>
            <a:endParaRPr lang="en-US" dirty="0"/>
          </a:p>
          <a:p>
            <a:r>
              <a:rPr lang="en-US" dirty="0"/>
              <a:t>Locally: `brew install apache-spark; echo “hello big data”;`</a:t>
            </a:r>
          </a:p>
          <a:p>
            <a:r>
              <a:rPr lang="en-US" dirty="0"/>
              <a:t>Your neighbor’s spoiled kid’s gaming desktop… </a:t>
            </a:r>
            <a:r>
              <a:rPr lang="en-US" dirty="0" err="1"/>
              <a:t>shhh</a:t>
            </a:r>
            <a:r>
              <a:rPr lang="en-US" dirty="0"/>
              <a:t>, don’t tell</a:t>
            </a:r>
          </a:p>
          <a:p>
            <a:r>
              <a:rPr lang="en-US" dirty="0"/>
              <a:t>Pretty much anywhere you have admin rights and a JVM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7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9BAC16-8ABE-5547-969C-4FC8AD63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57" y="3901410"/>
            <a:ext cx="5574470" cy="289422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80AA7DA-5264-C14B-8D94-E5A6E333FA12}"/>
              </a:ext>
            </a:extLst>
          </p:cNvPr>
          <p:cNvSpPr/>
          <p:nvPr/>
        </p:nvSpPr>
        <p:spPr>
          <a:xfrm>
            <a:off x="3774110" y="5205280"/>
            <a:ext cx="3210339" cy="1798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21ED0-E035-254E-964D-77B2C56F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Architectural Overview</a:t>
            </a:r>
          </a:p>
        </p:txBody>
      </p:sp>
      <p:pic>
        <p:nvPicPr>
          <p:cNvPr id="1026" name="Picture 2" descr="Spark cluster components">
            <a:extLst>
              <a:ext uri="{FF2B5EF4-FFF2-40B4-BE49-F238E27FC236}">
                <a16:creationId xmlns:a16="http://schemas.microsoft.com/office/drawing/2014/main" id="{7A4BE6CC-D6B3-0B4F-BF14-B2190EDF57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2" y="2017901"/>
            <a:ext cx="6803818" cy="326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791A7F-E41D-CD49-A079-351DAA6E6922}"/>
              </a:ext>
            </a:extLst>
          </p:cNvPr>
          <p:cNvSpPr txBox="1"/>
          <p:nvPr/>
        </p:nvSpPr>
        <p:spPr>
          <a:xfrm>
            <a:off x="4400276" y="5659064"/>
            <a:ext cx="258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Scala, Java, Python, and R can all be used to write Spark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4A618F89-CAF5-5A48-A185-99B028CB4AFB}"/>
              </a:ext>
            </a:extLst>
          </p:cNvPr>
          <p:cNvSpPr/>
          <p:nvPr/>
        </p:nvSpPr>
        <p:spPr>
          <a:xfrm rot="20383962">
            <a:off x="1686079" y="1793545"/>
            <a:ext cx="3253329" cy="1671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62AA1-A2E8-2D4C-B9A9-40637AD1BD0B}"/>
              </a:ext>
            </a:extLst>
          </p:cNvPr>
          <p:cNvSpPr txBox="1"/>
          <p:nvPr/>
        </p:nvSpPr>
        <p:spPr>
          <a:xfrm rot="20310704">
            <a:off x="2410753" y="1755764"/>
            <a:ext cx="32362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Cluster Manager can be: 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Apache Mesos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Spark Standalone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Hadoop Yarn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Kubernetes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BAC0C81-3CB0-2F4A-BC08-4B9FC76846BE}"/>
              </a:ext>
            </a:extLst>
          </p:cNvPr>
          <p:cNvSpPr/>
          <p:nvPr/>
        </p:nvSpPr>
        <p:spPr>
          <a:xfrm rot="10800000">
            <a:off x="-812250" y="4249149"/>
            <a:ext cx="4320762" cy="2333244"/>
          </a:xfrm>
          <a:prstGeom prst="downArrow">
            <a:avLst>
              <a:gd name="adj1" fmla="val 50000"/>
              <a:gd name="adj2" fmla="val 48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838BB-FDDF-4D47-8C81-9A6086939D44}"/>
              </a:ext>
            </a:extLst>
          </p:cNvPr>
          <p:cNvSpPr txBox="1"/>
          <p:nvPr/>
        </p:nvSpPr>
        <p:spPr>
          <a:xfrm>
            <a:off x="275538" y="4727891"/>
            <a:ext cx="2089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Driver Program can be the Spark Shell, or it can be the </a:t>
            </a:r>
            <a:r>
              <a:rPr lang="en-US" dirty="0" err="1"/>
              <a:t>entrypoint</a:t>
            </a:r>
            <a:r>
              <a:rPr lang="en-US" dirty="0"/>
              <a:t> of your application. 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B96D523-6F8E-8040-B623-47055FE006C9}"/>
              </a:ext>
            </a:extLst>
          </p:cNvPr>
          <p:cNvSpPr/>
          <p:nvPr/>
        </p:nvSpPr>
        <p:spPr>
          <a:xfrm rot="10800000">
            <a:off x="6885057" y="1926816"/>
            <a:ext cx="4035287" cy="1870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668B4-8367-2841-A16A-E3FD8EB2B08F}"/>
              </a:ext>
            </a:extLst>
          </p:cNvPr>
          <p:cNvSpPr txBox="1"/>
          <p:nvPr/>
        </p:nvSpPr>
        <p:spPr>
          <a:xfrm>
            <a:off x="7173293" y="2400233"/>
            <a:ext cx="374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Executor Process stay running for the duration of the application, and run tasks in different threads</a:t>
            </a:r>
          </a:p>
        </p:txBody>
      </p:sp>
    </p:spTree>
    <p:extLst>
      <p:ext uri="{BB962C8B-B14F-4D97-AF65-F5344CB8AC3E}">
        <p14:creationId xmlns:p14="http://schemas.microsoft.com/office/powerpoint/2010/main" val="40761871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546</TotalTime>
  <Words>660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Sparking Joy with</vt:lpstr>
      <vt:lpstr>Who is this guy? And why does he want to tell us about Apache Spark?</vt:lpstr>
      <vt:lpstr>Objectives …</vt:lpstr>
      <vt:lpstr>What is Apache Spark? And what can it do?</vt:lpstr>
      <vt:lpstr>Who uses Apache Spark?</vt:lpstr>
      <vt:lpstr>But Why Apache Spark?</vt:lpstr>
      <vt:lpstr>Spark isn’t for you if…</vt:lpstr>
      <vt:lpstr>Where can I run Spark?</vt:lpstr>
      <vt:lpstr>Spark Architectural Overview</vt:lpstr>
      <vt:lpstr>Resilient Distributed Datasets</vt:lpstr>
      <vt:lpstr>Word Count Example</vt:lpstr>
      <vt:lpstr>Demo Time</vt:lpstr>
      <vt:lpstr>I want to know more…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Sparking Joy with Apache Spark</dc:title>
  <dc:creator>Shah Zafrani</dc:creator>
  <cp:lastModifiedBy>Shah Zafrani</cp:lastModifiedBy>
  <cp:revision>18</cp:revision>
  <dcterms:created xsi:type="dcterms:W3CDTF">2019-04-19T01:30:21Z</dcterms:created>
  <dcterms:modified xsi:type="dcterms:W3CDTF">2019-04-19T16:50:04Z</dcterms:modified>
</cp:coreProperties>
</file>