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94"/>
  </p:normalViewPr>
  <p:slideViewPr>
    <p:cSldViewPr snapToGrid="0" snapToObjects="1">
      <p:cViewPr>
        <p:scale>
          <a:sx n="119" d="100"/>
          <a:sy n="119" d="100"/>
        </p:scale>
        <p:origin x="7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FBC2-A5A6-D64A-A041-05EF0EE4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C4995-6139-DD42-9B85-74F328D55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2072E-3002-F54C-9AE2-52812905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4DE4-CA67-A846-A007-188CC0AC3915}" type="datetimeFigureOut">
              <a:rPr lang="en-IL" smtClean="0"/>
              <a:t>30/06/2021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C3280-4991-B54B-AA3B-2E2FFC0B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3F0DD-6CFF-634C-9B7B-CF871125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ADB4-BF8F-0A4C-8FA1-9B0A0ECD86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968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6E1-A2D3-8A40-B5ED-9147F81A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76423-6FAF-6F4B-84FA-F1395D9F3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E7A2-2BDF-404A-9B2E-4DBD2DEC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4DE4-CA67-A846-A007-188CC0AC3915}" type="datetimeFigureOut">
              <a:rPr lang="en-IL" smtClean="0"/>
              <a:t>30/06/2021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AA93-5714-C04F-9A6E-EBC3CF31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E61F1-D6EC-F64A-AA95-A40CA9DF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ADB4-BF8F-0A4C-8FA1-9B0A0ECD86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053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98D3C-4C97-1D40-B461-9F2EC6A8A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EA339-F356-E241-82D3-F53517AE9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A8153-FEA9-5343-9C4A-4A116CDB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4DE4-CA67-A846-A007-188CC0AC3915}" type="datetimeFigureOut">
              <a:rPr lang="en-IL" smtClean="0"/>
              <a:t>30/06/2021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BF6B-ED37-8A46-BBEB-F9127FAF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45E-CB5C-0B46-8ADC-19DFCF23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ADB4-BF8F-0A4C-8FA1-9B0A0ECD86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105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F5C6-C07F-AB45-96C5-2078C750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910C-8EAD-AA42-8F37-A120C5085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79344-E8AF-7F4D-A295-E8BEDE87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4DE4-CA67-A846-A007-188CC0AC3915}" type="datetimeFigureOut">
              <a:rPr lang="en-IL" smtClean="0"/>
              <a:t>30/06/2021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0A7AB-CD38-8F4B-95D1-D94BC245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15D4-ED08-0C46-8834-7A239255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ADB4-BF8F-0A4C-8FA1-9B0A0ECD86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326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521A-02DA-9940-BF15-931A5838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624AF-E9DE-2945-AAE3-D631BE793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ECD01-96A2-F948-B397-7F3D02EC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4DE4-CA67-A846-A007-188CC0AC3915}" type="datetimeFigureOut">
              <a:rPr lang="en-IL" smtClean="0"/>
              <a:t>30/06/2021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D9D70-F0A8-5D42-B1BC-30AB7A04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8CB45-C7FA-CA40-A7F1-AB634D4D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ADB4-BF8F-0A4C-8FA1-9B0A0ECD86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185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1744-3B8D-6945-9005-D2C1E3EF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908E-A6F3-9946-BB5C-AFBB58738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7D117-ECA7-924C-801B-8891F8B04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D5C49-838D-2046-8B42-88CC32C2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4DE4-CA67-A846-A007-188CC0AC3915}" type="datetimeFigureOut">
              <a:rPr lang="en-IL" smtClean="0"/>
              <a:t>30/06/2021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815CA-727E-964A-9B10-3A5F3BCF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07803-39D7-AA40-AD3E-8A8D7BC2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ADB4-BF8F-0A4C-8FA1-9B0A0ECD86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40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B6B8-A8CE-3E44-BCA6-66FC85DB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88306-EEEE-174B-8C77-19B5C8BDD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237E5-E86A-C04D-B4D0-5BD90234E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48C6E-DAE6-5442-A5D9-2CEB14D91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82DAB-7989-7E48-A4AF-9B3D5ABF4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4543E-FCC3-A34B-8D13-EF590C59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4DE4-CA67-A846-A007-188CC0AC3915}" type="datetimeFigureOut">
              <a:rPr lang="en-IL" smtClean="0"/>
              <a:t>30/06/2021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75328-4E82-6F48-AB82-0E402293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49FEF-01FF-A248-817A-3BCD49D6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ADB4-BF8F-0A4C-8FA1-9B0A0ECD86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657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77F0-E1FA-9D40-8013-57C7D6A0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4C5E3-375E-E94E-85B5-41B98289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4DE4-CA67-A846-A007-188CC0AC3915}" type="datetimeFigureOut">
              <a:rPr lang="en-IL" smtClean="0"/>
              <a:t>30/06/2021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52A1D-CF44-294A-93C7-829C19EC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1CF8-1DDB-724B-804C-30BC9F53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ADB4-BF8F-0A4C-8FA1-9B0A0ECD86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636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86B5E-8DCE-3D4B-B533-A0A0C51F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4DE4-CA67-A846-A007-188CC0AC3915}" type="datetimeFigureOut">
              <a:rPr lang="en-IL" smtClean="0"/>
              <a:t>30/06/2021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D1ABA-F72B-9B4D-BBC2-4109F24D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A045F-43C1-D543-AACC-96886E8E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ADB4-BF8F-0A4C-8FA1-9B0A0ECD86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574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A140-8492-1341-B5B6-7F194E30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764F-1554-2D45-9848-ABD6CB214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C5C10-C0DC-C04A-A240-1158CC59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24E10-444D-6E4D-9990-56AD17C4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4DE4-CA67-A846-A007-188CC0AC3915}" type="datetimeFigureOut">
              <a:rPr lang="en-IL" smtClean="0"/>
              <a:t>30/06/2021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F7E1B-543F-5640-B8C1-CC71BEA3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421B8-0ABF-9948-8A2D-4795568D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ADB4-BF8F-0A4C-8FA1-9B0A0ECD86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014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6207-66C3-AB4C-8D4F-3FBF5218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8D536-952E-B240-A967-6D5318EE1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4695C-2502-E84D-81A8-3004BAEC7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DF64F-45C9-A748-BA78-A55278F1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4DE4-CA67-A846-A007-188CC0AC3915}" type="datetimeFigureOut">
              <a:rPr lang="en-IL" smtClean="0"/>
              <a:t>30/06/2021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D4408-AB24-F64C-AF3B-BEB9B230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D599-4953-1448-A196-70A5A736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ADB4-BF8F-0A4C-8FA1-9B0A0ECD86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127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E262B-461D-EF40-A455-2140E9CB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98398-C0DC-894C-B533-B65FC91AC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65E-EE51-6F4F-9677-8E920DC6A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04DE4-CA67-A846-A007-188CC0AC3915}" type="datetimeFigureOut">
              <a:rPr lang="en-IL" smtClean="0"/>
              <a:t>30/06/2021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F7C48-6597-A347-B4AF-D50E62281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C75D-94E8-D94D-868C-69D46DE38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FADB4-BF8F-0A4C-8FA1-9B0A0ECD86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596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0EA606-CEC6-2942-BA84-89FBC22F2CDF}"/>
              </a:ext>
            </a:extLst>
          </p:cNvPr>
          <p:cNvSpPr/>
          <p:nvPr/>
        </p:nvSpPr>
        <p:spPr>
          <a:xfrm>
            <a:off x="1878511" y="478931"/>
            <a:ext cx="4127157" cy="1902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B</a:t>
            </a:r>
            <a:r>
              <a:rPr lang="en-IL" b="1" u="sng" dirty="0">
                <a:solidFill>
                  <a:srgbClr val="FF0000"/>
                </a:solidFill>
              </a:rPr>
              <a:t>uiild_detection_train_loader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IL" dirty="0">
                <a:solidFill>
                  <a:srgbClr val="FF0000"/>
                </a:solidFill>
              </a:rPr>
              <a:t>fg – Configuration file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IL" dirty="0">
                <a:solidFill>
                  <a:srgbClr val="FF0000"/>
                </a:solidFill>
              </a:rPr>
              <a:t>apper – Data Mapper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509C5-CAFA-F44C-96A4-17D042637CD6}"/>
              </a:ext>
            </a:extLst>
          </p:cNvPr>
          <p:cNvSpPr/>
          <p:nvPr/>
        </p:nvSpPr>
        <p:spPr>
          <a:xfrm>
            <a:off x="6096000" y="478931"/>
            <a:ext cx="5331585" cy="1902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rgbClr val="FF0000"/>
                </a:solidFill>
              </a:rPr>
              <a:t>Fashion_metadata</a:t>
            </a:r>
            <a:endParaRPr lang="en-IL" b="1" u="sng" dirty="0">
              <a:solidFill>
                <a:srgbClr val="FF0000"/>
              </a:solidFill>
            </a:endParaRP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DatasetCatalog</a:t>
            </a:r>
            <a:r>
              <a:rPr lang="en-US" dirty="0">
                <a:solidFill>
                  <a:srgbClr val="FF0000"/>
                </a:solidFill>
              </a:rPr>
              <a:t>(df=train)</a:t>
            </a:r>
            <a:endParaRPr lang="en-IL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IL" dirty="0">
                <a:solidFill>
                  <a:srgbClr val="FF0000"/>
                </a:solidFill>
              </a:rPr>
              <a:t>etadataCatalog.set(classes=df_catergories.name)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BB1829-F6C1-7A45-B8D5-30AEC5CA7834}"/>
              </a:ext>
            </a:extLst>
          </p:cNvPr>
          <p:cNvSpPr/>
          <p:nvPr/>
        </p:nvSpPr>
        <p:spPr>
          <a:xfrm>
            <a:off x="386043" y="2961076"/>
            <a:ext cx="5142398" cy="3430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rgbClr val="FF0000"/>
                </a:solidFill>
              </a:rPr>
              <a:t>Cfg</a:t>
            </a:r>
            <a:r>
              <a:rPr lang="en-US" b="1" u="sng" dirty="0">
                <a:solidFill>
                  <a:srgbClr val="FF0000"/>
                </a:solidFill>
              </a:rPr>
              <a:t> - Config File</a:t>
            </a:r>
            <a:endParaRPr lang="en-IL" b="1" u="sng" dirty="0">
              <a:solidFill>
                <a:srgbClr val="FF0000"/>
              </a:solidFill>
            </a:endParaRPr>
          </a:p>
          <a:p>
            <a:pPr marL="342900" indent="-342900" algn="ctr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Merge config from file rcnn_R50_FPN</a:t>
            </a:r>
          </a:p>
          <a:p>
            <a:pPr marL="342900" indent="-342900" algn="ctr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DATASET.TRAIN = train</a:t>
            </a:r>
          </a:p>
          <a:p>
            <a:pPr marL="342900" indent="-342900" algn="ctr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DATASET.TEST = [] (nothing)?</a:t>
            </a:r>
          </a:p>
          <a:p>
            <a:pPr marL="342900" indent="-342900" algn="ctr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DATALOADER.NUM_WOREKERS=1</a:t>
            </a:r>
          </a:p>
          <a:p>
            <a:pPr marL="342900" indent="-342900" algn="ctr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MODEL.WEIGHTS= file rcnn_R50_FPN</a:t>
            </a:r>
          </a:p>
          <a:p>
            <a:pPr marL="342900" indent="-342900" algn="ctr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resizeImages</a:t>
            </a:r>
            <a:r>
              <a:rPr lang="en-US" dirty="0">
                <a:solidFill>
                  <a:srgbClr val="FF0000"/>
                </a:solidFill>
              </a:rPr>
              <a:t> (avoiding memory problems)</a:t>
            </a:r>
          </a:p>
          <a:p>
            <a:pPr marL="342900" indent="-342900" algn="ctr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IMGS_PER_BATCH=1</a:t>
            </a:r>
          </a:p>
          <a:p>
            <a:pPr marL="342900" indent="-342900" algn="ctr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BASE_LearningRate</a:t>
            </a:r>
            <a:r>
              <a:rPr lang="en-US" dirty="0">
                <a:solidFill>
                  <a:srgbClr val="FF0000"/>
                </a:solidFill>
              </a:rPr>
              <a:t>=0.00025</a:t>
            </a:r>
          </a:p>
          <a:p>
            <a:pPr marL="342900" indent="-342900" algn="ctr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MAX_ITER</a:t>
            </a:r>
          </a:p>
          <a:p>
            <a:pPr marL="342900" indent="-342900" algn="ctr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Set </a:t>
            </a:r>
            <a:r>
              <a:rPr lang="en-US" dirty="0" err="1">
                <a:solidFill>
                  <a:srgbClr val="FF0000"/>
                </a:solidFill>
              </a:rPr>
              <a:t>RegionOfIntrests</a:t>
            </a:r>
            <a:r>
              <a:rPr lang="en-US" dirty="0">
                <a:solidFill>
                  <a:srgbClr val="FF0000"/>
                </a:solidFill>
              </a:rPr>
              <a:t> 128 per image (ROI)</a:t>
            </a:r>
          </a:p>
          <a:p>
            <a:pPr marL="342900" indent="-342900" algn="ctr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Set NUM_OF_PREDICTED_CLASSES=46 (in 2020)</a:t>
            </a:r>
          </a:p>
        </p:txBody>
      </p:sp>
    </p:spTree>
    <p:extLst>
      <p:ext uri="{BB962C8B-B14F-4D97-AF65-F5344CB8AC3E}">
        <p14:creationId xmlns:p14="http://schemas.microsoft.com/office/powerpoint/2010/main" val="215833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243A74-F9F8-5743-BB6D-017E47FEFA9A}"/>
              </a:ext>
            </a:extLst>
          </p:cNvPr>
          <p:cNvSpPr/>
          <p:nvPr/>
        </p:nvSpPr>
        <p:spPr>
          <a:xfrm>
            <a:off x="0" y="102262"/>
            <a:ext cx="2924716" cy="646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DATALOADER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ASPECT_RATIO_GROUPING: true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FILTER_EMPTY_ANNOTATIONS: true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NUM_WORKERS: 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REPEAT_THRESHOLD: 0.0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SAMPLER_TRAIN: </a:t>
            </a:r>
            <a:r>
              <a:rPr lang="en-US" sz="1100" dirty="0" err="1">
                <a:solidFill>
                  <a:srgbClr val="FF0000"/>
                </a:solidFill>
              </a:rPr>
              <a:t>TrainingSampler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DATASETS: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PRECOMPUTED_PROPOSAL_TOPK_TEST: 1000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PRECOMPUTED_PROPOSAL_TOPK_TRAIN: 2000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PROPOSAL_FILES_TEST: []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PROPOSAL_FILES_TRAIN: []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  TEST: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- </a:t>
            </a:r>
            <a:r>
              <a:rPr lang="en-US" sz="1100" dirty="0" err="1">
                <a:solidFill>
                  <a:srgbClr val="FF0000"/>
                </a:solidFill>
              </a:rPr>
              <a:t>sample_fashion_test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b="1" dirty="0">
                <a:solidFill>
                  <a:srgbClr val="FF0000"/>
                </a:solidFill>
              </a:rPr>
              <a:t>  TRAIN: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- 1sample_fashion_train</a:t>
            </a:r>
          </a:p>
          <a:p>
            <a:r>
              <a:rPr lang="en-US" sz="1100" dirty="0">
                <a:solidFill>
                  <a:srgbClr val="FF0000"/>
                </a:solidFill>
              </a:rPr>
              <a:t>GLOBAL: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HACK: 1.0</a:t>
            </a:r>
          </a:p>
          <a:p>
            <a:r>
              <a:rPr lang="en-US" sz="1100" dirty="0">
                <a:solidFill>
                  <a:srgbClr val="FF0000"/>
                </a:solidFill>
              </a:rPr>
              <a:t>INPUT: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CROP: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ENABLED: false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SIZE: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- 0.9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- 0.9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</a:t>
            </a:r>
            <a:r>
              <a:rPr lang="en-US" sz="1100" b="1" dirty="0">
                <a:solidFill>
                  <a:srgbClr val="FF0000"/>
                </a:solidFill>
              </a:rPr>
              <a:t>TYPE</a:t>
            </a:r>
            <a:r>
              <a:rPr lang="en-US" sz="1100" dirty="0">
                <a:solidFill>
                  <a:srgbClr val="FF0000"/>
                </a:solidFill>
              </a:rPr>
              <a:t>: </a:t>
            </a:r>
            <a:r>
              <a:rPr lang="en-US" sz="1100" dirty="0" err="1">
                <a:solidFill>
                  <a:srgbClr val="FF0000"/>
                </a:solidFill>
              </a:rPr>
              <a:t>relative_range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  FORMAT: BGR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MASK_FORMAT: polygon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MAX_SIZE_TEST: 60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MAX_SIZE_TRAIN: 60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MIN_SIZE_TEST: 40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MIN_SIZE_TRAIN: - 40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MIN_SIZE_TRAIN_SAMPLING: choice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RANDOM_FLIP: horizontal</a:t>
            </a:r>
            <a:endParaRPr lang="en-IL" sz="11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E5765F-8DFB-4B40-B8B7-1D3EC25AADD8}"/>
              </a:ext>
            </a:extLst>
          </p:cNvPr>
          <p:cNvSpPr/>
          <p:nvPr/>
        </p:nvSpPr>
        <p:spPr>
          <a:xfrm>
            <a:off x="3090909" y="102262"/>
            <a:ext cx="3268717" cy="646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Solver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AMP: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 ENABLED: false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BASE_LR: 0.00025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BIAS_LR_FACTOR: 1.0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CHECKPOINT_PERIOD: 5000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CLIP_GRADIENTS: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 CLIP_TYPE: value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 CLIP_VALUE: 1.0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 ENABLED: false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 NORM_TYPE: 2.0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GAMMA: 0.1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IMS_PER_BATCH: 1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LR_SCHEDULER_NAME: </a:t>
            </a:r>
            <a:r>
              <a:rPr lang="en-US" sz="1000" dirty="0" err="1">
                <a:solidFill>
                  <a:srgbClr val="FF0000"/>
                </a:solidFill>
              </a:rPr>
              <a:t>WarmupMultiStepLR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MAX_ITER: 50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MOMENTUM: 0.9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NESTEROV: false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REFERENCE_WORLD_SIZE: 0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STEPS: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[  - 210000  - 250000 ]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WARMUP_FACTOR: 0.001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WARMUP_ITERS: 1000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WARMUP_METHOD: linear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WEIGHT_DECAY: 0.0001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WEIGHT_DECAY_BIAS: 0.0001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WEIGHT_DECAY_NORM: 0.0</a:t>
            </a:r>
          </a:p>
          <a:p>
            <a:r>
              <a:rPr lang="en-US" sz="1000" dirty="0">
                <a:solidFill>
                  <a:srgbClr val="FF0000"/>
                </a:solidFill>
              </a:rPr>
              <a:t>TEST: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AUG: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 ENABLED: false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 FLIP: true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 MAX_SIZE: 4000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 MIN_SIZES: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[    - 400    - 500    - 600    - 700    - 800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 - 900    - 1000    - 1100    - 1200 ]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DETECTIONS_PER_IMAGE: 100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EVAL_PERIOD: 0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EXPECTED_RESULTS: []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KEYPOINT_OKS_SIGMAS: []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PRECISE_BN: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 ENABLED: false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 NUM_ITER: 200</a:t>
            </a:r>
            <a:endParaRPr lang="en-IL" sz="10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7A80DF-F771-2E48-B6DA-3A4EEDAA721D}"/>
              </a:ext>
            </a:extLst>
          </p:cNvPr>
          <p:cNvSpPr/>
          <p:nvPr/>
        </p:nvSpPr>
        <p:spPr>
          <a:xfrm>
            <a:off x="6495402" y="102262"/>
            <a:ext cx="2924717" cy="646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Extras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CUDNN_BENCHMARK: false</a:t>
            </a:r>
            <a:endParaRPr lang="en-US" sz="1100" b="1" u="sng" dirty="0">
              <a:solidFill>
                <a:srgbClr val="FF0000"/>
              </a:solidFill>
            </a:endParaRP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Version: 2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VIS_PERIOD: 0</a:t>
            </a:r>
          </a:p>
        </p:txBody>
      </p:sp>
    </p:spTree>
    <p:extLst>
      <p:ext uri="{BB962C8B-B14F-4D97-AF65-F5344CB8AC3E}">
        <p14:creationId xmlns:p14="http://schemas.microsoft.com/office/powerpoint/2010/main" val="32837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243A74-F9F8-5743-BB6D-017E47FEFA9A}"/>
              </a:ext>
            </a:extLst>
          </p:cNvPr>
          <p:cNvSpPr/>
          <p:nvPr/>
        </p:nvSpPr>
        <p:spPr>
          <a:xfrm>
            <a:off x="0" y="102262"/>
            <a:ext cx="2924716" cy="646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Model – pt5</a:t>
            </a:r>
          </a:p>
          <a:p>
            <a:r>
              <a:rPr lang="en-IL" sz="1100" dirty="0">
                <a:solidFill>
                  <a:srgbClr val="FF0000"/>
                </a:solidFill>
              </a:rPr>
              <a:t>ANCHOR_GENERATOR: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ANGLES:</a:t>
            </a:r>
          </a:p>
          <a:p>
            <a:r>
              <a:rPr lang="en-IL" sz="1100" dirty="0">
                <a:solidFill>
                  <a:srgbClr val="FF0000"/>
                </a:solidFill>
              </a:rPr>
              <a:t>[    - - -90      - 0      - 90 ]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ASPECT_RATIOS:</a:t>
            </a:r>
          </a:p>
          <a:p>
            <a:r>
              <a:rPr lang="en-IL" sz="1100" dirty="0">
                <a:solidFill>
                  <a:srgbClr val="FF0000"/>
                </a:solidFill>
              </a:rPr>
              <a:t>[    - - 0.5      - 1.0      - 2.0 ]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NAME: DefaultAnchorGenerator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OFFSET: 0.0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SIZES:</a:t>
            </a:r>
          </a:p>
          <a:p>
            <a:r>
              <a:rPr lang="en-IL" sz="1100" dirty="0">
                <a:solidFill>
                  <a:srgbClr val="FF0000"/>
                </a:solidFill>
              </a:rPr>
              <a:t>[    - - 32    - - 64    - - 128    - - 256    - - 512 ]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BACKBONE: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FREEZE_AT: 2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NAME: build_resnet_fpn_backbone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DEVICE: cuda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FPN: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FUSE_TYPE: sum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IN_FEATURES:</a:t>
            </a:r>
          </a:p>
          <a:p>
            <a:r>
              <a:rPr lang="en-IL" sz="1100" dirty="0">
                <a:solidFill>
                  <a:srgbClr val="FF0000"/>
                </a:solidFill>
              </a:rPr>
              <a:t>[    - res2    - res3    - res4    - res5 ]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NORM: ''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OUT_CHANNELS: 256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KEYPOINT_ON: false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LOAD_PROPOSALS: false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MASK_ON: true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META_ARCHITECTURE: GeneralizedRCNN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PANOPTIC_FPN: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COMBINE: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  ENABLED: true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  INSTANCES_CONFIDENCE_THRESH: 0.5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  OVERLAP_THRESH: 0.5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  STUFF_AREA_LIMIT: 4096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INSTANCE_LOSS_WEIGHT: 1.0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PIXEL_MEAN:</a:t>
            </a:r>
          </a:p>
          <a:p>
            <a:r>
              <a:rPr lang="en-IL" sz="1100" dirty="0">
                <a:solidFill>
                  <a:srgbClr val="FF0000"/>
                </a:solidFill>
              </a:rPr>
              <a:t>[  - 103.53  - 116.28  - 123.675 ]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PIXEL_STD:</a:t>
            </a:r>
          </a:p>
          <a:p>
            <a:r>
              <a:rPr lang="en-IL" sz="1100" dirty="0">
                <a:solidFill>
                  <a:srgbClr val="FF0000"/>
                </a:solidFill>
              </a:rPr>
              <a:t>[  - 1.0  - 1.0  - 1.0 ]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E5765F-8DFB-4B40-B8B7-1D3EC25AADD8}"/>
              </a:ext>
            </a:extLst>
          </p:cNvPr>
          <p:cNvSpPr/>
          <p:nvPr/>
        </p:nvSpPr>
        <p:spPr>
          <a:xfrm>
            <a:off x="3041182" y="102262"/>
            <a:ext cx="2924716" cy="646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Model – pt6</a:t>
            </a:r>
          </a:p>
          <a:p>
            <a:r>
              <a:rPr lang="en-IL" sz="1000" dirty="0">
                <a:solidFill>
                  <a:srgbClr val="FF0000"/>
                </a:solidFill>
              </a:rPr>
              <a:t>LOSS_WEIGHT: 1.0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MIN_KEYPOINTS_PER_IMAGE: 1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NAME: KRCNNConvDeconvUpsampleHead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NORMALIZE_LOSS_BY_VISIBLE_KEYPOINTS: true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NUM_KEYPOINTS: 17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POOLER_RESOLUTION: 14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POOLER_SAMPLING_RATIO: 0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POOLER_TYPE: ROIAlignV2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ROI_MASK_HEAD: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CLS_AGNOSTIC_MASK: false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CONV_DIM: 256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NAME: MaskRCNNConvUpsampleHead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NORM: ''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NUM_CONV: 4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POOLER_RESOLUTION: 14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POOLER_SAMPLING_RATIO: 0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POOLER_TYPE: ROIAlignV2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RPN: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BATCH_SIZE_PER_IMAGE: 256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BBOX_REG_LOSS_TYPE: smooth_l1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BBOX_REG_LOSS_WEIGHT: 1.0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BBOX_REG_WEIGHTS: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[ - 1.0    - 1.0    - 1.0    - 1.0]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BOUNDARY_THRESH: -1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HEAD_NAME: StandardRPNHead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IN_FEATURES: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[   - p2    - p3    - p4    - p5    - p6 ]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IOU_LABELS: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[    - 0   - -1    - 1 ]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IOU_THRESHOLDS: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[   - 0.3    - 0.7 ]</a:t>
            </a:r>
          </a:p>
          <a:p>
            <a:endParaRPr lang="en-IL" sz="11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29F88-AD98-E64C-A4DF-CE2487E7BE3B}"/>
              </a:ext>
            </a:extLst>
          </p:cNvPr>
          <p:cNvSpPr/>
          <p:nvPr/>
        </p:nvSpPr>
        <p:spPr>
          <a:xfrm>
            <a:off x="6105657" y="89905"/>
            <a:ext cx="2924716" cy="646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Model – pt7</a:t>
            </a:r>
          </a:p>
          <a:p>
            <a:r>
              <a:rPr lang="en-IL" sz="1000" dirty="0">
                <a:solidFill>
                  <a:srgbClr val="FF0000"/>
                </a:solidFill>
              </a:rPr>
              <a:t>LOSS_WEIGHT: 1.0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NMS_THRESH: 0.7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POSITIVE_FRACTION: 0.5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POST_NMS_TOPK_TEST: 1000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POST_NMS_TOPK_TRAIN: 1000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PRE_NMS_TOPK_TEST: 1000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PRE_NMS_TOPK_TRAIN: 2000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SMOOTH_L1_BETA: 0.0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SEM_SEG_HEAD: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COMMON_STRIDE: 4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CONVS_DIM: 128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IGNORE_VALUE: 255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IN_FEATURES: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[    - p2    - p3    - p4    - p5 ]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LOSS_WEIGHT: 1.0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NAME: SemSegFPNHead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NORM: GN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NUM_CLASSES: 54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WEIGHTS: ./output/model_final.pth</a:t>
            </a:r>
          </a:p>
        </p:txBody>
      </p:sp>
    </p:spTree>
    <p:extLst>
      <p:ext uri="{BB962C8B-B14F-4D97-AF65-F5344CB8AC3E}">
        <p14:creationId xmlns:p14="http://schemas.microsoft.com/office/powerpoint/2010/main" val="248063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243A74-F9F8-5743-BB6D-017E47FEFA9A}"/>
              </a:ext>
            </a:extLst>
          </p:cNvPr>
          <p:cNvSpPr/>
          <p:nvPr/>
        </p:nvSpPr>
        <p:spPr>
          <a:xfrm>
            <a:off x="0" y="102262"/>
            <a:ext cx="2924716" cy="646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Model - pt1</a:t>
            </a:r>
          </a:p>
          <a:p>
            <a:r>
              <a:rPr lang="en-IL" sz="1100" dirty="0">
                <a:solidFill>
                  <a:srgbClr val="FF0000"/>
                </a:solidFill>
              </a:rPr>
              <a:t>ANCHOR_GENERATOR: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ANGLES:</a:t>
            </a:r>
          </a:p>
          <a:p>
            <a:r>
              <a:rPr lang="en-IL" sz="1100" dirty="0">
                <a:solidFill>
                  <a:srgbClr val="FF0000"/>
                </a:solidFill>
              </a:rPr>
              <a:t>[    - - -90      - 0      - 90 ]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ASPECT_RATIOS:</a:t>
            </a:r>
          </a:p>
          <a:p>
            <a:r>
              <a:rPr lang="en-IL" sz="1100" dirty="0">
                <a:solidFill>
                  <a:srgbClr val="FF0000"/>
                </a:solidFill>
              </a:rPr>
              <a:t>[    - - 0.5      - 1.0      - 2.0 ]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NAME: DefaultAnchorGenerator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OFFSET: 0.0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SIZES:</a:t>
            </a:r>
          </a:p>
          <a:p>
            <a:r>
              <a:rPr lang="en-IL" sz="1100" dirty="0">
                <a:solidFill>
                  <a:srgbClr val="FF0000"/>
                </a:solidFill>
              </a:rPr>
              <a:t>[    - - 32    - - 64    - - 128    - - 256    - - 512 ]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BACKBONE: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FREEZE_AT: 2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NAME: build_resnet_fpn_backbone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DEVICE: cuda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FPN: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FUSE_TYPE: sum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IN_FEATURES:</a:t>
            </a:r>
          </a:p>
          <a:p>
            <a:r>
              <a:rPr lang="en-IL" sz="1100" dirty="0">
                <a:solidFill>
                  <a:srgbClr val="FF0000"/>
                </a:solidFill>
              </a:rPr>
              <a:t>[    - res2    - res3    - res4    - res5 ]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NORM: ''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OUT_CHANNELS: 256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KEYPOINT_ON: false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LOAD_PROPOSALS: false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MASK_ON: true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META_ARCHITECTURE: GeneralizedRCNN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PANOPTIC_FPN: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COMBINE: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  ENABLED: true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  INSTANCES_CONFIDENCE_THRESH: 0.5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  OVERLAP_THRESH: 0.5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  STUFF_AREA_LIMIT: 4096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  INSTANCE_LOSS_WEIGHT: 1.0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PIXEL_MEAN:</a:t>
            </a:r>
          </a:p>
          <a:p>
            <a:r>
              <a:rPr lang="en-IL" sz="1100" dirty="0">
                <a:solidFill>
                  <a:srgbClr val="FF0000"/>
                </a:solidFill>
              </a:rPr>
              <a:t>[  - 103.53  - 116.28  - 123.675 ]</a:t>
            </a:r>
          </a:p>
          <a:p>
            <a:r>
              <a:rPr lang="en-IL" sz="1100" dirty="0">
                <a:solidFill>
                  <a:srgbClr val="FF0000"/>
                </a:solidFill>
              </a:rPr>
              <a:t>  PIXEL_STD:</a:t>
            </a:r>
          </a:p>
          <a:p>
            <a:r>
              <a:rPr lang="en-IL" sz="1100" dirty="0">
                <a:solidFill>
                  <a:srgbClr val="FF0000"/>
                </a:solidFill>
              </a:rPr>
              <a:t>[  - 1.0  - 1.0  - 1.0 ]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FF2D55-29A2-6649-BB3C-4532E42E52E9}"/>
              </a:ext>
            </a:extLst>
          </p:cNvPr>
          <p:cNvSpPr/>
          <p:nvPr/>
        </p:nvSpPr>
        <p:spPr>
          <a:xfrm>
            <a:off x="4857624" y="6755738"/>
            <a:ext cx="6096000" cy="134652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L" sz="1100" dirty="0"/>
              <a:t>CLS_AGNOSTIC_BBOX_REG: false</a:t>
            </a:r>
          </a:p>
          <a:p>
            <a:r>
              <a:rPr lang="en-IL" sz="1100" dirty="0"/>
              <a:t>    CONV_DIM: 256</a:t>
            </a:r>
          </a:p>
          <a:p>
            <a:r>
              <a:rPr lang="en-IL" sz="1100" dirty="0"/>
              <a:t>    FC_DIM: 1024</a:t>
            </a:r>
          </a:p>
          <a:p>
            <a:r>
              <a:rPr lang="en-IL" sz="1100" dirty="0"/>
              <a:t>    NAME: FastRCNNConvFCHead</a:t>
            </a:r>
          </a:p>
          <a:p>
            <a:r>
              <a:rPr lang="en-IL" sz="1100" dirty="0"/>
              <a:t>    NORM: ''</a:t>
            </a:r>
          </a:p>
          <a:p>
            <a:r>
              <a:rPr lang="en-IL" sz="1100" dirty="0"/>
              <a:t>    NUM_CONV: 0</a:t>
            </a:r>
          </a:p>
          <a:p>
            <a:r>
              <a:rPr lang="en-IL" sz="1100" dirty="0"/>
              <a:t>    NUM_FC: 2</a:t>
            </a:r>
          </a:p>
          <a:p>
            <a:r>
              <a:rPr lang="en-IL" sz="1100" dirty="0"/>
              <a:t>    POOLER_RESOLUTION: 7</a:t>
            </a:r>
          </a:p>
          <a:p>
            <a:r>
              <a:rPr lang="en-IL" sz="1100" dirty="0"/>
              <a:t>    POOLER_SAMPLING_RATIO: 0</a:t>
            </a:r>
          </a:p>
          <a:p>
            <a:r>
              <a:rPr lang="en-IL" sz="1100" dirty="0"/>
              <a:t>    POOLER_TYPE: ROIAlignV2</a:t>
            </a:r>
          </a:p>
          <a:p>
            <a:r>
              <a:rPr lang="en-IL" sz="1100" dirty="0"/>
              <a:t>    SMOOTH_L1_BETA: 0.0</a:t>
            </a:r>
          </a:p>
          <a:p>
            <a:r>
              <a:rPr lang="en-IL" sz="1100" dirty="0"/>
              <a:t>    TRAIN_ON_PRED_BOXES: false</a:t>
            </a:r>
          </a:p>
          <a:p>
            <a:r>
              <a:rPr lang="en-IL" sz="1100" dirty="0"/>
              <a:t>  ROI_HEADS:</a:t>
            </a:r>
          </a:p>
          <a:p>
            <a:r>
              <a:rPr lang="en-IL" sz="1100" dirty="0"/>
              <a:t>    BATCH_SIZE_PER_IMAGE: 128</a:t>
            </a:r>
          </a:p>
          <a:p>
            <a:r>
              <a:rPr lang="en-IL" sz="1100" dirty="0"/>
              <a:t>    IN_FEATURES:</a:t>
            </a:r>
          </a:p>
          <a:p>
            <a:r>
              <a:rPr lang="en-IL" sz="1100" dirty="0"/>
              <a:t>[    - p2    - p3    - p4    - p5 ]</a:t>
            </a:r>
          </a:p>
          <a:p>
            <a:r>
              <a:rPr lang="en-IL" sz="1100" dirty="0"/>
              <a:t>    IOU_LABELS:</a:t>
            </a:r>
          </a:p>
          <a:p>
            <a:r>
              <a:rPr lang="en-IL" sz="1100" dirty="0"/>
              <a:t>    [ - 0    - 1 ] </a:t>
            </a:r>
          </a:p>
          <a:p>
            <a:r>
              <a:rPr lang="en-IL" sz="1100" dirty="0"/>
              <a:t>    IOU_THRESHOLDS:</a:t>
            </a:r>
          </a:p>
          <a:p>
            <a:r>
              <a:rPr lang="en-IL" sz="1100" dirty="0"/>
              <a:t>    - 0.5</a:t>
            </a:r>
          </a:p>
          <a:p>
            <a:r>
              <a:rPr lang="en-IL" sz="1100" dirty="0"/>
              <a:t>    NAME: StandardROIHeads</a:t>
            </a:r>
          </a:p>
          <a:p>
            <a:r>
              <a:rPr lang="en-IL" sz="1100" dirty="0"/>
              <a:t>    NMS_THRESH_TEST: 0.5</a:t>
            </a:r>
          </a:p>
          <a:p>
            <a:r>
              <a:rPr lang="en-IL" sz="1100" dirty="0"/>
              <a:t>    NUM_CLASSES: 46</a:t>
            </a:r>
          </a:p>
          <a:p>
            <a:r>
              <a:rPr lang="en-IL" sz="1100" dirty="0"/>
              <a:t>    POSITIVE_FRACTION: 0.25</a:t>
            </a:r>
          </a:p>
          <a:p>
            <a:r>
              <a:rPr lang="en-IL" sz="1100" dirty="0"/>
              <a:t>    PROPOSAL_APPEND_GT: true</a:t>
            </a:r>
          </a:p>
          <a:p>
            <a:r>
              <a:rPr lang="en-IL" sz="1100" dirty="0"/>
              <a:t>    SCORE_THRESH_TEST: 0.5</a:t>
            </a:r>
          </a:p>
          <a:p>
            <a:r>
              <a:rPr lang="en-IL" sz="1100" dirty="0"/>
              <a:t>  ROI_KEYPOINT_HEAD:</a:t>
            </a:r>
          </a:p>
          <a:p>
            <a:r>
              <a:rPr lang="en-IL" sz="1100" dirty="0"/>
              <a:t>    CONV_DIMS:</a:t>
            </a:r>
          </a:p>
          <a:p>
            <a:r>
              <a:rPr lang="en-IL" sz="1100" dirty="0"/>
              <a:t>[    - 512    - 512    - 512    - 512    - 512    - 512    - 512    - 512</a:t>
            </a:r>
          </a:p>
          <a:p>
            <a:r>
              <a:rPr lang="en-IL" sz="1100" dirty="0"/>
              <a:t>    LOSS_WEIGHT: 1.0</a:t>
            </a:r>
          </a:p>
          <a:p>
            <a:r>
              <a:rPr lang="en-IL" sz="1100" dirty="0"/>
              <a:t>    MIN_KEYPOINTS_PER_IMAGE: 1</a:t>
            </a:r>
          </a:p>
          <a:p>
            <a:r>
              <a:rPr lang="en-IL" sz="1100" dirty="0"/>
              <a:t>    NAME: KRCNNConvDeconvUpsampleHead</a:t>
            </a:r>
          </a:p>
          <a:p>
            <a:r>
              <a:rPr lang="en-IL" sz="1100" dirty="0"/>
              <a:t>    NORMALIZE_LOSS_BY_VISIBLE_KEYPOINTS: true</a:t>
            </a:r>
          </a:p>
          <a:p>
            <a:r>
              <a:rPr lang="en-IL" sz="1100" dirty="0"/>
              <a:t>    NUM_KEYPOINTS: 17</a:t>
            </a:r>
          </a:p>
          <a:p>
            <a:r>
              <a:rPr lang="en-IL" sz="1100" dirty="0"/>
              <a:t>    POOLER_RESOLUTION: 14</a:t>
            </a:r>
          </a:p>
          <a:p>
            <a:r>
              <a:rPr lang="en-IL" sz="1100" dirty="0"/>
              <a:t>    POOLER_SAMPLING_RATIO: 0</a:t>
            </a:r>
          </a:p>
          <a:p>
            <a:r>
              <a:rPr lang="en-IL" sz="1100" dirty="0"/>
              <a:t>    POOLER_TYPE: ROIAlignV2</a:t>
            </a:r>
          </a:p>
          <a:p>
            <a:r>
              <a:rPr lang="en-IL" sz="1100" dirty="0"/>
              <a:t>  ROI_MASK_HEAD:</a:t>
            </a:r>
          </a:p>
          <a:p>
            <a:r>
              <a:rPr lang="en-IL" sz="1100" dirty="0"/>
              <a:t>    CLS_AGNOSTIC_MASK: false</a:t>
            </a:r>
          </a:p>
          <a:p>
            <a:r>
              <a:rPr lang="en-IL" sz="1100" dirty="0"/>
              <a:t>    CONV_DIM: 256</a:t>
            </a:r>
          </a:p>
          <a:p>
            <a:r>
              <a:rPr lang="en-IL" sz="1100" dirty="0"/>
              <a:t>    NAME: MaskRCNNConvUpsampleHead</a:t>
            </a:r>
          </a:p>
          <a:p>
            <a:r>
              <a:rPr lang="en-IL" sz="1100" dirty="0"/>
              <a:t>    NORM: ''</a:t>
            </a:r>
          </a:p>
          <a:p>
            <a:r>
              <a:rPr lang="en-IL" sz="1100" dirty="0"/>
              <a:t>    NUM_CONV: 4</a:t>
            </a:r>
          </a:p>
          <a:p>
            <a:r>
              <a:rPr lang="en-IL" sz="1100" dirty="0"/>
              <a:t>    POOLER_RESOLUTION: 14</a:t>
            </a:r>
          </a:p>
          <a:p>
            <a:r>
              <a:rPr lang="en-IL" sz="1100" dirty="0"/>
              <a:t>    POOLER_SAMPLING_RATIO: 0</a:t>
            </a:r>
          </a:p>
          <a:p>
            <a:r>
              <a:rPr lang="en-IL" sz="1100" dirty="0"/>
              <a:t>    POOLER_TYPE: ROIAlignV2</a:t>
            </a:r>
          </a:p>
          <a:p>
            <a:r>
              <a:rPr lang="en-IL" sz="1100" dirty="0"/>
              <a:t>  RPN:</a:t>
            </a:r>
          </a:p>
          <a:p>
            <a:r>
              <a:rPr lang="en-IL" sz="1100" dirty="0"/>
              <a:t>    BATCH_SIZE_PER_IMAGE: 256</a:t>
            </a:r>
          </a:p>
          <a:p>
            <a:r>
              <a:rPr lang="en-IL" sz="1100" dirty="0"/>
              <a:t>    BBOX_REG_LOSS_TYPE: smooth_l1</a:t>
            </a:r>
          </a:p>
          <a:p>
            <a:r>
              <a:rPr lang="en-IL" sz="1100" dirty="0"/>
              <a:t>    BBOX_REG_LOSS_WEIGHT: 1.0</a:t>
            </a:r>
          </a:p>
          <a:p>
            <a:r>
              <a:rPr lang="en-IL" sz="1100" dirty="0"/>
              <a:t>    BBOX_REG_WEIGHTS:</a:t>
            </a:r>
          </a:p>
          <a:p>
            <a:r>
              <a:rPr lang="en-IL" sz="1100" dirty="0"/>
              <a:t>[ - 1.0    - 1.0    - 1.0    - 1.0]</a:t>
            </a:r>
          </a:p>
          <a:p>
            <a:r>
              <a:rPr lang="en-IL" sz="1100" dirty="0"/>
              <a:t>    BOUNDARY_THRESH: -1</a:t>
            </a:r>
          </a:p>
          <a:p>
            <a:r>
              <a:rPr lang="en-IL" sz="1100" dirty="0"/>
              <a:t>    HEAD_NAME: StandardRPNHead</a:t>
            </a:r>
          </a:p>
          <a:p>
            <a:r>
              <a:rPr lang="en-IL" sz="1100" dirty="0"/>
              <a:t>    IN_FEATURES:</a:t>
            </a:r>
          </a:p>
          <a:p>
            <a:r>
              <a:rPr lang="en-IL" sz="1100" dirty="0"/>
              <a:t>[   - p2    - p3    - p4    - p5    - p6 ]</a:t>
            </a:r>
          </a:p>
          <a:p>
            <a:r>
              <a:rPr lang="en-IL" sz="1100" dirty="0"/>
              <a:t>    IOU_LABELS:</a:t>
            </a:r>
          </a:p>
          <a:p>
            <a:r>
              <a:rPr lang="en-IL" sz="1100" dirty="0"/>
              <a:t>[    - 0   - -1    - 1 ]</a:t>
            </a:r>
          </a:p>
          <a:p>
            <a:r>
              <a:rPr lang="en-IL" sz="1100" dirty="0"/>
              <a:t>    IOU_THRESHOLDS:</a:t>
            </a:r>
          </a:p>
          <a:p>
            <a:r>
              <a:rPr lang="en-IL" sz="1100" dirty="0"/>
              <a:t>[   - 0.3    - 0.7 ]</a:t>
            </a:r>
          </a:p>
          <a:p>
            <a:r>
              <a:rPr lang="en-IL" sz="1100" dirty="0"/>
              <a:t>    LOSS_WEIGHT: 1.0</a:t>
            </a:r>
          </a:p>
          <a:p>
            <a:r>
              <a:rPr lang="en-IL" sz="1100" dirty="0"/>
              <a:t>    NMS_THRESH: 0.7</a:t>
            </a:r>
          </a:p>
          <a:p>
            <a:r>
              <a:rPr lang="en-IL" sz="1100" dirty="0"/>
              <a:t>    POSITIVE_FRACTION: 0.5</a:t>
            </a:r>
          </a:p>
          <a:p>
            <a:r>
              <a:rPr lang="en-IL" sz="1100" dirty="0"/>
              <a:t>    POST_NMS_TOPK_TEST: 1000</a:t>
            </a:r>
          </a:p>
          <a:p>
            <a:r>
              <a:rPr lang="en-IL" sz="1100" dirty="0"/>
              <a:t>    POST_NMS_TOPK_TRAIN: 1000</a:t>
            </a:r>
          </a:p>
          <a:p>
            <a:r>
              <a:rPr lang="en-IL" sz="1100" dirty="0"/>
              <a:t>    PRE_NMS_TOPK_TEST: 1000</a:t>
            </a:r>
          </a:p>
          <a:p>
            <a:r>
              <a:rPr lang="en-IL" sz="1100" dirty="0"/>
              <a:t>    PRE_NMS_TOPK_TRAIN: 2000</a:t>
            </a:r>
          </a:p>
          <a:p>
            <a:r>
              <a:rPr lang="en-IL" sz="1100" dirty="0"/>
              <a:t>    SMOOTH_L1_BETA: 0.0</a:t>
            </a:r>
          </a:p>
          <a:p>
            <a:r>
              <a:rPr lang="en-IL" sz="1100" dirty="0"/>
              <a:t>  SEM_SEG_HEAD:</a:t>
            </a:r>
          </a:p>
          <a:p>
            <a:r>
              <a:rPr lang="en-IL" sz="1100" dirty="0"/>
              <a:t>    COMMON_STRIDE: 4</a:t>
            </a:r>
          </a:p>
          <a:p>
            <a:r>
              <a:rPr lang="en-IL" sz="1100" dirty="0"/>
              <a:t>    CONVS_DIM: 128</a:t>
            </a:r>
          </a:p>
          <a:p>
            <a:r>
              <a:rPr lang="en-IL" sz="1100" dirty="0"/>
              <a:t>    IGNORE_VALUE: 255</a:t>
            </a:r>
          </a:p>
          <a:p>
            <a:r>
              <a:rPr lang="en-IL" sz="1100" dirty="0"/>
              <a:t>    IN_FEATURES:</a:t>
            </a:r>
          </a:p>
          <a:p>
            <a:r>
              <a:rPr lang="en-IL" sz="1100" dirty="0"/>
              <a:t>[    - p2    - p3    - p4    - p5 ]</a:t>
            </a:r>
          </a:p>
          <a:p>
            <a:r>
              <a:rPr lang="en-IL" sz="1100" dirty="0"/>
              <a:t>    LOSS_WEIGHT: 1.0</a:t>
            </a:r>
          </a:p>
          <a:p>
            <a:r>
              <a:rPr lang="en-IL" sz="1100" dirty="0"/>
              <a:t>    NAME: SemSegFPNHead</a:t>
            </a:r>
          </a:p>
          <a:p>
            <a:r>
              <a:rPr lang="en-IL" sz="1100" dirty="0"/>
              <a:t>    NORM: GN</a:t>
            </a:r>
          </a:p>
          <a:p>
            <a:r>
              <a:rPr lang="en-IL" sz="1100" dirty="0"/>
              <a:t>    NUM_CLASSES: 54</a:t>
            </a:r>
          </a:p>
          <a:p>
            <a:r>
              <a:rPr lang="en-IL" sz="1100" dirty="0"/>
              <a:t>  WEIGHTS: ./output/model_final.pth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E5765F-8DFB-4B40-B8B7-1D3EC25AADD8}"/>
              </a:ext>
            </a:extLst>
          </p:cNvPr>
          <p:cNvSpPr/>
          <p:nvPr/>
        </p:nvSpPr>
        <p:spPr>
          <a:xfrm>
            <a:off x="3041182" y="102262"/>
            <a:ext cx="2924716" cy="646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Model - pt2</a:t>
            </a:r>
          </a:p>
          <a:p>
            <a:r>
              <a:rPr lang="en-IL" sz="1000" dirty="0">
                <a:solidFill>
                  <a:srgbClr val="FF0000"/>
                </a:solidFill>
              </a:rPr>
              <a:t>PROPOSAL_GENERATOR: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MIN_SIZE: 0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NAME: RPN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RESNETS: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DEFORM_MODULATED: false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DEFORM_NUM_GROUPS: 1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DEFORM_ON_PER_STAGE: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[    - false    - false    - false    - false ]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DEPTH: 50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NORM: FrozenBN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NUM_GROUPS: 1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OUT_FEATURES: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[    - res2    - res3    - res4    - res5]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RES2_OUT_CHANNELS: 256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RES5_DILATION: 1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STEM_OUT_CHANNELS: 64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STRIDE_IN_1X1: true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WIDTH_PER_GROUP: 64</a:t>
            </a:r>
          </a:p>
          <a:p>
            <a:r>
              <a:rPr lang="en-IL" sz="1000" dirty="0">
                <a:solidFill>
                  <a:srgbClr val="FF0000"/>
                </a:solidFill>
              </a:rPr>
              <a:t>RETINANET: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BBOX_REG_LOSS_TYPE: smooth_l1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BBOX_REG_WEIGHTS: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[    - 1.0    - 1.0    - 1.0    - 1.0]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FOCAL_LOSS_ALPHA: 0.25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FOCAL_LOSS_GAMMA: 2.0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IN_FEATURES: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[    - p3    - p4    - p5    - p6    - p7 ]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IOU_LABELS: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[    - 0    - -1    - 1 ] 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IOU_THRESHOLDS: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[    - 0.4    - 0.5 ]</a:t>
            </a:r>
          </a:p>
          <a:p>
            <a:r>
              <a:rPr lang="en-IL" sz="1000" dirty="0">
                <a:solidFill>
                  <a:srgbClr val="FF0000"/>
                </a:solidFill>
              </a:rPr>
              <a:t>RETINANET: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BBOX_REG_LOSS_TYPE: smooth_l1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BBOX_REG_WEIGHTS: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[    - 1.0    - 1.0    - 1.0    - 1.0]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FOCAL_LOSS_ALPHA: 0.25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FOCAL_LOSS_GAMMA: 2.0</a:t>
            </a:r>
          </a:p>
          <a:p>
            <a:endParaRPr lang="en-IL" sz="11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29F88-AD98-E64C-A4DF-CE2487E7BE3B}"/>
              </a:ext>
            </a:extLst>
          </p:cNvPr>
          <p:cNvSpPr/>
          <p:nvPr/>
        </p:nvSpPr>
        <p:spPr>
          <a:xfrm>
            <a:off x="6105657" y="89905"/>
            <a:ext cx="2924716" cy="646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Model – pt3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IN_FEATURES: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[    - p3    - p4    - p5    - p6    - p7 ]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 IOU_LABELS: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[    - 0    - -1    - 1 ] 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 IOU_THRESHOLDS: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[    - 0.4    - 0.5 ]</a:t>
            </a:r>
            <a:endParaRPr lang="en-US" sz="1000" b="1" u="sng" dirty="0">
              <a:solidFill>
                <a:srgbClr val="FF0000"/>
              </a:solidFill>
            </a:endParaRPr>
          </a:p>
          <a:p>
            <a:r>
              <a:rPr lang="en-IL" sz="1000" dirty="0">
                <a:solidFill>
                  <a:srgbClr val="FF0000"/>
                </a:solidFill>
              </a:rPr>
              <a:t>RETINANET: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BBOX_REG_LOSS_TYPE: smooth_l1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BBOX_REG_WEIGHTS: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[    - 1.0    - 1.0    - 1.0    - 1.0]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FOCAL_LOSS_ALPHA: 0.25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FOCAL_LOSS_GAMMA: 2.0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IN_FEATURES: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[    - p3    - p4    - p5    - p6    - p7 ]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IOU_LABELS: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[    - 0    - -1    - 1 ] 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IOU_THRESHOLDS: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[    - 0.4    - 0.5 ]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NMS_THRESH_TEST: 0.5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NORM: ''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NUM_CLASSES: 80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NUM_CONVS: 4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PRIOR_PROB: 0.01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SCORE_THRESH_TEST: 0.05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SMOOTH_L1_LOSS_BETA: 0.1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TOPK_CANDIDATES_TEST: 1000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ROI_BOX_CASCADE_HEAD: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BBOX_REG_WEIGHTS: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[    - - 10.0      - 10.0      - 5.0      - 5.0    - - 20.0      - 20.0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  - 10.0      - 10.0    - - 30.0      - 30.0      - 15.0      - 15.0  ]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IOUS: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[    - 0.5    - 0.6    - 0.7 ]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ROI_BOX_HEAD: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BBOX_REG_LOSS_TYPE: smooth_l1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BBOX_REG_LOSS_WEIGHT: 1.0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BBOX_REG_WEIGHTS: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[    - 10.0    - 10.0    - 5.0    - 5.0 ]</a:t>
            </a:r>
            <a:endParaRPr lang="en-IL" sz="11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D365ED-E20C-344D-813B-1C8B3B33D26D}"/>
              </a:ext>
            </a:extLst>
          </p:cNvPr>
          <p:cNvSpPr/>
          <p:nvPr/>
        </p:nvSpPr>
        <p:spPr>
          <a:xfrm>
            <a:off x="9145419" y="65191"/>
            <a:ext cx="2924716" cy="646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Model – pt3</a:t>
            </a:r>
          </a:p>
          <a:p>
            <a:r>
              <a:rPr lang="en-IL" sz="1000" dirty="0">
                <a:solidFill>
                  <a:srgbClr val="FF0000"/>
                </a:solidFill>
              </a:rPr>
              <a:t>CLS_AGNOSTIC_BBOX_REG: false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CONV_DIM: 256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FC_DIM: 1024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NAME: FastRCNNConvFCHead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NORM: ''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NUM_CONV: 0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NUM_FC: 2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POOLER_RESOLUTION: 7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POOLER_SAMPLING_RATIO: 0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POOLER_TYPE: ROIAlignV2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SMOOTH_L1_BETA: 0.0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TRAIN_ON_PRED_BOXES: false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ROI_HEADS: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BATCH_SIZE_PER_IMAGE: 128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IN_FEATURES: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[    - p2    - p3    - p4    - p5 ]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IOU_LABELS: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[ - 0    - 1 ] 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IOU_THRESHOLDS: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- 0.5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NAME: StandardROIHeads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NMS_THRESH_TEST: 0.5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NUM_CLASSES: 46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POSITIVE_FRACTION: 0.25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PROPOSAL_APPEND_GT: true</a:t>
            </a:r>
          </a:p>
          <a:p>
            <a:r>
              <a:rPr lang="en-IL" sz="1000" dirty="0">
                <a:solidFill>
                  <a:srgbClr val="FF0000"/>
                </a:solidFill>
              </a:rPr>
              <a:t>    SCORE_THRESH_TEST: 0.5</a:t>
            </a:r>
          </a:p>
        </p:txBody>
      </p:sp>
    </p:spTree>
    <p:extLst>
      <p:ext uri="{BB962C8B-B14F-4D97-AF65-F5344CB8AC3E}">
        <p14:creationId xmlns:p14="http://schemas.microsoft.com/office/powerpoint/2010/main" val="366450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2616</Words>
  <Application>Microsoft Macintosh PowerPoint</Application>
  <PresentationFormat>Widescreen</PresentationFormat>
  <Paragraphs>398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Raz</dc:creator>
  <cp:lastModifiedBy>Shahar Raz</cp:lastModifiedBy>
  <cp:revision>7</cp:revision>
  <dcterms:created xsi:type="dcterms:W3CDTF">2021-06-30T16:16:21Z</dcterms:created>
  <dcterms:modified xsi:type="dcterms:W3CDTF">2021-07-01T07:30:24Z</dcterms:modified>
</cp:coreProperties>
</file>