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2" r:id="rId3"/>
    <p:sldId id="275" r:id="rId4"/>
    <p:sldId id="295" r:id="rId5"/>
    <p:sldId id="257" r:id="rId6"/>
    <p:sldId id="258" r:id="rId7"/>
    <p:sldId id="268" r:id="rId8"/>
    <p:sldId id="259" r:id="rId9"/>
    <p:sldId id="269" r:id="rId10"/>
    <p:sldId id="266" r:id="rId11"/>
    <p:sldId id="267" r:id="rId12"/>
    <p:sldId id="276" r:id="rId13"/>
    <p:sldId id="278" r:id="rId14"/>
    <p:sldId id="279" r:id="rId15"/>
    <p:sldId id="280" r:id="rId16"/>
    <p:sldId id="281" r:id="rId17"/>
    <p:sldId id="261" r:id="rId18"/>
    <p:sldId id="284" r:id="rId19"/>
    <p:sldId id="283" r:id="rId20"/>
    <p:sldId id="286" r:id="rId21"/>
    <p:sldId id="287" r:id="rId22"/>
    <p:sldId id="288" r:id="rId23"/>
    <p:sldId id="291" r:id="rId24"/>
    <p:sldId id="282" r:id="rId25"/>
    <p:sldId id="289" r:id="rId26"/>
    <p:sldId id="290" r:id="rId27"/>
    <p:sldId id="271" r:id="rId28"/>
    <p:sldId id="274" r:id="rId29"/>
    <p:sldId id="272" r:id="rId30"/>
    <p:sldId id="273" r:id="rId31"/>
    <p:sldId id="293" r:id="rId32"/>
    <p:sldId id="294" r:id="rId3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ZPM7eBrhnGJr6qR+dUUvw==" hashData="3u7tOrOjmthZsEsne4m38UCavzX/NwHUz0ev0KHvz4OY24JjIlQcdZSi85gtf7/8hJarWPdvdLLZHhZ39TJv7Q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r Raz" initials="SR" lastIdx="5" clrIdx="0">
    <p:extLst>
      <p:ext uri="{19B8F6BF-5375-455C-9EA6-DF929625EA0E}">
        <p15:presenceInfo xmlns:p15="http://schemas.microsoft.com/office/powerpoint/2012/main" userId="a08c95707ad80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FFFF00"/>
    <a:srgbClr val="F0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B80C2-EC73-4EC4-8E97-83ED8C698C15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B43B-F2CA-4502-AA86-FE46E980F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23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515">
              <a:srgbClr val="A4AEEA"/>
            </a:gs>
            <a:gs pos="36000">
              <a:schemeClr val="accent1">
                <a:alpha val="51000"/>
                <a:lumMod val="70000"/>
              </a:schemeClr>
            </a:gs>
            <a:gs pos="64000">
              <a:schemeClr val="accent1">
                <a:lumMod val="82000"/>
                <a:lumOff val="18000"/>
              </a:schemeClr>
            </a:gs>
            <a:gs pos="77640">
              <a:srgbClr val="ABB4EC"/>
            </a:gs>
            <a:gs pos="96000">
              <a:schemeClr val="accent1">
                <a:lumMod val="51000"/>
                <a:lumOff val="4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15652880-90DA-4D72-9855-5F0F9F29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420" y="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A1A8-7E52-45EB-A24D-45D25B58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Trie</a:t>
            </a:r>
            <a:r>
              <a:rPr lang="en-US" dirty="0"/>
              <a:t> data structure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C048-181B-4791-AFF0-EB39EFDCCBFA}"/>
              </a:ext>
            </a:extLst>
          </p:cNvPr>
          <p:cNvSpPr txBox="1"/>
          <p:nvPr/>
        </p:nvSpPr>
        <p:spPr>
          <a:xfrm>
            <a:off x="816077" y="4906297"/>
            <a:ext cx="482816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By: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Shahar Raz</a:t>
            </a:r>
            <a:endParaRPr lang="he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9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77655" y="2200804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607144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91162" y="271416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30259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42463" y="2718075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73932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89616" y="2726757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46670" y="2714744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H-7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62429" y="3584082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95832" y="363858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72459" y="3568434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92392" y="3672189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19542" y="2274283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18922" y="2729090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806075" y="2728782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38843" y="2704637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311651" y="272117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905564" y="2728782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41744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63628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71234" y="304200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55938" y="304626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40642" y="305076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84286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87814" y="2241213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311651" y="3087007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311651" y="3346251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73798" y="3086141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46191" y="499944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575680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859698" y="55128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2798795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310999" y="551671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2442468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558152" y="5525393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30965" y="638271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264368" y="643721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2340995" y="636707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2460928" y="647082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688078" y="5072919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2387458" y="552772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2774611" y="552741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307379" y="550327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910280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1032164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1679936" y="5840644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2124474" y="584489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2309178" y="584940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1152823" y="5857286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156350" y="503984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87814" y="1469087"/>
            <a:ext cx="2319862" cy="956792"/>
          </a:xfrm>
          <a:prstGeom prst="bentConnector3">
            <a:avLst>
              <a:gd name="adj1" fmla="val 10985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Insert word: the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400" baseline="30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2000" dirty="0">
              <a:solidFill>
                <a:schemeClr val="bg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2229341"/>
            <a:ext cx="272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2000" b="1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(97)=19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5647" y="3535241"/>
            <a:ext cx="2729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41223" y="4560396"/>
            <a:ext cx="272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9355" y="6114053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506744" y="2184103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98718" y="2245923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=h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45337" y="443863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0636" y="4509984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C7C1AD5-1994-47F6-84CB-6CCA60C418E7}"/>
              </a:ext>
            </a:extLst>
          </p:cNvPr>
          <p:cNvSpPr/>
          <p:nvPr/>
        </p:nvSpPr>
        <p:spPr>
          <a:xfrm>
            <a:off x="4940955" y="4238025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EAED15-5FA8-465B-B5C0-9E963410944E}"/>
              </a:ext>
            </a:extLst>
          </p:cNvPr>
          <p:cNvCxnSpPr>
            <a:cxnSpLocks/>
          </p:cNvCxnSpPr>
          <p:nvPr/>
        </p:nvCxnSpPr>
        <p:spPr>
          <a:xfrm>
            <a:off x="5470444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90EBDF-C5D6-469B-B0D5-5C4C46F00ED2}"/>
              </a:ext>
            </a:extLst>
          </p:cNvPr>
          <p:cNvCxnSpPr>
            <a:cxnSpLocks/>
          </p:cNvCxnSpPr>
          <p:nvPr/>
        </p:nvCxnSpPr>
        <p:spPr>
          <a:xfrm>
            <a:off x="5754462" y="475138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8F966D4-45A3-4C0F-BDC5-F213CD94D7B6}"/>
              </a:ext>
            </a:extLst>
          </p:cNvPr>
          <p:cNvCxnSpPr>
            <a:cxnSpLocks/>
          </p:cNvCxnSpPr>
          <p:nvPr/>
        </p:nvCxnSpPr>
        <p:spPr>
          <a:xfrm>
            <a:off x="7693559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6FC47B9-B574-478F-8767-5C8A273C2622}"/>
              </a:ext>
            </a:extLst>
          </p:cNvPr>
          <p:cNvSpPr txBox="1"/>
          <p:nvPr/>
        </p:nvSpPr>
        <p:spPr>
          <a:xfrm>
            <a:off x="5205763" y="4755296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1FF426F-539C-4989-ABB7-62C7BE26BBA0}"/>
              </a:ext>
            </a:extLst>
          </p:cNvPr>
          <p:cNvCxnSpPr>
            <a:cxnSpLocks/>
          </p:cNvCxnSpPr>
          <p:nvPr/>
        </p:nvCxnSpPr>
        <p:spPr>
          <a:xfrm>
            <a:off x="7337232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2E5F306-3C36-421B-819B-71E254A7394E}"/>
              </a:ext>
            </a:extLst>
          </p:cNvPr>
          <p:cNvSpPr txBox="1"/>
          <p:nvPr/>
        </p:nvSpPr>
        <p:spPr>
          <a:xfrm>
            <a:off x="5452916" y="4763978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496646D-87F1-4323-AC2B-07924C6386B9}"/>
              </a:ext>
            </a:extLst>
          </p:cNvPr>
          <p:cNvSpPr txBox="1"/>
          <p:nvPr/>
        </p:nvSpPr>
        <p:spPr>
          <a:xfrm>
            <a:off x="6109970" y="4751965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8328706-7E42-4541-A270-6F2DC69B3406}"/>
              </a:ext>
            </a:extLst>
          </p:cNvPr>
          <p:cNvSpPr/>
          <p:nvPr/>
        </p:nvSpPr>
        <p:spPr>
          <a:xfrm>
            <a:off x="5325729" y="5621303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07D38D3-083D-4B37-BE7E-2D6564975457}"/>
              </a:ext>
            </a:extLst>
          </p:cNvPr>
          <p:cNvSpPr txBox="1"/>
          <p:nvPr/>
        </p:nvSpPr>
        <p:spPr>
          <a:xfrm>
            <a:off x="5159132" y="5675804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0BE8214-4EA0-4FC5-8A85-47DD1D334B9B}"/>
              </a:ext>
            </a:extLst>
          </p:cNvPr>
          <p:cNvSpPr/>
          <p:nvPr/>
        </p:nvSpPr>
        <p:spPr>
          <a:xfrm>
            <a:off x="7235759" y="5605655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400B6DA-FDEC-499A-A3EF-BBFEAE08E58E}"/>
              </a:ext>
            </a:extLst>
          </p:cNvPr>
          <p:cNvSpPr/>
          <p:nvPr/>
        </p:nvSpPr>
        <p:spPr>
          <a:xfrm>
            <a:off x="7355692" y="5709410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15AA886-4168-426E-87FA-F54632E6A1E8}"/>
              </a:ext>
            </a:extLst>
          </p:cNvPr>
          <p:cNvSpPr txBox="1"/>
          <p:nvPr/>
        </p:nvSpPr>
        <p:spPr>
          <a:xfrm>
            <a:off x="5582842" y="4311504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68FD4EC-03D6-4EE5-98BC-54E2B2B7E39C}"/>
              </a:ext>
            </a:extLst>
          </p:cNvPr>
          <p:cNvSpPr txBox="1"/>
          <p:nvPr/>
        </p:nvSpPr>
        <p:spPr>
          <a:xfrm>
            <a:off x="7282222" y="4766311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7B6EB9A-DBD4-47F7-9592-78C73F693724}"/>
              </a:ext>
            </a:extLst>
          </p:cNvPr>
          <p:cNvSpPr txBox="1"/>
          <p:nvPr/>
        </p:nvSpPr>
        <p:spPr>
          <a:xfrm>
            <a:off x="7669375" y="4766003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CA0810D-FA67-4CCB-834E-51DBCADDA444}"/>
              </a:ext>
            </a:extLst>
          </p:cNvPr>
          <p:cNvSpPr/>
          <p:nvPr/>
        </p:nvSpPr>
        <p:spPr>
          <a:xfrm>
            <a:off x="5202143" y="4741858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49256CB-3233-4667-B7AB-0C6B57805E21}"/>
              </a:ext>
            </a:extLst>
          </p:cNvPr>
          <p:cNvCxnSpPr>
            <a:cxnSpLocks/>
          </p:cNvCxnSpPr>
          <p:nvPr/>
        </p:nvCxnSpPr>
        <p:spPr>
          <a:xfrm>
            <a:off x="6174951" y="47584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9D364C6-1B43-484A-9840-9E618126C16E}"/>
              </a:ext>
            </a:extLst>
          </p:cNvPr>
          <p:cNvCxnSpPr>
            <a:cxnSpLocks/>
          </p:cNvCxnSpPr>
          <p:nvPr/>
        </p:nvCxnSpPr>
        <p:spPr>
          <a:xfrm>
            <a:off x="6768864" y="476600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Smiley Face 259">
            <a:extLst>
              <a:ext uri="{FF2B5EF4-FFF2-40B4-BE49-F238E27FC236}">
                <a16:creationId xmlns:a16="http://schemas.microsoft.com/office/drawing/2014/main" id="{FF5E4ED7-FE27-4C15-A065-3134BD9F732B}"/>
              </a:ext>
            </a:extLst>
          </p:cNvPr>
          <p:cNvSpPr/>
          <p:nvPr/>
        </p:nvSpPr>
        <p:spPr>
          <a:xfrm>
            <a:off x="5805044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Smiley Face 261">
            <a:extLst>
              <a:ext uri="{FF2B5EF4-FFF2-40B4-BE49-F238E27FC236}">
                <a16:creationId xmlns:a16="http://schemas.microsoft.com/office/drawing/2014/main" id="{F0D48855-AB6F-4C4A-8C3F-64BFB1D897BF}"/>
              </a:ext>
            </a:extLst>
          </p:cNvPr>
          <p:cNvSpPr/>
          <p:nvPr/>
        </p:nvSpPr>
        <p:spPr>
          <a:xfrm>
            <a:off x="5926928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Smiley Face 262">
            <a:extLst>
              <a:ext uri="{FF2B5EF4-FFF2-40B4-BE49-F238E27FC236}">
                <a16:creationId xmlns:a16="http://schemas.microsoft.com/office/drawing/2014/main" id="{80F5C7AE-C74D-4851-95DF-742CA7E97CBB}"/>
              </a:ext>
            </a:extLst>
          </p:cNvPr>
          <p:cNvSpPr/>
          <p:nvPr/>
        </p:nvSpPr>
        <p:spPr>
          <a:xfrm>
            <a:off x="6834534" y="507922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miley Face 263">
            <a:extLst>
              <a:ext uri="{FF2B5EF4-FFF2-40B4-BE49-F238E27FC236}">
                <a16:creationId xmlns:a16="http://schemas.microsoft.com/office/drawing/2014/main" id="{6F2EE869-D9B2-4C76-837C-CD21D2F0C303}"/>
              </a:ext>
            </a:extLst>
          </p:cNvPr>
          <p:cNvSpPr/>
          <p:nvPr/>
        </p:nvSpPr>
        <p:spPr>
          <a:xfrm>
            <a:off x="7019238" y="5083482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Smiley Face 264">
            <a:extLst>
              <a:ext uri="{FF2B5EF4-FFF2-40B4-BE49-F238E27FC236}">
                <a16:creationId xmlns:a16="http://schemas.microsoft.com/office/drawing/2014/main" id="{27312126-3B2A-4A1F-B3D5-791F7ADFEB42}"/>
              </a:ext>
            </a:extLst>
          </p:cNvPr>
          <p:cNvSpPr/>
          <p:nvPr/>
        </p:nvSpPr>
        <p:spPr>
          <a:xfrm>
            <a:off x="7203942" y="508798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Smiley Face 265">
            <a:extLst>
              <a:ext uri="{FF2B5EF4-FFF2-40B4-BE49-F238E27FC236}">
                <a16:creationId xmlns:a16="http://schemas.microsoft.com/office/drawing/2014/main" id="{DE6DF59A-D72E-4812-BD13-0015F82C7DB8}"/>
              </a:ext>
            </a:extLst>
          </p:cNvPr>
          <p:cNvSpPr/>
          <p:nvPr/>
        </p:nvSpPr>
        <p:spPr>
          <a:xfrm>
            <a:off x="6047586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2022187-B754-4B87-99E0-F6C387342316}"/>
              </a:ext>
            </a:extLst>
          </p:cNvPr>
          <p:cNvSpPr txBox="1"/>
          <p:nvPr/>
        </p:nvSpPr>
        <p:spPr>
          <a:xfrm>
            <a:off x="5051114" y="4278434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4FAFCB6-A6B6-48DE-A35E-41C6AB56FBE2}"/>
              </a:ext>
            </a:extLst>
          </p:cNvPr>
          <p:cNvSpPr/>
          <p:nvPr/>
        </p:nvSpPr>
        <p:spPr>
          <a:xfrm>
            <a:off x="6174951" y="5124228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B19585-B4F3-4BEB-B1EB-F1A94F2F8225}"/>
              </a:ext>
            </a:extLst>
          </p:cNvPr>
          <p:cNvSpPr/>
          <p:nvPr/>
        </p:nvSpPr>
        <p:spPr>
          <a:xfrm>
            <a:off x="6174951" y="5383472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EE7E877-FD07-4EAB-820B-E47B999DC83D}"/>
              </a:ext>
            </a:extLst>
          </p:cNvPr>
          <p:cNvSpPr txBox="1"/>
          <p:nvPr/>
        </p:nvSpPr>
        <p:spPr>
          <a:xfrm>
            <a:off x="6237098" y="5123362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7FD1F5DE-ED8E-4F02-ACDB-A3D0810160D4}"/>
              </a:ext>
            </a:extLst>
          </p:cNvPr>
          <p:cNvSpPr/>
          <p:nvPr/>
        </p:nvSpPr>
        <p:spPr>
          <a:xfrm>
            <a:off x="3885143" y="4273296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03A826-E74C-49CB-8443-FD80DFEC0830}"/>
              </a:ext>
            </a:extLst>
          </p:cNvPr>
          <p:cNvSpPr txBox="1"/>
          <p:nvPr/>
        </p:nvSpPr>
        <p:spPr>
          <a:xfrm>
            <a:off x="3977117" y="4335116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53A56F-99DB-4914-A27C-8B298F06128B}"/>
              </a:ext>
            </a:extLst>
          </p:cNvPr>
          <p:cNvCxnSpPr>
            <a:cxnSpLocks/>
          </p:cNvCxnSpPr>
          <p:nvPr/>
        </p:nvCxnSpPr>
        <p:spPr>
          <a:xfrm rot="5400000">
            <a:off x="5116883" y="3739304"/>
            <a:ext cx="670119" cy="297069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F87A83-6C85-4650-95B5-8006992BC29F}"/>
              </a:ext>
            </a:extLst>
          </p:cNvPr>
          <p:cNvCxnSpPr/>
          <p:nvPr/>
        </p:nvCxnSpPr>
        <p:spPr>
          <a:xfrm rot="10800000">
            <a:off x="3436975" y="5173046"/>
            <a:ext cx="2949112" cy="354680"/>
          </a:xfrm>
          <a:prstGeom prst="bentConnector3">
            <a:avLst>
              <a:gd name="adj1" fmla="val 5581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5112DFC-BE43-4A63-A0CB-5B8A56923487}"/>
              </a:ext>
            </a:extLst>
          </p:cNvPr>
          <p:cNvSpPr/>
          <p:nvPr/>
        </p:nvSpPr>
        <p:spPr>
          <a:xfrm>
            <a:off x="425005" y="639194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B7ACC0E-D875-435A-A053-693A65FB2B45}"/>
              </a:ext>
            </a:extLst>
          </p:cNvPr>
          <p:cNvSpPr txBox="1"/>
          <p:nvPr/>
        </p:nvSpPr>
        <p:spPr>
          <a:xfrm>
            <a:off x="258408" y="644644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72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/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/>
      <p:bldP spid="187" grpId="0"/>
      <p:bldP spid="188" grpId="0" animBg="1"/>
      <p:bldP spid="189" grpId="0" animBg="1"/>
      <p:bldP spid="190" grpId="0"/>
      <p:bldP spid="191" grpId="0" animBg="1"/>
      <p:bldP spid="193" grpId="0"/>
      <p:bldP spid="194" grpId="0" animBg="1"/>
      <p:bldP spid="195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30" grpId="0" animBg="1"/>
      <p:bldP spid="234" grpId="0"/>
      <p:bldP spid="236" grpId="0"/>
      <p:bldP spid="237" grpId="0"/>
      <p:bldP spid="238" grpId="0" animBg="1"/>
      <p:bldP spid="239" grpId="0"/>
      <p:bldP spid="240" grpId="0" animBg="1"/>
      <p:bldP spid="241" grpId="0" animBg="1"/>
      <p:bldP spid="242" grpId="0"/>
      <p:bldP spid="243" grpId="0"/>
      <p:bldP spid="244" grpId="0"/>
      <p:bldP spid="245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/>
      <p:bldP spid="255" grpId="0" animBg="1"/>
      <p:bldP spid="256" grpId="0" animBg="1"/>
      <p:bldP spid="257" grpId="0"/>
      <p:bldP spid="276" grpId="0"/>
      <p:bldP spid="277" grpId="0"/>
      <p:bldP spid="278" grpId="0"/>
      <p:bldP spid="279" grpId="0"/>
      <p:bldP spid="281" grpId="0" animBg="1"/>
      <p:bldP spid="282" grpId="0"/>
      <p:bldP spid="283" grpId="0" animBg="1"/>
      <p:bldP spid="284" grpId="0"/>
      <p:bldP spid="285" grpId="0" animBg="1"/>
      <p:bldP spid="286" grpId="0"/>
      <p:bldP spid="177" grpId="0" animBg="1"/>
      <p:bldP spid="203" grpId="0"/>
      <p:bldP spid="213" grpId="0"/>
      <p:bldP spid="221" grpId="0"/>
      <p:bldP spid="222" grpId="0" animBg="1"/>
      <p:bldP spid="223" grpId="0"/>
      <p:bldP spid="224" grpId="0" animBg="1"/>
      <p:bldP spid="225" grpId="0" animBg="1"/>
      <p:bldP spid="226" grpId="0"/>
      <p:bldP spid="227" grpId="0"/>
      <p:bldP spid="228" grpId="0"/>
      <p:bldP spid="229" grpId="0" animBg="1"/>
      <p:bldP spid="260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8" grpId="0" animBg="1"/>
      <p:bldP spid="270" grpId="0" animBg="1"/>
      <p:bldP spid="271" grpId="0"/>
      <p:bldP spid="272" grpId="0" animBg="1"/>
      <p:bldP spid="273" grpId="0"/>
      <p:bldP spid="280" grpId="0" animBg="1"/>
      <p:bldP spid="2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63082" y="244825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592571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76589" y="296161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15686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27890" y="296552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59359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75043" y="2974203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32097" y="2962190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O-14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47856" y="383152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81259" y="388602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57886" y="381588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77819" y="391963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04969" y="2521729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04349" y="297653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791502" y="297622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24270" y="295208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297078" y="29686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890991" y="297622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27171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49055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56661" y="328945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41365" y="329370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26069" y="329821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69713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73241" y="248865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297078" y="3334453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297078" y="3593697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59225" y="3333587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3816054" y="4816431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4345543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4629561" y="5329791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6568658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4080862" y="5333702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6212331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4328015" y="5342384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200828" y="6199709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4034231" y="6254210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6110858" y="6184061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6230791" y="6287816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4457941" y="4889910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6157321" y="5344717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6544474" y="5344409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4077242" y="5320264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4680143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4802027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5449799" y="5657635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5894337" y="566188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6079041" y="566639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4922686" y="5674277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3926213" y="4856840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116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73241" y="1486177"/>
            <a:ext cx="2334946" cy="1187148"/>
          </a:xfrm>
          <a:prstGeom prst="bentConnector3">
            <a:avLst>
              <a:gd name="adj1" fmla="val 1097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Insert word: to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14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14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14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05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050" baseline="30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05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1400" dirty="0">
              <a:solidFill>
                <a:schemeClr val="bg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1878585"/>
            <a:ext cx="2729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16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1600" b="1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6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16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[for ex: t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16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(97)=19 </a:t>
            </a:r>
            <a:r>
              <a:rPr lang="en-US" sz="16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(2.b) </a:t>
            </a:r>
            <a:r>
              <a:rPr lang="en-US" sz="16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numOf</a:t>
            </a:r>
            <a:r>
              <a:rPr lang="en-US" sz="16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++;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1223" y="2965521"/>
            <a:ext cx="272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26830" y="4042745"/>
            <a:ext cx="2729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  <a:endParaRPr lang="en-US" sz="2000" dirty="0">
              <a:solidFill>
                <a:schemeClr val="bg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6200" y="5968445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492171" y="243154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84145" y="2493369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=o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7235338" y="4807352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260637" y="4878697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=116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1D42AC-BBE1-4B82-AE9A-ED1AA20FDD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7427" y="3816524"/>
            <a:ext cx="1654390" cy="1163892"/>
          </a:xfrm>
          <a:prstGeom prst="bentConnector3">
            <a:avLst>
              <a:gd name="adj1" fmla="val 11199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F307BE-B326-4E9F-8914-27A3ED83158D}"/>
              </a:ext>
            </a:extLst>
          </p:cNvPr>
          <p:cNvGrpSpPr/>
          <p:nvPr/>
        </p:nvGrpSpPr>
        <p:grpSpPr>
          <a:xfrm>
            <a:off x="5303097" y="3336521"/>
            <a:ext cx="584980" cy="382229"/>
            <a:chOff x="5303097" y="3336521"/>
            <a:chExt cx="584980" cy="38222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B0E9B7-8B35-4A48-AE1B-B578C17A54BB}"/>
                </a:ext>
              </a:extLst>
            </p:cNvPr>
            <p:cNvSpPr/>
            <p:nvPr/>
          </p:nvSpPr>
          <p:spPr>
            <a:xfrm>
              <a:off x="5303097" y="3336521"/>
              <a:ext cx="584980" cy="382229"/>
            </a:xfrm>
            <a:prstGeom prst="rect">
              <a:avLst/>
            </a:prstGeom>
            <a:solidFill>
              <a:srgbClr val="F0DA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738895-D6F9-41A1-B23A-A364899ECD7D}"/>
                </a:ext>
              </a:extLst>
            </p:cNvPr>
            <p:cNvSpPr txBox="1"/>
            <p:nvPr/>
          </p:nvSpPr>
          <p:spPr>
            <a:xfrm>
              <a:off x="5324502" y="3390975"/>
              <a:ext cx="542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solidFill>
                    <a:srgbClr val="7030A0"/>
                  </a:solidFill>
                </a:rPr>
                <a:t>116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7" name="Group 57">
            <a:extLst>
              <a:ext uri="{FF2B5EF4-FFF2-40B4-BE49-F238E27FC236}">
                <a16:creationId xmlns:a16="http://schemas.microsoft.com/office/drawing/2014/main" id="{DB4FA134-DC1D-4AC8-B10B-8F3BC6DE1366}"/>
              </a:ext>
            </a:extLst>
          </p:cNvPr>
          <p:cNvGrpSpPr>
            <a:grpSpLocks/>
          </p:cNvGrpSpPr>
          <p:nvPr/>
        </p:nvGrpSpPr>
        <p:grpSpPr bwMode="auto">
          <a:xfrm>
            <a:off x="4918186" y="2712151"/>
            <a:ext cx="1626287" cy="2308379"/>
            <a:chOff x="3969" y="1434"/>
            <a:chExt cx="861" cy="1316"/>
          </a:xfrm>
        </p:grpSpPr>
        <p:sp>
          <p:nvSpPr>
            <p:cNvPr id="128" name="Oval 58">
              <a:extLst>
                <a:ext uri="{FF2B5EF4-FFF2-40B4-BE49-F238E27FC236}">
                  <a16:creationId xmlns:a16="http://schemas.microsoft.com/office/drawing/2014/main" id="{863BF593-A27B-40D6-8675-FF032C2B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434"/>
              <a:ext cx="726" cy="726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15686"/>
                    <a:invGamma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29" name="Rectangle 59">
              <a:extLst>
                <a:ext uri="{FF2B5EF4-FFF2-40B4-BE49-F238E27FC236}">
                  <a16:creationId xmlns:a16="http://schemas.microsoft.com/office/drawing/2014/main" id="{BD3F49E7-C71E-4ACA-B277-6ECFCCF371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234851">
              <a:off x="4738" y="2024"/>
              <a:ext cx="92" cy="72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5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7" grpId="0"/>
      <p:bldP spid="188" grpId="0" animBg="1"/>
      <p:bldP spid="189" grpId="0" animBg="1"/>
      <p:bldP spid="190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81" grpId="0" animBg="1"/>
      <p:bldP spid="282" grpId="0"/>
      <p:bldP spid="285" grpId="0" animBg="1"/>
      <p:bldP spid="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Insert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zip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62349" y="275710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h e r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3F50711-26E6-4A00-9D13-48ED7C5E63D1}"/>
              </a:ext>
            </a:extLst>
          </p:cNvPr>
          <p:cNvCxnSpPr>
            <a:cxnSpLocks/>
          </p:cNvCxnSpPr>
          <p:nvPr/>
        </p:nvCxnSpPr>
        <p:spPr>
          <a:xfrm flipV="1">
            <a:off x="1406794" y="708686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86910" y="695450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8939" y="69190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A5A9A1-C308-49C0-AED4-707317D9E586}"/>
              </a:ext>
            </a:extLst>
          </p:cNvPr>
          <p:cNvCxnSpPr/>
          <p:nvPr/>
        </p:nvCxnSpPr>
        <p:spPr>
          <a:xfrm>
            <a:off x="9398000" y="894568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1B0E10C-0C77-4249-BDB7-353640154F8C}"/>
              </a:ext>
            </a:extLst>
          </p:cNvPr>
          <p:cNvGrpSpPr/>
          <p:nvPr/>
        </p:nvGrpSpPr>
        <p:grpSpPr>
          <a:xfrm>
            <a:off x="5219687" y="2167175"/>
            <a:ext cx="358797" cy="449559"/>
            <a:chOff x="8215505" y="3770687"/>
            <a:chExt cx="358797" cy="449559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34CBAB5-6983-4B39-9765-75CC7C7D580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E6803ED-D6D0-46AF-9050-56F05E817C88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E92491D-2FAC-47AE-8179-E8FB85AC65FD}"/>
              </a:ext>
            </a:extLst>
          </p:cNvPr>
          <p:cNvGrpSpPr/>
          <p:nvPr/>
        </p:nvGrpSpPr>
        <p:grpSpPr>
          <a:xfrm>
            <a:off x="5219687" y="3414950"/>
            <a:ext cx="358797" cy="449559"/>
            <a:chOff x="8215505" y="3770687"/>
            <a:chExt cx="358797" cy="449559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C262980-3590-4D86-9029-F076D0632A1A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39FDAB4-B539-41F5-8E2B-69ECB6AC9268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4272561-538F-40D6-8465-31737F95FF0F}"/>
              </a:ext>
            </a:extLst>
          </p:cNvPr>
          <p:cNvGrpSpPr/>
          <p:nvPr/>
        </p:nvGrpSpPr>
        <p:grpSpPr>
          <a:xfrm>
            <a:off x="5210162" y="4691300"/>
            <a:ext cx="358797" cy="449559"/>
            <a:chOff x="8215505" y="3770687"/>
            <a:chExt cx="358797" cy="449559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EF94C3D-B129-4215-BBDB-6AC39E2597D4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189CF38-08CC-439A-82CC-37B8B7746F7C}"/>
                </a:ext>
              </a:extLst>
            </p:cNvPr>
            <p:cNvSpPr/>
            <p:nvPr/>
          </p:nvSpPr>
          <p:spPr>
            <a:xfrm>
              <a:off x="8259815" y="3803708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CF1FE21-96D3-4757-9DA9-D18F0A3DFD22}"/>
              </a:ext>
            </a:extLst>
          </p:cNvPr>
          <p:cNvGrpSpPr/>
          <p:nvPr/>
        </p:nvGrpSpPr>
        <p:grpSpPr>
          <a:xfrm>
            <a:off x="4752962" y="5920025"/>
            <a:ext cx="358797" cy="449559"/>
            <a:chOff x="8215505" y="3770687"/>
            <a:chExt cx="358797" cy="449559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2F4BBF-7935-4A51-94FE-28210E388178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37F882F-E987-44A2-8049-63F3173128B5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C8F8B92-4000-4BD3-A7B4-2CF3A91DAEB9}"/>
              </a:ext>
            </a:extLst>
          </p:cNvPr>
          <p:cNvSpPr/>
          <p:nvPr/>
        </p:nvSpPr>
        <p:spPr>
          <a:xfrm>
            <a:off x="5317867" y="711583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ED42730-3965-4379-8D9F-2FAFE1F286F0}"/>
              </a:ext>
            </a:extLst>
          </p:cNvPr>
          <p:cNvSpPr txBox="1"/>
          <p:nvPr/>
        </p:nvSpPr>
        <p:spPr>
          <a:xfrm>
            <a:off x="5378871" y="791120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2AC23B-B24E-4A4E-A517-747D823B582A}"/>
              </a:ext>
            </a:extLst>
          </p:cNvPr>
          <p:cNvCxnSpPr>
            <a:cxnSpLocks/>
          </p:cNvCxnSpPr>
          <p:nvPr/>
        </p:nvCxnSpPr>
        <p:spPr>
          <a:xfrm flipV="1">
            <a:off x="1625869" y="689636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292F74-D579-4323-9A9D-7417EDA08495}"/>
              </a:ext>
            </a:extLst>
          </p:cNvPr>
          <p:cNvGrpSpPr/>
          <p:nvPr/>
        </p:nvGrpSpPr>
        <p:grpSpPr>
          <a:xfrm>
            <a:off x="2967410" y="5792088"/>
            <a:ext cx="325730" cy="369332"/>
            <a:chOff x="8094748" y="1934523"/>
            <a:chExt cx="325730" cy="3693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6900113-9E73-4C41-BF1D-369DA027A33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5D2BB8-C658-4C2F-B490-9362519EB980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77F66B-4331-4725-8F1B-11B660B2746D}"/>
              </a:ext>
            </a:extLst>
          </p:cNvPr>
          <p:cNvGrpSpPr/>
          <p:nvPr/>
        </p:nvGrpSpPr>
        <p:grpSpPr>
          <a:xfrm>
            <a:off x="5893558" y="137210"/>
            <a:ext cx="300082" cy="369332"/>
            <a:chOff x="8107572" y="1934523"/>
            <a:chExt cx="300082" cy="3693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7C92CDC-6C2D-450B-8431-DA696F9DFE6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1A305E9-2FDA-4C30-823F-ABA5EA030E76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3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Insert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zip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h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61195" y="688082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380567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3DE6311-36BC-42BD-B48D-75274AE510BB}"/>
              </a:ext>
            </a:extLst>
          </p:cNvPr>
          <p:cNvGrpSpPr/>
          <p:nvPr/>
        </p:nvGrpSpPr>
        <p:grpSpPr>
          <a:xfrm>
            <a:off x="814760" y="5782563"/>
            <a:ext cx="325730" cy="369332"/>
            <a:chOff x="8094748" y="1934523"/>
            <a:chExt cx="325730" cy="369332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7CA5EA8-0BEA-4EFD-BCA7-A64B792E9C8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6571525-DAC9-458C-85FF-FF04286295DB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6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Insert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zip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h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5184437" y="5290260"/>
            <a:ext cx="294476" cy="73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765954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Insert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zip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405" y="13620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73330" y="1701074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2210740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282" y="15097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66542" y="1702683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228" y="14714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59043" y="1696311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Insert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h a 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67903" y="2631156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FF4C5-2111-4D5C-9CB2-65A8FCC109D7}"/>
              </a:ext>
            </a:extLst>
          </p:cNvPr>
          <p:cNvCxnSpPr>
            <a:cxnSpLocks/>
            <a:stCxn id="391" idx="2"/>
            <a:endCxn id="180" idx="0"/>
          </p:cNvCxnSpPr>
          <p:nvPr/>
        </p:nvCxnSpPr>
        <p:spPr>
          <a:xfrm rot="5400000">
            <a:off x="6490035" y="1513471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0E6059BC-E0BC-494F-A245-9A1C25C47AC1}"/>
              </a:ext>
            </a:extLst>
          </p:cNvPr>
          <p:cNvSpPr/>
          <p:nvPr/>
        </p:nvSpPr>
        <p:spPr>
          <a:xfrm>
            <a:off x="6189254" y="2341171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6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C105-A5FD-4A93-975B-1F6BF2BD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SEARCH(CHAR* STRING)</a:t>
            </a:r>
            <a:br>
              <a:rPr lang="en-US" dirty="0">
                <a:solidFill>
                  <a:schemeClr val="bg1"/>
                </a:solidFill>
              </a:rPr>
            </a:b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0E9A-43B2-404D-987B-36732632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</a:rPr>
              <a:t>הפעולה מקבלת מערך של תווים (מחרוזת).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נתחיל מהתו </a:t>
            </a:r>
            <a:r>
              <a:rPr lang="he-IL" dirty="0">
                <a:solidFill>
                  <a:schemeClr val="bg1"/>
                </a:solidFill>
                <a:effectLst/>
              </a:rPr>
              <a:t>הראשון</a:t>
            </a:r>
            <a:r>
              <a:rPr lang="he-IL" dirty="0">
                <a:solidFill>
                  <a:schemeClr val="bg1"/>
                </a:solidFill>
              </a:rPr>
              <a:t> במחרוזת ונצביע לשורש העץ.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</a:rPr>
              <a:t>עבור כל תו במחרוזת נבדוק האם הוא קיים בעץ. אם כן הצבע על הצומת.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</a:rPr>
              <a:t>אם התו האחרון אכן נמצא בעץ, נשאל, (האם הוא סוף מילה) אם כן, המילה אכן נמצאת בעץ.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אחרת, המילה לא נמצאת בעץ.</a:t>
            </a:r>
          </a:p>
        </p:txBody>
      </p:sp>
    </p:spTree>
    <p:extLst>
      <p:ext uri="{BB962C8B-B14F-4D97-AF65-F5344CB8AC3E}">
        <p14:creationId xmlns:p14="http://schemas.microsoft.com/office/powerpoint/2010/main" val="306325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search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that</a:t>
            </a:r>
          </a:p>
          <a:p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48815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h  e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032167" y="892108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71428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16E0F606-A36E-4608-A9BF-7D6329D82961}"/>
              </a:ext>
            </a:extLst>
          </p:cNvPr>
          <p:cNvSpPr/>
          <p:nvPr/>
        </p:nvSpPr>
        <p:spPr>
          <a:xfrm>
            <a:off x="4698250" y="422222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5189428" y="346273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F8C5B-BBFB-430E-9E8B-E8D3E1F2A36A}"/>
              </a:ext>
            </a:extLst>
          </p:cNvPr>
          <p:cNvSpPr txBox="1"/>
          <p:nvPr/>
        </p:nvSpPr>
        <p:spPr>
          <a:xfrm>
            <a:off x="598096" y="1822866"/>
            <a:ext cx="1762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TRUE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3347433-A119-47FB-B49E-C8696BB21491}"/>
              </a:ext>
            </a:extLst>
          </p:cNvPr>
          <p:cNvCxnSpPr>
            <a:cxnSpLocks/>
          </p:cNvCxnSpPr>
          <p:nvPr/>
        </p:nvCxnSpPr>
        <p:spPr>
          <a:xfrm flipV="1">
            <a:off x="1414640" y="73333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0043 0.1192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97" grpId="0" animBg="1"/>
      <p:bldP spid="12" grpId="0" animBg="1"/>
      <p:bldP spid="421" grpId="0" animBg="1"/>
      <p:bldP spid="421" grpId="1" animBg="1"/>
      <p:bldP spid="422" grpId="0" animBg="1"/>
      <p:bldP spid="4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search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that</a:t>
            </a:r>
          </a:p>
          <a:p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h 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363088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71428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4768282" y="3460808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Connector 422">
            <a:extLst>
              <a:ext uri="{FF2B5EF4-FFF2-40B4-BE49-F238E27FC236}">
                <a16:creationId xmlns:a16="http://schemas.microsoft.com/office/drawing/2014/main" id="{292BC9BD-B686-499E-ABFF-D97F0C26789B}"/>
              </a:ext>
            </a:extLst>
          </p:cNvPr>
          <p:cNvSpPr/>
          <p:nvPr/>
        </p:nvSpPr>
        <p:spPr>
          <a:xfrm>
            <a:off x="1459823" y="4116939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C4C14296-A47A-4A6F-8361-BB276B79C302}"/>
              </a:ext>
            </a:extLst>
          </p:cNvPr>
          <p:cNvCxnSpPr>
            <a:cxnSpLocks/>
          </p:cNvCxnSpPr>
          <p:nvPr/>
        </p:nvCxnSpPr>
        <p:spPr>
          <a:xfrm flipV="1">
            <a:off x="1386065" y="72381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4286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092 L -0.23424 0.107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422" grpId="0" animBg="1"/>
      <p:bldP spid="422" grpId="1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829-E03E-4187-8F4C-AEF3FB4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u="sng" dirty="0">
                <a:solidFill>
                  <a:schemeClr val="bg1"/>
                </a:solidFill>
              </a:rPr>
              <a:t>הקדמה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89CA-E107-405E-982D-9C2F9E5B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באינטרנט יש חומר מגוון מאוד בנושא עצי "</a:t>
            </a:r>
            <a:r>
              <a:rPr lang="he-IL" dirty="0" err="1">
                <a:solidFill>
                  <a:schemeClr val="bg1"/>
                </a:solidFill>
              </a:rPr>
              <a:t>טריי</a:t>
            </a:r>
            <a:r>
              <a:rPr lang="he-IL" dirty="0">
                <a:solidFill>
                  <a:schemeClr val="bg1"/>
                </a:solidFill>
              </a:rPr>
              <a:t>"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הרעיון כמובן דומה בכולם, אך קיימות מספר וריאציות </a:t>
            </a:r>
            <a:r>
              <a:rPr lang="he-IL" dirty="0">
                <a:solidFill>
                  <a:schemeClr val="bg1"/>
                </a:solidFill>
                <a:effectLst/>
              </a:rPr>
              <a:t>ברמת</a:t>
            </a:r>
            <a:r>
              <a:rPr lang="he-IL" dirty="0">
                <a:solidFill>
                  <a:schemeClr val="bg1"/>
                </a:solidFill>
              </a:rPr>
              <a:t> המימוש. 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בחרנו מימוש אחד, היעיל ביותר מבחינת סיבוכיות ריצה, והוספנו לו תוספת כדי לאפשר פעולת מחיקה אפקטיבית.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המימוש שיצרנו מקיים את סיבוכיות זמן הריצה היעילה ביותר,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(עם זאת, המימוש בזבזני מבחינת זיכרון)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5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search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that</a:t>
            </a:r>
          </a:p>
          <a:p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h  a  t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759631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71428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745321" y="3315774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60076" y="6903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338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search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that</a:t>
            </a:r>
          </a:p>
          <a:p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E5F001-A3DA-49CB-8036-CDAD2C7254F1}"/>
              </a:ext>
            </a:extLst>
          </p:cNvPr>
          <p:cNvSpPr/>
          <p:nvPr/>
        </p:nvSpPr>
        <p:spPr>
          <a:xfrm>
            <a:off x="8950638" y="6473838"/>
            <a:ext cx="325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87126" y="2200873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877375" y="676980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419530" y="6636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8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BFC1E57-C9F6-483B-B481-232F619DA856}"/>
              </a:ext>
            </a:extLst>
          </p:cNvPr>
          <p:cNvGrpSpPr/>
          <p:nvPr/>
        </p:nvGrpSpPr>
        <p:grpSpPr>
          <a:xfrm>
            <a:off x="10345988" y="3611696"/>
            <a:ext cx="1374884" cy="1035551"/>
            <a:chOff x="365759" y="181745"/>
            <a:chExt cx="1674093" cy="134701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79AD1D6-BFEB-48C4-8C52-29BC9A857FB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6C856E8-5703-4173-88CE-27325A6F4F04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9A79F7A-6F94-419C-80CB-CA8E15B45D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2896AA-1B52-411F-A1FD-D20430F320DE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8A60627-94C1-4165-B7D1-52F0018E4C0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62D9A41-1C33-47DF-B5A0-0CA10A38764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F2BFA72-67D3-4293-A585-CBF82FB84FE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3F2BAF8-8CE4-49C5-BEF4-28A840577E6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AA98925-297F-4885-8B5C-A6679B0673D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808927B-88EB-40FD-8AD5-70B9B5F15BD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C78C47C-59B8-4B7E-A52C-1AD9F196FCEA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EA59671-708B-4B32-A278-1952FA4C6AD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689F753-4361-4826-B42E-04ECE03B993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8963009" y="211890"/>
            <a:ext cx="2546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Can we find </a:t>
            </a:r>
          </a:p>
          <a:p>
            <a:r>
              <a:rPr lang="en-US" sz="2800" b="1" u="sng" dirty="0">
                <a:solidFill>
                  <a:schemeClr val="bg1"/>
                </a:solidFill>
              </a:rPr>
              <a:t>WHERE?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h </a:t>
            </a: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r 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D096A61-8A41-47BA-87D8-802011BFBEE8}"/>
              </a:ext>
            </a:extLst>
          </p:cNvPr>
          <p:cNvSpPr/>
          <p:nvPr/>
        </p:nvSpPr>
        <p:spPr>
          <a:xfrm>
            <a:off x="8963008" y="6514266"/>
            <a:ext cx="299084" cy="263688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5F001-A3DA-49CB-8036-CDAD2C7254F1}"/>
              </a:ext>
            </a:extLst>
          </p:cNvPr>
          <p:cNvSpPr/>
          <p:nvPr/>
        </p:nvSpPr>
        <p:spPr>
          <a:xfrm>
            <a:off x="8950638" y="6473838"/>
            <a:ext cx="325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CFE1E83-0A77-4DE1-A724-9CD4AB6B8A16}"/>
              </a:ext>
            </a:extLst>
          </p:cNvPr>
          <p:cNvGrpSpPr/>
          <p:nvPr/>
        </p:nvGrpSpPr>
        <p:grpSpPr>
          <a:xfrm>
            <a:off x="10605457" y="5815258"/>
            <a:ext cx="300082" cy="369332"/>
            <a:chOff x="8107572" y="1934523"/>
            <a:chExt cx="300082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0C54B65-B4A8-491E-87CE-639924855AA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9D7D346-E72A-413D-B267-D914085A55F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79747C-7C2A-430F-8FF3-9F052CC89630}"/>
              </a:ext>
            </a:extLst>
          </p:cNvPr>
          <p:cNvGrpSpPr/>
          <p:nvPr/>
        </p:nvGrpSpPr>
        <p:grpSpPr>
          <a:xfrm>
            <a:off x="9730160" y="3877563"/>
            <a:ext cx="325730" cy="369332"/>
            <a:chOff x="8094748" y="1934523"/>
            <a:chExt cx="325730" cy="369332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1587DB5-79CF-4CA6-9C9A-F22CCB6FE66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ECD7345-2BAA-426C-9081-AF8F2DAD50E0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43FC77-8238-4536-AEB4-00E4E231C900}"/>
              </a:ext>
            </a:extLst>
          </p:cNvPr>
          <p:cNvGrpSpPr/>
          <p:nvPr/>
        </p:nvGrpSpPr>
        <p:grpSpPr>
          <a:xfrm>
            <a:off x="9197428" y="5416824"/>
            <a:ext cx="358797" cy="449559"/>
            <a:chOff x="8215505" y="3770687"/>
            <a:chExt cx="358797" cy="449559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A1A277D-F8CF-422E-8FBF-1B20E51C600F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27FFF-FA89-46D5-8B81-98111B50DE1D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B22B1FB-6140-45D0-823A-EDAE08BF4C54}"/>
              </a:ext>
            </a:extLst>
          </p:cNvPr>
          <p:cNvGrpSpPr/>
          <p:nvPr/>
        </p:nvGrpSpPr>
        <p:grpSpPr>
          <a:xfrm>
            <a:off x="10691182" y="5043733"/>
            <a:ext cx="300082" cy="369332"/>
            <a:chOff x="8107572" y="1934523"/>
            <a:chExt cx="300082" cy="36933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14A07DC-C0EF-483A-8A16-4DF83278AD9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0A14338-A544-45BD-9652-2C3F1A51064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532929A-8A12-477C-B3A3-18BF24EA79E8}"/>
              </a:ext>
            </a:extLst>
          </p:cNvPr>
          <p:cNvGrpSpPr/>
          <p:nvPr/>
        </p:nvGrpSpPr>
        <p:grpSpPr>
          <a:xfrm>
            <a:off x="11126529" y="4876214"/>
            <a:ext cx="300082" cy="369332"/>
            <a:chOff x="8107572" y="1934523"/>
            <a:chExt cx="300082" cy="369332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DB88224-0708-4845-98DC-3B974825D63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E0B02B0-5960-4DF6-8CFD-FAF78D09FF6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85408C7-B184-427D-B91F-BF9C0595CC67}"/>
              </a:ext>
            </a:extLst>
          </p:cNvPr>
          <p:cNvSpPr/>
          <p:nvPr/>
        </p:nvSpPr>
        <p:spPr>
          <a:xfrm>
            <a:off x="11237216" y="5656932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8369E74-9699-4D71-A38B-48AD218E5CD5}"/>
              </a:ext>
            </a:extLst>
          </p:cNvPr>
          <p:cNvSpPr txBox="1"/>
          <p:nvPr/>
        </p:nvSpPr>
        <p:spPr>
          <a:xfrm>
            <a:off x="11298220" y="5736469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546174" y="1270119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D448D08-5A69-45BC-A848-3E8CFB3D6555}"/>
              </a:ext>
            </a:extLst>
          </p:cNvPr>
          <p:cNvCxnSpPr>
            <a:cxnSpLocks/>
          </p:cNvCxnSpPr>
          <p:nvPr/>
        </p:nvCxnSpPr>
        <p:spPr>
          <a:xfrm rot="5400000">
            <a:off x="6479203" y="2808874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Multiplication Sign 336">
            <a:extLst>
              <a:ext uri="{FF2B5EF4-FFF2-40B4-BE49-F238E27FC236}">
                <a16:creationId xmlns:a16="http://schemas.microsoft.com/office/drawing/2014/main" id="{33A6C69D-66D6-4139-B9A0-821391BE7A53}"/>
              </a:ext>
            </a:extLst>
          </p:cNvPr>
          <p:cNvSpPr/>
          <p:nvPr/>
        </p:nvSpPr>
        <p:spPr>
          <a:xfrm>
            <a:off x="6178422" y="3636574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D5F1-BA30-4FAD-8865-C2A448EC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4631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DelWord</a:t>
            </a:r>
            <a:r>
              <a:rPr lang="en-US" dirty="0">
                <a:solidFill>
                  <a:schemeClr val="bg1"/>
                </a:solidFill>
              </a:rPr>
              <a:t>(CHAR* STRING)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00B-B3DB-4A38-9A70-757F7BBB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2" y="1246414"/>
            <a:ext cx="10657115" cy="5301343"/>
          </a:xfrm>
        </p:spPr>
        <p:txBody>
          <a:bodyPr>
            <a:normAutofit fontScale="77500" lnSpcReduction="20000"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הוצאת מילה מהעץ: (ראשית נוודא שהמילה נמצאת בעץ, אם לא נחזיר "שקר")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1. ניצור מצביע שיצביע על שורש העץ, </a:t>
            </a:r>
            <a:endParaRPr lang="he-IL" dirty="0">
              <a:solidFill>
                <a:srgbClr val="FF0000"/>
              </a:solidFill>
              <a:effectLst/>
            </a:endParaRP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2. ניצור מצביע שירוץ על המילה, ויצביע על התו הראשון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3.נצביע על השורש של העץ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4.  __ בלולאה: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he-IL" dirty="0">
                <a:solidFill>
                  <a:schemeClr val="bg1"/>
                </a:solidFill>
                <a:effectLst/>
              </a:rPr>
              <a:t>(סיים כאשר התו הבא הוא "</a:t>
            </a:r>
            <a:r>
              <a:rPr lang="he-IL" dirty="0" err="1">
                <a:solidFill>
                  <a:schemeClr val="bg1"/>
                </a:solidFill>
                <a:effectLst/>
              </a:rPr>
              <a:t>נאל</a:t>
            </a:r>
            <a:r>
              <a:rPr lang="he-IL" dirty="0">
                <a:solidFill>
                  <a:schemeClr val="bg1"/>
                </a:solidFill>
                <a:effectLst/>
              </a:rPr>
              <a:t>")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א. –- לספירה בצומת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ב. נמצא את המיקום של האות בתוך מערך "ילדים"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ג. __אם (הילד הבא שלך משמש למילה אחת בלבד) 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		שחרר אותו ואת כל תת העץ שמתחתיו </a:t>
            </a:r>
          </a:p>
          <a:p>
            <a:pPr marL="36900" indent="0" algn="r" rtl="1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				</a:t>
            </a:r>
            <a:r>
              <a:rPr lang="he-IL" dirty="0">
                <a:solidFill>
                  <a:schemeClr val="bg1"/>
                </a:solidFill>
                <a:effectLst/>
              </a:rPr>
              <a:t>צא, והחזר "אמת"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ד. העבר את המצביע לצומת הבאה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		ה. הצבע על התו הבאה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5. סמן שהצומת אינה סוף של מילה , החזר אמת.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		</a:t>
            </a: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algn="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3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BFC1E57-C9F6-483B-B481-232F619DA856}"/>
              </a:ext>
            </a:extLst>
          </p:cNvPr>
          <p:cNvGrpSpPr/>
          <p:nvPr/>
        </p:nvGrpSpPr>
        <p:grpSpPr>
          <a:xfrm>
            <a:off x="10345988" y="3611696"/>
            <a:ext cx="1374884" cy="1035551"/>
            <a:chOff x="365759" y="181745"/>
            <a:chExt cx="1674093" cy="134701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79AD1D6-BFEB-48C4-8C52-29BC9A857FB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6C856E8-5703-4173-88CE-27325A6F4F04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9A79F7A-6F94-419C-80CB-CA8E15B45D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2896AA-1B52-411F-A1FD-D20430F320DE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8A60627-94C1-4165-B7D1-52F0018E4C0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62D9A41-1C33-47DF-B5A0-0CA10A38764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F2BFA72-67D3-4293-A585-CBF82FB84FE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3F2BAF8-8CE4-49C5-BEF4-28A840577E6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AA98925-297F-4885-8B5C-A6679B0673D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808927B-88EB-40FD-8AD5-70B9B5F15BD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C78C47C-59B8-4B7E-A52C-1AD9F196FCEA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EA59671-708B-4B32-A278-1952FA4C6AD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689F753-4361-4826-B42E-04ECE03B993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 Delete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h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79747C-7C2A-430F-8FF3-9F052CC89630}"/>
              </a:ext>
            </a:extLst>
          </p:cNvPr>
          <p:cNvGrpSpPr/>
          <p:nvPr/>
        </p:nvGrpSpPr>
        <p:grpSpPr>
          <a:xfrm>
            <a:off x="9740579" y="3877563"/>
            <a:ext cx="304891" cy="369332"/>
            <a:chOff x="8105167" y="1934523"/>
            <a:chExt cx="304891" cy="369332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1587DB5-79CF-4CA6-9C9A-F22CCB6FE66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ECD7345-2BAA-426C-9081-AF8F2DAD50E0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43FC77-8238-4536-AEB4-00E4E231C900}"/>
              </a:ext>
            </a:extLst>
          </p:cNvPr>
          <p:cNvGrpSpPr/>
          <p:nvPr/>
        </p:nvGrpSpPr>
        <p:grpSpPr>
          <a:xfrm>
            <a:off x="9727797" y="4445587"/>
            <a:ext cx="358797" cy="449559"/>
            <a:chOff x="8215505" y="3770687"/>
            <a:chExt cx="358797" cy="449559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A1A277D-F8CF-422E-8FBF-1B20E51C600F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27FFF-FA89-46D5-8B81-98111B50DE1D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796082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B22B1FB-6140-45D0-823A-EDAE08BF4C54}"/>
              </a:ext>
            </a:extLst>
          </p:cNvPr>
          <p:cNvGrpSpPr/>
          <p:nvPr/>
        </p:nvGrpSpPr>
        <p:grpSpPr>
          <a:xfrm>
            <a:off x="10326455" y="2891545"/>
            <a:ext cx="300082" cy="369332"/>
            <a:chOff x="8107572" y="1934523"/>
            <a:chExt cx="300082" cy="36933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14A07DC-C0EF-483A-8A16-4DF83278AD9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0A14338-A544-45BD-9652-2C3F1A51064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532929A-8A12-477C-B3A3-18BF24EA79E8}"/>
              </a:ext>
            </a:extLst>
          </p:cNvPr>
          <p:cNvGrpSpPr/>
          <p:nvPr/>
        </p:nvGrpSpPr>
        <p:grpSpPr>
          <a:xfrm>
            <a:off x="11228635" y="5096067"/>
            <a:ext cx="300082" cy="369332"/>
            <a:chOff x="8107572" y="1934523"/>
            <a:chExt cx="300082" cy="369332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DB88224-0708-4845-98DC-3B974825D63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E0B02B0-5960-4DF6-8CFD-FAF78D09FF6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85408C7-B184-427D-B91F-BF9C0595CC67}"/>
              </a:ext>
            </a:extLst>
          </p:cNvPr>
          <p:cNvSpPr/>
          <p:nvPr/>
        </p:nvSpPr>
        <p:spPr>
          <a:xfrm>
            <a:off x="10192300" y="5382382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8369E74-9699-4D71-A38B-48AD218E5CD5}"/>
              </a:ext>
            </a:extLst>
          </p:cNvPr>
          <p:cNvSpPr txBox="1"/>
          <p:nvPr/>
        </p:nvSpPr>
        <p:spPr>
          <a:xfrm>
            <a:off x="10253304" y="5461919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37" name="Flowchart: Connector 336">
            <a:extLst>
              <a:ext uri="{FF2B5EF4-FFF2-40B4-BE49-F238E27FC236}">
                <a16:creationId xmlns:a16="http://schemas.microsoft.com/office/drawing/2014/main" id="{3351CB85-2F0B-4775-B5D0-4AD1A18524DE}"/>
              </a:ext>
            </a:extLst>
          </p:cNvPr>
          <p:cNvSpPr/>
          <p:nvPr/>
        </p:nvSpPr>
        <p:spPr>
          <a:xfrm>
            <a:off x="3170128" y="12243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6FE62DC9-1AB2-4B88-AFFE-E5C187B2986A}"/>
              </a:ext>
            </a:extLst>
          </p:cNvPr>
          <p:cNvSpPr/>
          <p:nvPr/>
        </p:nvSpPr>
        <p:spPr>
          <a:xfrm>
            <a:off x="2698073" y="535539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lowchart: Connector 338">
            <a:extLst>
              <a:ext uri="{FF2B5EF4-FFF2-40B4-BE49-F238E27FC236}">
                <a16:creationId xmlns:a16="http://schemas.microsoft.com/office/drawing/2014/main" id="{F35286EC-C07B-4F54-9EC2-6FC26839CA51}"/>
              </a:ext>
            </a:extLst>
          </p:cNvPr>
          <p:cNvSpPr/>
          <p:nvPr/>
        </p:nvSpPr>
        <p:spPr>
          <a:xfrm>
            <a:off x="2288425" y="161237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5189428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7" name="Flowchart: Connector 436">
            <a:extLst>
              <a:ext uri="{FF2B5EF4-FFF2-40B4-BE49-F238E27FC236}">
                <a16:creationId xmlns:a16="http://schemas.microsoft.com/office/drawing/2014/main" id="{11BC41E4-0735-4110-A4B9-AA13506B4243}"/>
              </a:ext>
            </a:extLst>
          </p:cNvPr>
          <p:cNvSpPr/>
          <p:nvPr/>
        </p:nvSpPr>
        <p:spPr>
          <a:xfrm>
            <a:off x="5198953" y="348178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3FE4-5DD8-4494-896B-E9C800E5F2B4}"/>
              </a:ext>
            </a:extLst>
          </p:cNvPr>
          <p:cNvGrpSpPr/>
          <p:nvPr/>
        </p:nvGrpSpPr>
        <p:grpSpPr>
          <a:xfrm>
            <a:off x="40155" y="1811907"/>
            <a:ext cx="2101545" cy="1753915"/>
            <a:chOff x="40155" y="1811907"/>
            <a:chExt cx="2101545" cy="1753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B6F6F-416D-40A2-98D8-7CDC4CCDA43D}"/>
                </a:ext>
              </a:extLst>
            </p:cNvPr>
            <p:cNvSpPr txBox="1"/>
            <p:nvPr/>
          </p:nvSpPr>
          <p:spPr>
            <a:xfrm>
              <a:off x="220871" y="2038155"/>
              <a:ext cx="1666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701FF"/>
                  </a:solidFill>
                </a:rPr>
                <a:t>Number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Of Words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Using ==0?</a:t>
              </a:r>
            </a:p>
          </p:txBody>
        </p:sp>
        <p:sp>
          <p:nvSpPr>
            <p:cNvPr id="14" name="Thought Bubble: Cloud 13">
              <a:extLst>
                <a:ext uri="{FF2B5EF4-FFF2-40B4-BE49-F238E27FC236}">
                  <a16:creationId xmlns:a16="http://schemas.microsoft.com/office/drawing/2014/main" id="{BDC66E9E-2C76-4320-8375-164D52B474BC}"/>
                </a:ext>
              </a:extLst>
            </p:cNvPr>
            <p:cNvSpPr/>
            <p:nvPr/>
          </p:nvSpPr>
          <p:spPr>
            <a:xfrm>
              <a:off x="40155" y="1811907"/>
              <a:ext cx="2101545" cy="1753915"/>
            </a:xfrm>
            <a:prstGeom prst="cloudCallout">
              <a:avLst>
                <a:gd name="adj1" fmla="val -33524"/>
                <a:gd name="adj2" fmla="val 118979"/>
              </a:avLst>
            </a:prstGeom>
            <a:noFill/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00169 0.117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651 0.121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398" grpId="1" animBg="1"/>
      <p:bldP spid="437" grpId="0" animBg="1"/>
      <p:bldP spid="437" grpId="1" animBg="1"/>
      <p:bldP spid="4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BFC1E57-C9F6-483B-B481-232F619DA856}"/>
              </a:ext>
            </a:extLst>
          </p:cNvPr>
          <p:cNvGrpSpPr/>
          <p:nvPr/>
        </p:nvGrpSpPr>
        <p:grpSpPr>
          <a:xfrm>
            <a:off x="10345988" y="3611696"/>
            <a:ext cx="1374884" cy="1035551"/>
            <a:chOff x="365759" y="181745"/>
            <a:chExt cx="1674093" cy="134701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79AD1D6-BFEB-48C4-8C52-29BC9A857FB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6C856E8-5703-4173-88CE-27325A6F4F04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9A79F7A-6F94-419C-80CB-CA8E15B45D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2896AA-1B52-411F-A1FD-D20430F320DE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8A60627-94C1-4165-B7D1-52F0018E4C0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62D9A41-1C33-47DF-B5A0-0CA10A38764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F2BFA72-67D3-4293-A585-CBF82FB84FE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3F2BAF8-8CE4-49C5-BEF4-28A840577E6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AA98925-297F-4885-8B5C-A6679B0673D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808927B-88EB-40FD-8AD5-70B9B5F15BD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C78C47C-59B8-4B7E-A52C-1AD9F196FCEA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EA59671-708B-4B32-A278-1952FA4C6AD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689F753-4361-4826-B42E-04ECE03B993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 Delete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o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79747C-7C2A-430F-8FF3-9F052CC89630}"/>
              </a:ext>
            </a:extLst>
          </p:cNvPr>
          <p:cNvGrpSpPr/>
          <p:nvPr/>
        </p:nvGrpSpPr>
        <p:grpSpPr>
          <a:xfrm>
            <a:off x="9740579" y="3877563"/>
            <a:ext cx="304891" cy="369332"/>
            <a:chOff x="8105167" y="1934523"/>
            <a:chExt cx="304891" cy="369332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1587DB5-79CF-4CA6-9C9A-F22CCB6FE66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ECD7345-2BAA-426C-9081-AF8F2DAD50E0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43FC77-8238-4536-AEB4-00E4E231C900}"/>
              </a:ext>
            </a:extLst>
          </p:cNvPr>
          <p:cNvGrpSpPr/>
          <p:nvPr/>
        </p:nvGrpSpPr>
        <p:grpSpPr>
          <a:xfrm>
            <a:off x="9727797" y="4445587"/>
            <a:ext cx="358797" cy="449559"/>
            <a:chOff x="8215505" y="3770687"/>
            <a:chExt cx="358797" cy="449559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A1A277D-F8CF-422E-8FBF-1B20E51C600F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27FFF-FA89-46D5-8B81-98111B50DE1D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241196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B22B1FB-6140-45D0-823A-EDAE08BF4C54}"/>
              </a:ext>
            </a:extLst>
          </p:cNvPr>
          <p:cNvGrpSpPr/>
          <p:nvPr/>
        </p:nvGrpSpPr>
        <p:grpSpPr>
          <a:xfrm>
            <a:off x="10326455" y="2891545"/>
            <a:ext cx="300082" cy="369332"/>
            <a:chOff x="8107572" y="1934523"/>
            <a:chExt cx="300082" cy="36933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14A07DC-C0EF-483A-8A16-4DF83278AD9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0A14338-A544-45BD-9652-2C3F1A51064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532929A-8A12-477C-B3A3-18BF24EA79E8}"/>
              </a:ext>
            </a:extLst>
          </p:cNvPr>
          <p:cNvGrpSpPr/>
          <p:nvPr/>
        </p:nvGrpSpPr>
        <p:grpSpPr>
          <a:xfrm>
            <a:off x="11228635" y="5096067"/>
            <a:ext cx="300082" cy="369332"/>
            <a:chOff x="8107572" y="1934523"/>
            <a:chExt cx="300082" cy="369332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DB88224-0708-4845-98DC-3B974825D63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E0B02B0-5960-4DF6-8CFD-FAF78D09FF6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85408C7-B184-427D-B91F-BF9C0595CC67}"/>
              </a:ext>
            </a:extLst>
          </p:cNvPr>
          <p:cNvSpPr/>
          <p:nvPr/>
        </p:nvSpPr>
        <p:spPr>
          <a:xfrm>
            <a:off x="10192300" y="5382382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8369E74-9699-4D71-A38B-48AD218E5CD5}"/>
              </a:ext>
            </a:extLst>
          </p:cNvPr>
          <p:cNvSpPr txBox="1"/>
          <p:nvPr/>
        </p:nvSpPr>
        <p:spPr>
          <a:xfrm>
            <a:off x="10253304" y="5461919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37" name="Flowchart: Connector 336">
            <a:extLst>
              <a:ext uri="{FF2B5EF4-FFF2-40B4-BE49-F238E27FC236}">
                <a16:creationId xmlns:a16="http://schemas.microsoft.com/office/drawing/2014/main" id="{3351CB85-2F0B-4775-B5D0-4AD1A18524DE}"/>
              </a:ext>
            </a:extLst>
          </p:cNvPr>
          <p:cNvSpPr/>
          <p:nvPr/>
        </p:nvSpPr>
        <p:spPr>
          <a:xfrm>
            <a:off x="3170128" y="12243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6FE62DC9-1AB2-4B88-AFFE-E5C187B2986A}"/>
              </a:ext>
            </a:extLst>
          </p:cNvPr>
          <p:cNvSpPr/>
          <p:nvPr/>
        </p:nvSpPr>
        <p:spPr>
          <a:xfrm>
            <a:off x="2698073" y="535539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lowchart: Connector 338">
            <a:extLst>
              <a:ext uri="{FF2B5EF4-FFF2-40B4-BE49-F238E27FC236}">
                <a16:creationId xmlns:a16="http://schemas.microsoft.com/office/drawing/2014/main" id="{F35286EC-C07B-4F54-9EC2-6FC26839CA51}"/>
              </a:ext>
            </a:extLst>
          </p:cNvPr>
          <p:cNvSpPr/>
          <p:nvPr/>
        </p:nvSpPr>
        <p:spPr>
          <a:xfrm>
            <a:off x="2288425" y="161237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4733099" y="2195224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3FE4-5DD8-4494-896B-E9C800E5F2B4}"/>
              </a:ext>
            </a:extLst>
          </p:cNvPr>
          <p:cNvGrpSpPr/>
          <p:nvPr/>
        </p:nvGrpSpPr>
        <p:grpSpPr>
          <a:xfrm>
            <a:off x="40155" y="1811907"/>
            <a:ext cx="2101545" cy="1753915"/>
            <a:chOff x="40155" y="1811907"/>
            <a:chExt cx="2101545" cy="1753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B6F6F-416D-40A2-98D8-7CDC4CCDA43D}"/>
                </a:ext>
              </a:extLst>
            </p:cNvPr>
            <p:cNvSpPr txBox="1"/>
            <p:nvPr/>
          </p:nvSpPr>
          <p:spPr>
            <a:xfrm>
              <a:off x="220871" y="2038155"/>
              <a:ext cx="1666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701FF"/>
                  </a:solidFill>
                </a:rPr>
                <a:t>Number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Of Words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Using ==0?</a:t>
              </a:r>
            </a:p>
          </p:txBody>
        </p:sp>
        <p:sp>
          <p:nvSpPr>
            <p:cNvPr id="14" name="Thought Bubble: Cloud 13">
              <a:extLst>
                <a:ext uri="{FF2B5EF4-FFF2-40B4-BE49-F238E27FC236}">
                  <a16:creationId xmlns:a16="http://schemas.microsoft.com/office/drawing/2014/main" id="{BDC66E9E-2C76-4320-8375-164D52B474BC}"/>
                </a:ext>
              </a:extLst>
            </p:cNvPr>
            <p:cNvSpPr/>
            <p:nvPr/>
          </p:nvSpPr>
          <p:spPr>
            <a:xfrm>
              <a:off x="40155" y="1811907"/>
              <a:ext cx="2101545" cy="1753915"/>
            </a:xfrm>
            <a:prstGeom prst="cloudCallout">
              <a:avLst>
                <a:gd name="adj1" fmla="val -33524"/>
                <a:gd name="adj2" fmla="val 118979"/>
              </a:avLst>
            </a:prstGeom>
            <a:noFill/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273CF15-4A14-44B9-82C1-B74F328D364B}"/>
              </a:ext>
            </a:extLst>
          </p:cNvPr>
          <p:cNvGrpSpPr/>
          <p:nvPr/>
        </p:nvGrpSpPr>
        <p:grpSpPr>
          <a:xfrm>
            <a:off x="5878280" y="138820"/>
            <a:ext cx="300082" cy="369332"/>
            <a:chOff x="8107572" y="1934523"/>
            <a:chExt cx="300082" cy="369332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14DC75D-DFE3-4A6F-B8FF-88766951F6D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A04DB623-72FF-4B7A-B2D8-F6F1E763C48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8E8B6ABF-DB8F-4013-A3EB-972B82013B7F}"/>
              </a:ext>
            </a:extLst>
          </p:cNvPr>
          <p:cNvGrpSpPr/>
          <p:nvPr/>
        </p:nvGrpSpPr>
        <p:grpSpPr>
          <a:xfrm>
            <a:off x="5649680" y="1719970"/>
            <a:ext cx="300082" cy="369332"/>
            <a:chOff x="8107572" y="1934523"/>
            <a:chExt cx="300082" cy="369332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3DD2F0-970E-4465-BAE3-54A5068977E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AE2A751-BF68-4427-A398-C688D5FEC73C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8E3F3A3-D936-474C-A596-E0F0F4EAF604}"/>
              </a:ext>
            </a:extLst>
          </p:cNvPr>
          <p:cNvGrpSpPr/>
          <p:nvPr/>
        </p:nvGrpSpPr>
        <p:grpSpPr>
          <a:xfrm>
            <a:off x="3792305" y="2577220"/>
            <a:ext cx="300082" cy="369332"/>
            <a:chOff x="8107572" y="1934523"/>
            <a:chExt cx="300082" cy="36933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34A437F-D56E-4702-A00F-D0AAACCF32C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3B5F6E87-F31C-4609-A41C-01C5CADB90F1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EA02C03-8593-4611-8040-E8C3ED943474}"/>
              </a:ext>
            </a:extLst>
          </p:cNvPr>
          <p:cNvGrpSpPr/>
          <p:nvPr/>
        </p:nvGrpSpPr>
        <p:grpSpPr>
          <a:xfrm>
            <a:off x="4790037" y="2179907"/>
            <a:ext cx="358797" cy="449559"/>
            <a:chOff x="8215505" y="3770687"/>
            <a:chExt cx="358797" cy="449559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F1096E7-0D48-4A4C-993E-E972807068E6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DB8519D9-8CE0-4826-A8F3-0C35AADCFE97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6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1168 0.0678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398" grpId="1" animBg="1"/>
      <p:bldP spid="4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Lets  Delete</a:t>
            </a:r>
            <a:endParaRPr lang="he-IL" sz="2800" b="1" u="sng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there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  h e r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694341"/>
            <a:ext cx="43036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35770" y="3803708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dirty="0">
                  <a:solidFill>
                    <a:srgbClr val="7030A0"/>
                  </a:solidFill>
                </a:rPr>
                <a:t>_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73994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3FE4-5DD8-4494-896B-E9C800E5F2B4}"/>
              </a:ext>
            </a:extLst>
          </p:cNvPr>
          <p:cNvGrpSpPr/>
          <p:nvPr/>
        </p:nvGrpSpPr>
        <p:grpSpPr>
          <a:xfrm>
            <a:off x="40155" y="1811907"/>
            <a:ext cx="2101545" cy="1753915"/>
            <a:chOff x="40155" y="1811907"/>
            <a:chExt cx="2101545" cy="1753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B6F6F-416D-40A2-98D8-7CDC4CCDA43D}"/>
                </a:ext>
              </a:extLst>
            </p:cNvPr>
            <p:cNvSpPr txBox="1"/>
            <p:nvPr/>
          </p:nvSpPr>
          <p:spPr>
            <a:xfrm>
              <a:off x="220871" y="2038155"/>
              <a:ext cx="1666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701FF"/>
                  </a:solidFill>
                </a:rPr>
                <a:t>Number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Of Words</a:t>
              </a:r>
            </a:p>
            <a:p>
              <a:r>
                <a:rPr lang="en-US" sz="2400" b="1" dirty="0">
                  <a:solidFill>
                    <a:srgbClr val="E701FF"/>
                  </a:solidFill>
                </a:rPr>
                <a:t>Using ==0?</a:t>
              </a:r>
            </a:p>
          </p:txBody>
        </p:sp>
        <p:sp>
          <p:nvSpPr>
            <p:cNvPr id="14" name="Thought Bubble: Cloud 13">
              <a:extLst>
                <a:ext uri="{FF2B5EF4-FFF2-40B4-BE49-F238E27FC236}">
                  <a16:creationId xmlns:a16="http://schemas.microsoft.com/office/drawing/2014/main" id="{BDC66E9E-2C76-4320-8375-164D52B474BC}"/>
                </a:ext>
              </a:extLst>
            </p:cNvPr>
            <p:cNvSpPr/>
            <p:nvPr/>
          </p:nvSpPr>
          <p:spPr>
            <a:xfrm>
              <a:off x="40155" y="1811907"/>
              <a:ext cx="2101545" cy="1753915"/>
            </a:xfrm>
            <a:prstGeom prst="cloudCallout">
              <a:avLst>
                <a:gd name="adj1" fmla="val -33524"/>
                <a:gd name="adj2" fmla="val 118979"/>
              </a:avLst>
            </a:prstGeom>
            <a:noFill/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B8519D9-8CE0-4826-A8F3-0C35AADCFE97}"/>
              </a:ext>
            </a:extLst>
          </p:cNvPr>
          <p:cNvSpPr/>
          <p:nvPr/>
        </p:nvSpPr>
        <p:spPr>
          <a:xfrm>
            <a:off x="4874389" y="221292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166BEA3D-8A45-43FD-A1AC-06F303E8603A}"/>
              </a:ext>
            </a:extLst>
          </p:cNvPr>
          <p:cNvGrpSpPr/>
          <p:nvPr/>
        </p:nvGrpSpPr>
        <p:grpSpPr>
          <a:xfrm>
            <a:off x="5885110" y="124017"/>
            <a:ext cx="300082" cy="369332"/>
            <a:chOff x="8107572" y="1934523"/>
            <a:chExt cx="300082" cy="36933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BAA43398-E889-4151-B38B-1B49795DDF24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758C4FD-19DB-4AE7-AFA4-578A0B3C603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9" name="Flowchart: Connector 448">
            <a:extLst>
              <a:ext uri="{FF2B5EF4-FFF2-40B4-BE49-F238E27FC236}">
                <a16:creationId xmlns:a16="http://schemas.microsoft.com/office/drawing/2014/main" id="{F51BC121-8308-4ECA-B57F-0BC1DDE3CFC5}"/>
              </a:ext>
            </a:extLst>
          </p:cNvPr>
          <p:cNvSpPr/>
          <p:nvPr/>
        </p:nvSpPr>
        <p:spPr>
          <a:xfrm>
            <a:off x="5198953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2CAD12B-F340-4226-BD76-99822DA96CA2}"/>
              </a:ext>
            </a:extLst>
          </p:cNvPr>
          <p:cNvGrpSpPr/>
          <p:nvPr/>
        </p:nvGrpSpPr>
        <p:grpSpPr>
          <a:xfrm>
            <a:off x="5649680" y="1729495"/>
            <a:ext cx="300082" cy="369332"/>
            <a:chOff x="8107572" y="1934523"/>
            <a:chExt cx="300082" cy="369332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30724E9-A213-49C2-AC40-663016C4F39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B1B8B23-83A9-466F-A29D-7D6C92790693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C3D23EE-B8F8-438A-AB88-C69078A80BD6}"/>
              </a:ext>
            </a:extLst>
          </p:cNvPr>
          <p:cNvGrpSpPr/>
          <p:nvPr/>
        </p:nvGrpSpPr>
        <p:grpSpPr>
          <a:xfrm>
            <a:off x="5659205" y="2986795"/>
            <a:ext cx="300082" cy="369332"/>
            <a:chOff x="8107572" y="1934523"/>
            <a:chExt cx="300082" cy="369332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6BEBE3F-9259-4A8A-9BFB-9068163F223F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C473A90-AC76-4D68-BE7C-2DF156887931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62" name="Flowchart: Connector 461">
            <a:extLst>
              <a:ext uri="{FF2B5EF4-FFF2-40B4-BE49-F238E27FC236}">
                <a16:creationId xmlns:a16="http://schemas.microsoft.com/office/drawing/2014/main" id="{FB3E6DA4-E24D-46F3-A933-6782AD9E38AA}"/>
              </a:ext>
            </a:extLst>
          </p:cNvPr>
          <p:cNvSpPr/>
          <p:nvPr/>
        </p:nvSpPr>
        <p:spPr>
          <a:xfrm>
            <a:off x="5198953" y="34722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4F305A39-7DCB-4287-AADC-288EA13D5586}"/>
              </a:ext>
            </a:extLst>
          </p:cNvPr>
          <p:cNvGrpSpPr/>
          <p:nvPr/>
        </p:nvGrpSpPr>
        <p:grpSpPr>
          <a:xfrm>
            <a:off x="5640155" y="4215520"/>
            <a:ext cx="300082" cy="369332"/>
            <a:chOff x="8107572" y="1934523"/>
            <a:chExt cx="300082" cy="369332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7504C77-2134-46C3-9FA3-884764DEF796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89B021B-C40C-4D4A-89E2-AFA2F9E157AB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DAB4BC-3FEA-48D8-9989-76E46CBE0C86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139949" y="2688865"/>
            <a:ext cx="1611140" cy="1805591"/>
          </a:xfrm>
          <a:prstGeom prst="bentConnector2">
            <a:avLst/>
          </a:prstGeom>
          <a:ln w="19050">
            <a:solidFill>
              <a:srgbClr val="E70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27802-A03F-491F-9257-2E7369580A4D}"/>
              </a:ext>
            </a:extLst>
          </p:cNvPr>
          <p:cNvGrpSpPr/>
          <p:nvPr/>
        </p:nvGrpSpPr>
        <p:grpSpPr>
          <a:xfrm>
            <a:off x="2951271" y="4494456"/>
            <a:ext cx="1683664" cy="996071"/>
            <a:chOff x="2951271" y="4494456"/>
            <a:chExt cx="1683664" cy="9960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EEB68-D634-4F36-A12F-4154F2710965}"/>
                </a:ext>
              </a:extLst>
            </p:cNvPr>
            <p:cNvSpPr txBox="1"/>
            <p:nvPr/>
          </p:nvSpPr>
          <p:spPr>
            <a:xfrm>
              <a:off x="2951271" y="4494456"/>
              <a:ext cx="15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701FF"/>
                  </a:solidFill>
                </a:rPr>
                <a:t>FREE RECURSIVLY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CE95FB-B9B2-4AB1-AAAE-5F65D2560B32}"/>
                </a:ext>
              </a:extLst>
            </p:cNvPr>
            <p:cNvSpPr/>
            <p:nvPr/>
          </p:nvSpPr>
          <p:spPr>
            <a:xfrm>
              <a:off x="4372066" y="4643547"/>
              <a:ext cx="262869" cy="212903"/>
            </a:xfrm>
            <a:prstGeom prst="rightArrow">
              <a:avLst/>
            </a:prstGeom>
            <a:solidFill>
              <a:srgbClr val="E701FF"/>
            </a:solidFill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Arrow: Right 468">
              <a:extLst>
                <a:ext uri="{FF2B5EF4-FFF2-40B4-BE49-F238E27FC236}">
                  <a16:creationId xmlns:a16="http://schemas.microsoft.com/office/drawing/2014/main" id="{B50BC0BE-DE89-4B21-93DB-16974965A944}"/>
                </a:ext>
              </a:extLst>
            </p:cNvPr>
            <p:cNvSpPr/>
            <p:nvPr/>
          </p:nvSpPr>
          <p:spPr>
            <a:xfrm rot="2262968">
              <a:off x="4302906" y="5233590"/>
              <a:ext cx="262869" cy="212903"/>
            </a:xfrm>
            <a:prstGeom prst="rightArrow">
              <a:avLst/>
            </a:prstGeom>
            <a:solidFill>
              <a:srgbClr val="E701FF"/>
            </a:solidFill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Arrow: Right 469">
              <a:extLst>
                <a:ext uri="{FF2B5EF4-FFF2-40B4-BE49-F238E27FC236}">
                  <a16:creationId xmlns:a16="http://schemas.microsoft.com/office/drawing/2014/main" id="{CB4F1D6D-23DA-4767-A0F0-4646FD83A988}"/>
                </a:ext>
              </a:extLst>
            </p:cNvPr>
            <p:cNvSpPr/>
            <p:nvPr/>
          </p:nvSpPr>
          <p:spPr>
            <a:xfrm rot="5400000">
              <a:off x="3626631" y="5252641"/>
              <a:ext cx="262869" cy="212903"/>
            </a:xfrm>
            <a:prstGeom prst="rightArrow">
              <a:avLst/>
            </a:prstGeom>
            <a:solidFill>
              <a:srgbClr val="E701FF"/>
            </a:solidFill>
            <a:ln>
              <a:solidFill>
                <a:srgbClr val="E7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253FED2-1BE8-48DB-AD5D-133E042B4F1B}"/>
              </a:ext>
            </a:extLst>
          </p:cNvPr>
          <p:cNvGrpSpPr/>
          <p:nvPr/>
        </p:nvGrpSpPr>
        <p:grpSpPr>
          <a:xfrm>
            <a:off x="5222472" y="3416887"/>
            <a:ext cx="358797" cy="449559"/>
            <a:chOff x="8215505" y="3770687"/>
            <a:chExt cx="358797" cy="4495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C449AEC2-338F-4536-93F0-F5305384DC8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1A2D37D-43A6-495F-B136-FAAEC83932EB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8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339 0.116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00534 0.116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438" grpId="0" animBg="1"/>
      <p:bldP spid="449" grpId="0" animBg="1"/>
      <p:bldP spid="449" grpId="1" animBg="1"/>
      <p:bldP spid="462" grpId="0" animBg="1"/>
      <p:bldP spid="462" grpId="1" animBg="1"/>
      <p:bldP spid="46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874C-014C-4E23-88CF-8E5F04A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12910-8687-482D-B5A9-8694AEAA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5" y="883372"/>
            <a:ext cx="8675677" cy="59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4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359-4FFE-481B-AB51-1B2CB56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1C775-66E2-4143-BA07-9C870AB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736131"/>
            <a:ext cx="11699052" cy="55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3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BDFE-9E98-45AE-BFED-1DC9DF4D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5352"/>
            <a:ext cx="10353762" cy="1257300"/>
          </a:xfrm>
        </p:spPr>
        <p:txBody>
          <a:bodyPr/>
          <a:lstStyle/>
          <a:p>
            <a:r>
              <a:rPr lang="en-US" dirty="0"/>
              <a:t>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78FB-0406-4060-A426-3A43CBC2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60" y="794494"/>
            <a:ext cx="10223745" cy="59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BE44-1874-44E3-B49A-09ECE2C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TRIE</a:t>
            </a:r>
            <a:r>
              <a:rPr lang="he-IL" sz="5400" b="1" u="sng" dirty="0">
                <a:solidFill>
                  <a:schemeClr val="bg1"/>
                </a:solidFill>
              </a:rPr>
              <a:t> 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8FA7-A544-47AA-9683-396763F4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8621"/>
            <a:ext cx="10353762" cy="3714749"/>
          </a:xfrm>
        </p:spPr>
        <p:txBody>
          <a:bodyPr>
            <a:normAutofit/>
          </a:bodyPr>
          <a:lstStyle/>
          <a:p>
            <a:pPr marL="36900" indent="0" algn="r">
              <a:buNone/>
            </a:pPr>
            <a:r>
              <a:rPr lang="he-IL" b="1" i="1" u="sng" dirty="0">
                <a:solidFill>
                  <a:schemeClr val="bg1"/>
                </a:solidFill>
                <a:effectLst/>
              </a:rPr>
              <a:t>למה צריך את זה?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להציע סיומות למילים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להתריע על טעות הקלדה בזמן אמת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לחפש מילים בסיבוכיות ריצה נמוכה (כאורך המילה המחופשת)</a:t>
            </a:r>
          </a:p>
          <a:p>
            <a:pPr marL="36900" indent="0" algn="r">
              <a:buNone/>
            </a:pP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D6151-FE29-4D85-B18E-74571FA5ACBE}"/>
              </a:ext>
            </a:extLst>
          </p:cNvPr>
          <p:cNvSpPr txBox="1"/>
          <p:nvPr/>
        </p:nvSpPr>
        <p:spPr>
          <a:xfrm>
            <a:off x="1758043" y="4985657"/>
            <a:ext cx="937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</a:rPr>
              <a:t>העץ יכול להכיל סוגים רבים של ערכים ( מספרים, אובייקטים , אותיות 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algn="r"/>
            <a:r>
              <a:rPr lang="he-IL" dirty="0">
                <a:solidFill>
                  <a:schemeClr val="bg1"/>
                </a:solidFill>
              </a:rPr>
              <a:t>בדרך-כלל משתמשים לאותיות.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במצגת זו נתמקד באותיות אנגליות (קטנות) בלבד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9D2F-CB88-498C-B2EB-EF70EB1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/>
          <a:lstStyle/>
          <a:p>
            <a:r>
              <a:rPr lang="en-US" dirty="0" err="1"/>
              <a:t>DelWord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8F5C0-1CA1-4A1B-BA74-4E013126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689182"/>
            <a:ext cx="10271940" cy="60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1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4B75-BD14-42B3-BEE2-83121FF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 err="1"/>
              <a:t>FreeSubTrie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35DC5-133D-4825-9E1F-2BB986E4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9" y="965930"/>
            <a:ext cx="11464961" cy="49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6B9-D255-4716-8A80-80769EB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2B0510-8B25-4ABB-BD8D-B1A78658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00" y="1581824"/>
            <a:ext cx="9487152" cy="25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148A-87FB-4FAD-8B66-7D5FD509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2529"/>
            <a:ext cx="10353762" cy="1257300"/>
          </a:xfrm>
        </p:spPr>
        <p:txBody>
          <a:bodyPr/>
          <a:lstStyle/>
          <a:p>
            <a:r>
              <a:rPr lang="he-IL" dirty="0"/>
              <a:t>באופן כללי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09D-689E-4C69-B486-DF394B80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30" y="1554839"/>
            <a:ext cx="5495327" cy="4245428"/>
          </a:xfrm>
        </p:spPr>
        <p:txBody>
          <a:bodyPr>
            <a:normAutofit/>
          </a:bodyPr>
          <a:lstStyle/>
          <a:p>
            <a:pPr algn="r">
              <a:buFontTx/>
              <a:buChar char="-"/>
            </a:pPr>
            <a:r>
              <a:rPr lang="he-IL" sz="2400" b="1" u="sng" dirty="0">
                <a:solidFill>
                  <a:schemeClr val="bg1"/>
                </a:solidFill>
                <a:effectLst/>
              </a:rPr>
              <a:t>בדומה לעץ בינארי:</a:t>
            </a:r>
          </a:p>
          <a:p>
            <a:pPr algn="r">
              <a:buFontTx/>
              <a:buChar char="-"/>
            </a:pPr>
            <a:r>
              <a:rPr lang="he-IL" sz="2400" dirty="0">
                <a:solidFill>
                  <a:schemeClr val="bg1"/>
                </a:solidFill>
                <a:effectLst/>
              </a:rPr>
              <a:t> יש לנו שורש</a:t>
            </a:r>
          </a:p>
          <a:p>
            <a:pPr algn="r">
              <a:buFontTx/>
              <a:buChar char="-"/>
            </a:pPr>
            <a:r>
              <a:rPr lang="he-IL" sz="2400" dirty="0">
                <a:solidFill>
                  <a:schemeClr val="bg1"/>
                </a:solidFill>
                <a:effectLst/>
              </a:rPr>
              <a:t>החיפוש תמיד מתחיל מהשורש</a:t>
            </a:r>
          </a:p>
          <a:p>
            <a:pPr marL="36900" indent="0" algn="r">
              <a:buNone/>
            </a:pPr>
            <a:r>
              <a:rPr lang="he-IL" sz="2400" b="1" u="sng" dirty="0">
                <a:solidFill>
                  <a:schemeClr val="bg1"/>
                </a:solidFill>
                <a:effectLst/>
              </a:rPr>
              <a:t>שונה מעץ בינארי </a:t>
            </a:r>
          </a:p>
          <a:p>
            <a:pPr algn="r">
              <a:buFontTx/>
              <a:buChar char="-"/>
            </a:pPr>
            <a:r>
              <a:rPr lang="he-IL" sz="2400" dirty="0">
                <a:solidFill>
                  <a:schemeClr val="bg1"/>
                </a:solidFill>
                <a:effectLst/>
              </a:rPr>
              <a:t>1. כל צומת יכולה להכיל בין 1-26 תווים</a:t>
            </a:r>
          </a:p>
          <a:p>
            <a:pPr algn="r">
              <a:buFontTx/>
              <a:buChar char="-"/>
            </a:pPr>
            <a:r>
              <a:rPr lang="he-IL" sz="2400" dirty="0">
                <a:solidFill>
                  <a:schemeClr val="bg1"/>
                </a:solidFill>
                <a:effectLst/>
              </a:rPr>
              <a:t>2. כל השאר </a:t>
            </a:r>
            <a:r>
              <a:rPr lang="he-IL" sz="240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</a:t>
            </a:r>
            <a:endParaRPr lang="he-IL" sz="2400" dirty="0">
              <a:solidFill>
                <a:schemeClr val="bg1"/>
              </a:solidFill>
              <a:effectLst/>
            </a:endParaRPr>
          </a:p>
          <a:p>
            <a:pPr algn="r">
              <a:buFontTx/>
              <a:buChar char="-"/>
            </a:pPr>
            <a:endParaRPr lang="he-IL" sz="24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298E1BD-056D-4280-B65D-69C4474627B2}"/>
              </a:ext>
            </a:extLst>
          </p:cNvPr>
          <p:cNvGrpSpPr/>
          <p:nvPr/>
        </p:nvGrpSpPr>
        <p:grpSpPr>
          <a:xfrm>
            <a:off x="4098159" y="1292051"/>
            <a:ext cx="1374884" cy="1035551"/>
            <a:chOff x="365759" y="181745"/>
            <a:chExt cx="1674093" cy="1347018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E8546B4-FB66-4599-8276-BCE6EE89D4D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7B0D98C-0D11-4AC0-B8E0-67DF899EBF3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F2665D8-F7E1-46FC-9C4B-68147CA2B4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9D07967-E590-4DCD-AA65-B063978EC01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4C1D9D0-F907-47B0-BA61-7313D1C3894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05EB05F-4AB0-40B3-92AF-7C24702CF8BE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157CC8C-48D2-471A-97A1-25A6EF246BE1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788C2E2-76D8-4825-ACDB-1FFE5BCE7F86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3C02221-BD5E-4C1D-A529-594A6558D59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C490FA0-E1B2-485F-B14F-A225EA6B2D9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56843B5-5622-41BD-B38B-98E041AACB37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022DF8A-74B1-4AD7-A61A-6E32CB4A48F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FCAE733-7919-4B4A-8980-9035619151A5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817DA83-002E-48B0-A633-8EE381A950A3}"/>
              </a:ext>
            </a:extLst>
          </p:cNvPr>
          <p:cNvGrpSpPr/>
          <p:nvPr/>
        </p:nvGrpSpPr>
        <p:grpSpPr>
          <a:xfrm>
            <a:off x="4104406" y="2537446"/>
            <a:ext cx="1374884" cy="1035551"/>
            <a:chOff x="365759" y="181745"/>
            <a:chExt cx="1674093" cy="1347018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C728674-3D57-4B39-A24B-B87A2B3E12D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901C95D-281E-4214-8292-779B89570A5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81CE6FB-261B-4B3E-8257-F57C8CA019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CE7CF92-9B01-42FC-B873-D0A30BB76D7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9F7CB8D-EB78-42F2-83C3-DD1BE826C4F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40029C9-0DA3-4462-9086-03215385B55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47E0156-C6BB-4498-820A-14CB4BEAA112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D1137CC3-43A4-4B44-AEA2-40D0579D29A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EE04EE5-37EF-4B86-9E63-6F913819D80B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6E9CD2E-55C9-4A95-B0A8-09B0278A5CF9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B9FB6A5-5BBD-400F-A28D-733EA396185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7048893-B7AF-43F6-9118-2A3E33367D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CA57915-DB7B-4A7B-B81C-2E26B11BA35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D734C51-ED0D-4C06-A8C2-C5469C5C7D81}"/>
              </a:ext>
            </a:extLst>
          </p:cNvPr>
          <p:cNvGrpSpPr/>
          <p:nvPr/>
        </p:nvGrpSpPr>
        <p:grpSpPr>
          <a:xfrm>
            <a:off x="2307928" y="5388126"/>
            <a:ext cx="1374884" cy="1035551"/>
            <a:chOff x="365759" y="181745"/>
            <a:chExt cx="1674093" cy="134701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D0E8588-F5B1-40F5-9F4A-87CA0107BF6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2F9C1D2-B241-49FD-9377-F20D11AFFC83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AF69D70-9EC2-4824-9E8F-09E5B2EEEA4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DA7A5BF-5D9B-48A2-B936-606E2ABD222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3363A9E-0B70-4410-9BCF-5D508B1CF157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7B26A6A-C21D-4952-BAED-F77B8FE5807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DF032D-81C4-4B66-AABF-57074A82D84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779DBE3-68DD-4B11-A6A0-14473ADBD52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5F2CBC8-0C52-4190-B80A-92AA3CEEF8D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F7FC91E-EA85-4195-8E04-1E56CC3D799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C7B1631-DA13-44F9-9190-8498DE446228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0E5CD5D-FFF3-4E02-998C-077233603794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6B9FA49-565D-4592-B56F-CCA9DCD8E1FB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2C54EFBC-1A9B-4BF0-8E13-9D8461719F6C}"/>
              </a:ext>
            </a:extLst>
          </p:cNvPr>
          <p:cNvCxnSpPr>
            <a:cxnSpLocks/>
            <a:stCxn id="255" idx="2"/>
          </p:cNvCxnSpPr>
          <p:nvPr/>
        </p:nvCxnSpPr>
        <p:spPr>
          <a:xfrm rot="5400000">
            <a:off x="4615491" y="2455792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B0AED2B-8E5B-4647-8103-9F602F9321A8}"/>
              </a:ext>
            </a:extLst>
          </p:cNvPr>
          <p:cNvGrpSpPr/>
          <p:nvPr/>
        </p:nvGrpSpPr>
        <p:grpSpPr>
          <a:xfrm>
            <a:off x="4087628" y="3795795"/>
            <a:ext cx="1374884" cy="1035551"/>
            <a:chOff x="365759" y="181745"/>
            <a:chExt cx="1674093" cy="134701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8EB6779-F1CB-474A-8309-63175BAA569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E3BEF69-9B8D-4020-B372-B42ED697311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D77FD155-4644-4C39-BC08-EAA93236231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12F28E6-5614-472C-83E2-D483BD10020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D08B93-3081-4B04-BE1E-A77B818388E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56B8CF5C-473A-438C-9A0E-5ADCB953C5C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9AB0D06C-FE94-4F0E-9838-EC35902C64AE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1D44D482-1A6C-471B-8A9D-97E1E105D888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82B76DB-46FC-4C31-B83C-E58DEC9C58A0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FB9DF3B-9557-43F4-9CA9-167364658A1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B6D6545-CFA1-4CDD-8143-8BD5F4F5A5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535C44B-F412-4234-B25D-019B97AC5C8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464D9FD-44EE-4A0E-86F5-0E6FF346E09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7D66397A-3353-4B65-B0F2-12EA69415175}"/>
              </a:ext>
            </a:extLst>
          </p:cNvPr>
          <p:cNvCxnSpPr>
            <a:cxnSpLocks/>
            <a:stCxn id="274" idx="2"/>
          </p:cNvCxnSpPr>
          <p:nvPr/>
        </p:nvCxnSpPr>
        <p:spPr>
          <a:xfrm rot="5400000">
            <a:off x="4588166" y="3663862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E0318D9-504A-4168-85CD-1593F814B836}"/>
              </a:ext>
            </a:extLst>
          </p:cNvPr>
          <p:cNvGrpSpPr/>
          <p:nvPr/>
        </p:nvGrpSpPr>
        <p:grpSpPr>
          <a:xfrm>
            <a:off x="4062461" y="5037366"/>
            <a:ext cx="1374884" cy="1035551"/>
            <a:chOff x="365759" y="181745"/>
            <a:chExt cx="1674093" cy="134701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9BF1767-34BD-4F11-9953-CEF04DFB732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91630063-B1ED-4D72-BE6E-651581135C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0B00C1A-94AF-491C-9391-CA68AB76B50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8E98FD5-DD9B-4E50-A840-0317A4ECD84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93A0AED-A4AA-485D-80F0-3F957DF38F7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80F610D-4684-4387-8EF1-9044A0E6351C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F96D37E-6C73-4724-93B8-90E0EBC9042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6281A9-5B16-4587-8866-CD226825248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BC2036D-A27C-472A-B42D-9287AA2A5693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44AE541-8CC4-4EA8-9860-DC049F66D81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7CA1B7D-1E16-4B95-A520-9B6172163AF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CE6F64B-73CD-4656-80DB-D3293DFCCCB2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F188FF1-1B68-47C9-A0D4-3C54729F142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5AF98333-907A-44AD-94F0-D5A9B07BAF93}"/>
              </a:ext>
            </a:extLst>
          </p:cNvPr>
          <p:cNvCxnSpPr>
            <a:cxnSpLocks/>
            <a:stCxn id="298" idx="2"/>
          </p:cNvCxnSpPr>
          <p:nvPr/>
        </p:nvCxnSpPr>
        <p:spPr>
          <a:xfrm rot="5400000">
            <a:off x="4591165" y="4941917"/>
            <a:ext cx="294476" cy="73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A2A38FBB-2DA9-43B2-B058-7A25B7D033F2}"/>
              </a:ext>
            </a:extLst>
          </p:cNvPr>
          <p:cNvCxnSpPr>
            <a:stCxn id="320" idx="1"/>
            <a:endCxn id="285" idx="0"/>
          </p:cNvCxnSpPr>
          <p:nvPr/>
        </p:nvCxnSpPr>
        <p:spPr>
          <a:xfrm rot="10800000">
            <a:off x="2995397" y="5388126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88A2D1A-5520-467B-A46B-64FDEE3F4E13}"/>
              </a:ext>
            </a:extLst>
          </p:cNvPr>
          <p:cNvGrpSpPr/>
          <p:nvPr/>
        </p:nvGrpSpPr>
        <p:grpSpPr>
          <a:xfrm>
            <a:off x="843230" y="3724858"/>
            <a:ext cx="1374884" cy="1035551"/>
            <a:chOff x="365759" y="181745"/>
            <a:chExt cx="1674093" cy="1347018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835BFD3-FDDB-4AAF-B90F-59D555EC8CC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DCD2CEF-96C9-4335-899F-AD1266CF70FB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6D1266A-D9F4-4413-89C0-D92D3CF8F9DC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F209A12-A514-4AD8-8A8E-421E5B9EEFC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ECDC91A-D26F-4564-8717-8BC4F90CA8F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03E08A7-90D2-4F9A-9C14-4B26F24102D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B8D03E4-8460-4CA7-B3EA-C05D73D8902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F62E11A-9840-41ED-BEF9-3CF8149B4DA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D22365F-BBE0-486A-B3F0-27E82F02648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D55C6E8-D80F-4087-94C5-CFE813FCF17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3CAB34C-BE4D-400F-9651-AF50A7EFB85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F542460-7662-430B-AF16-CFDF45398BB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44E6B5-175A-4FD2-85AA-9647A4EA76B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39EAADF9-26D2-47B7-B86B-D9467014935A}"/>
              </a:ext>
            </a:extLst>
          </p:cNvPr>
          <p:cNvCxnSpPr>
            <a:cxnSpLocks/>
            <a:stCxn id="276" idx="1"/>
            <a:endCxn id="331" idx="0"/>
          </p:cNvCxnSpPr>
          <p:nvPr/>
        </p:nvCxnSpPr>
        <p:spPr>
          <a:xfrm rot="10800000" flipV="1">
            <a:off x="1530700" y="3300346"/>
            <a:ext cx="2672535" cy="42451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DE6B0F2-05E8-4097-8EC2-B242874E14CA}"/>
              </a:ext>
            </a:extLst>
          </p:cNvPr>
          <p:cNvGrpSpPr/>
          <p:nvPr/>
        </p:nvGrpSpPr>
        <p:grpSpPr>
          <a:xfrm>
            <a:off x="172111" y="5377489"/>
            <a:ext cx="1374884" cy="1035551"/>
            <a:chOff x="365759" y="181745"/>
            <a:chExt cx="1674093" cy="134701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A4FD962-99B7-44CB-AAA0-1E26CE3D6C3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130B7DF-FA82-4703-A52E-A5A678E0B6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0166F0CA-AB43-486F-92BB-4AEF7C1C26A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3233EA1-93EC-40DB-8265-FF923CD5A1C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AD26846-2DE9-4AED-8666-D586950EBCB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A9F50E8-AC90-42B7-9793-9CC0DCEC029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1C38005-6FE2-438D-8B27-6D83FE45D3B6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0609D07-448F-4E6E-91DA-96A2B73D55CF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338A0F7-C0FB-42AD-A2CB-00059A2184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FF84ADF-76C7-4CA2-86F6-822050E51C81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9FE0594-BD18-4919-85AC-00B6DC03A634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7D4AA46-559E-4D85-AE84-E62D5B516D3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34B5606-EF75-4648-9A36-4046FB36038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5AF5697F-FEF7-4CDA-A58A-98D59CD4FBAA}"/>
              </a:ext>
            </a:extLst>
          </p:cNvPr>
          <p:cNvCxnSpPr>
            <a:cxnSpLocks/>
            <a:stCxn id="336" idx="2"/>
            <a:endCxn id="346" idx="0"/>
          </p:cNvCxnSpPr>
          <p:nvPr/>
        </p:nvCxnSpPr>
        <p:spPr>
          <a:xfrm rot="5400000">
            <a:off x="658043" y="4914075"/>
            <a:ext cx="664952" cy="26187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21C0BE7-E4DE-4CF4-8F73-DCF47FFB17F7}"/>
              </a:ext>
            </a:extLst>
          </p:cNvPr>
          <p:cNvGrpSpPr/>
          <p:nvPr/>
        </p:nvGrpSpPr>
        <p:grpSpPr>
          <a:xfrm>
            <a:off x="5065617" y="1363314"/>
            <a:ext cx="300082" cy="369332"/>
            <a:chOff x="8107572" y="1934523"/>
            <a:chExt cx="300082" cy="36933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DACCEA8-187E-4CF2-8856-1C8EE7BFABE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E764186-4883-40BB-AF07-E9EFADDE87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2031FFC-F4E4-4E2A-A1E4-991010579D65}"/>
              </a:ext>
            </a:extLst>
          </p:cNvPr>
          <p:cNvGrpSpPr/>
          <p:nvPr/>
        </p:nvGrpSpPr>
        <p:grpSpPr>
          <a:xfrm>
            <a:off x="5070380" y="2601563"/>
            <a:ext cx="300082" cy="369332"/>
            <a:chOff x="8107572" y="1934523"/>
            <a:chExt cx="300082" cy="369332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9F31980-949D-4996-83EA-917E033FEB0E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4F5653B-D543-46BA-B45B-97F8054FE2B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031BF99E-D7FE-43AE-B53C-01DED4E8951A}"/>
              </a:ext>
            </a:extLst>
          </p:cNvPr>
          <p:cNvGrpSpPr/>
          <p:nvPr/>
        </p:nvGrpSpPr>
        <p:grpSpPr>
          <a:xfrm>
            <a:off x="4202554" y="3068059"/>
            <a:ext cx="358797" cy="449559"/>
            <a:chOff x="8205776" y="3759302"/>
            <a:chExt cx="358797" cy="449559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85A0E0A-FABE-4FAE-9273-12A27E3593AD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56A64F7-5CB6-482F-9DD0-0A77FA42D7C5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DCEFBF7-65FD-46FF-B030-C2EB18DEBBDC}"/>
              </a:ext>
            </a:extLst>
          </p:cNvPr>
          <p:cNvGrpSpPr/>
          <p:nvPr/>
        </p:nvGrpSpPr>
        <p:grpSpPr>
          <a:xfrm>
            <a:off x="5058829" y="1364923"/>
            <a:ext cx="300082" cy="369332"/>
            <a:chOff x="8107572" y="1934523"/>
            <a:chExt cx="300082" cy="369332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F816D1A-19DE-4031-9742-CDF0464667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A1E4E62-FF78-4627-A9EB-8FB11519ECD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399D8BC-8CC9-4663-879E-B2E30E88B43C}"/>
              </a:ext>
            </a:extLst>
          </p:cNvPr>
          <p:cNvGrpSpPr/>
          <p:nvPr/>
        </p:nvGrpSpPr>
        <p:grpSpPr>
          <a:xfrm>
            <a:off x="5058829" y="2624763"/>
            <a:ext cx="300082" cy="369332"/>
            <a:chOff x="8107572" y="1934523"/>
            <a:chExt cx="300082" cy="369332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4890D77-ACF7-4B87-AD30-E7BE6307761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1B43C14-B2E3-4BA6-BD34-0C14D595244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9A4C1D9-666E-4E1F-B5E0-D5E790CD60FD}"/>
              </a:ext>
            </a:extLst>
          </p:cNvPr>
          <p:cNvGrpSpPr/>
          <p:nvPr/>
        </p:nvGrpSpPr>
        <p:grpSpPr>
          <a:xfrm>
            <a:off x="5048155" y="3843306"/>
            <a:ext cx="300082" cy="369332"/>
            <a:chOff x="8107572" y="1934523"/>
            <a:chExt cx="300082" cy="369332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C3AD1FDB-C1E0-4166-80A3-253EB93D510D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CC3E77-7579-4C25-BCCF-7EC2B6238777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CC792D0-0CEA-4C53-95D6-00DE5982D596}"/>
              </a:ext>
            </a:extLst>
          </p:cNvPr>
          <p:cNvGrpSpPr/>
          <p:nvPr/>
        </p:nvGrpSpPr>
        <p:grpSpPr>
          <a:xfrm>
            <a:off x="4139225" y="3871903"/>
            <a:ext cx="325730" cy="369332"/>
            <a:chOff x="8094748" y="1934523"/>
            <a:chExt cx="325730" cy="369332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FBA478C-5A64-4A10-AB20-132BB4D0749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89ABC862-56FE-4BA4-ADEA-CFC28DFAF072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676B3AD-B457-4DB7-BFE6-44925B03E8DA}"/>
              </a:ext>
            </a:extLst>
          </p:cNvPr>
          <p:cNvGrpSpPr/>
          <p:nvPr/>
        </p:nvGrpSpPr>
        <p:grpSpPr>
          <a:xfrm>
            <a:off x="1074055" y="279840"/>
            <a:ext cx="1674093" cy="1310160"/>
            <a:chOff x="365759" y="218603"/>
            <a:chExt cx="1674093" cy="13101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7263E5D1-C500-4773-901E-08E4A473785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6D6F4CF-0792-4EB8-96C8-AFB00CBDBDA2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7CB9B547-3BE2-4FDD-8662-0B75215A9B36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E9D6DA5C-E293-458E-BC27-1AB7DA6199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5D23FDFB-FD4C-4DD8-BFAF-AEB974442CBF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C74798B-BCE6-436D-A41E-D937EFE23CB9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76A89E9-87CD-4993-B52C-478B5192246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268EE5F0-CB47-4D72-8895-D192297584A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F7E589C-1D9C-4CDD-8064-65827EBB5C7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00290BA-A4BF-4626-B9AB-A51FD52B036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2BAEB55-13CB-4D2C-975C-A64C0DEDA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1758088-4537-4661-865B-ADDA1EB62BBD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031C95C-A415-4733-86D9-4463DE8C62DB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C5D965D7-4F49-45A2-A403-59A66DBEE818}"/>
              </a:ext>
            </a:extLst>
          </p:cNvPr>
          <p:cNvSpPr/>
          <p:nvPr/>
        </p:nvSpPr>
        <p:spPr>
          <a:xfrm>
            <a:off x="1704926" y="931664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CB9CB33-43D8-4745-AA82-8165F8C50743}"/>
              </a:ext>
            </a:extLst>
          </p:cNvPr>
          <p:cNvSpPr txBox="1"/>
          <p:nvPr/>
        </p:nvSpPr>
        <p:spPr>
          <a:xfrm>
            <a:off x="1765930" y="1011201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A2DCFCAE-CC78-413D-AD61-6D60918CCB38}"/>
              </a:ext>
            </a:extLst>
          </p:cNvPr>
          <p:cNvCxnSpPr>
            <a:cxnSpLocks/>
            <a:stCxn id="380" idx="2"/>
            <a:endCxn id="257" idx="0"/>
          </p:cNvCxnSpPr>
          <p:nvPr/>
        </p:nvCxnSpPr>
        <p:spPr>
          <a:xfrm rot="5400000" flipH="1" flipV="1">
            <a:off x="3199390" y="3763"/>
            <a:ext cx="297949" cy="2874526"/>
          </a:xfrm>
          <a:prstGeom prst="bentConnector5">
            <a:avLst>
              <a:gd name="adj1" fmla="val -76725"/>
              <a:gd name="adj2" fmla="val 61026"/>
              <a:gd name="adj3" fmla="val 17672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A6FD-7EE8-4B01-96AB-5F8AFFFF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94" y="253624"/>
            <a:ext cx="10353762" cy="6475444"/>
          </a:xfrm>
        </p:spPr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TRIE </a:t>
            </a:r>
            <a:r>
              <a:rPr lang="he-IL" dirty="0">
                <a:solidFill>
                  <a:schemeClr val="bg1"/>
                </a:solidFill>
                <a:effectLst/>
              </a:rPr>
              <a:t> זהו עץ המכיל מחרוזות כך ששתי מילים עם אותן אותיות ראשונות, ישתמשו (ממש) באותן האותיות . 	כדי לבנות </a:t>
            </a:r>
            <a:r>
              <a:rPr lang="en-US" dirty="0">
                <a:solidFill>
                  <a:schemeClr val="bg1"/>
                </a:solidFill>
                <a:effectLst/>
              </a:rPr>
              <a:t>TRIE</a:t>
            </a:r>
            <a:r>
              <a:rPr lang="he-IL" dirty="0">
                <a:solidFill>
                  <a:schemeClr val="bg1"/>
                </a:solidFill>
                <a:effectLst/>
              </a:rPr>
              <a:t> נצטרך מבנה כאשר המבנה נראה כך:</a:t>
            </a: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endParaRPr lang="he-IL" dirty="0">
              <a:solidFill>
                <a:schemeClr val="bg1"/>
              </a:solidFill>
              <a:effectLst/>
            </a:endParaRP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במבנה </a:t>
            </a:r>
            <a:r>
              <a:rPr lang="en-US" dirty="0" err="1">
                <a:solidFill>
                  <a:schemeClr val="bg1"/>
                </a:solidFill>
                <a:effectLst/>
              </a:rPr>
              <a:t>TrieNode</a:t>
            </a:r>
            <a:r>
              <a:rPr lang="he-IL" dirty="0">
                <a:solidFill>
                  <a:schemeClr val="bg1"/>
                </a:solidFill>
                <a:effectLst/>
              </a:rPr>
              <a:t> יש מערך בשם </a:t>
            </a:r>
            <a:r>
              <a:rPr lang="en-US" dirty="0">
                <a:solidFill>
                  <a:schemeClr val="bg1"/>
                </a:solidFill>
                <a:effectLst/>
              </a:rPr>
              <a:t>CHILDREN</a:t>
            </a:r>
            <a:r>
              <a:rPr lang="he-IL" dirty="0">
                <a:solidFill>
                  <a:schemeClr val="bg1"/>
                </a:solidFill>
                <a:effectLst/>
              </a:rPr>
              <a:t> בגודל </a:t>
            </a:r>
            <a:r>
              <a:rPr lang="he-IL" dirty="0" err="1">
                <a:solidFill>
                  <a:schemeClr val="bg1"/>
                </a:solidFill>
                <a:effectLst/>
              </a:rPr>
              <a:t>אלפבתי</a:t>
            </a:r>
            <a:r>
              <a:rPr lang="he-IL" dirty="0">
                <a:solidFill>
                  <a:schemeClr val="bg1"/>
                </a:solidFill>
                <a:effectLst/>
              </a:rPr>
              <a:t> של אותיות.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לכל תו יש קוד </a:t>
            </a:r>
            <a:r>
              <a:rPr lang="he-IL" dirty="0" err="1">
                <a:solidFill>
                  <a:schemeClr val="bg1"/>
                </a:solidFill>
                <a:effectLst/>
              </a:rPr>
              <a:t>אסקי</a:t>
            </a:r>
            <a:r>
              <a:rPr lang="he-IL" dirty="0">
                <a:solidFill>
                  <a:schemeClr val="bg1"/>
                </a:solidFill>
                <a:effectLst/>
              </a:rPr>
              <a:t> שמתאים לו. לדוגמא: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 כאשר נרצה להכניס תו למערך שנמצא במבנה נשתמש בתו המבוקש פחות התו </a:t>
            </a:r>
            <a:r>
              <a:rPr lang="en-US" dirty="0">
                <a:solidFill>
                  <a:schemeClr val="bg1"/>
                </a:solidFill>
                <a:effectLst/>
              </a:rPr>
              <a:t>‘a’</a:t>
            </a:r>
            <a:r>
              <a:rPr lang="he-IL" dirty="0">
                <a:solidFill>
                  <a:schemeClr val="bg1"/>
                </a:solidFill>
                <a:effectLst/>
              </a:rPr>
              <a:t> כך שאם לדוגמא המחרוזת מתחילה עם התו </a:t>
            </a:r>
            <a:r>
              <a:rPr lang="en-US" dirty="0">
                <a:solidFill>
                  <a:schemeClr val="bg1"/>
                </a:solidFill>
                <a:effectLst/>
              </a:rPr>
              <a:t>‘b’ </a:t>
            </a:r>
            <a:r>
              <a:rPr lang="he-IL" dirty="0">
                <a:solidFill>
                  <a:schemeClr val="bg1"/>
                </a:solidFill>
                <a:effectLst/>
              </a:rPr>
              <a:t> נוכל לגשת למערך בזמן </a:t>
            </a:r>
            <a:r>
              <a:rPr lang="en-US" dirty="0">
                <a:solidFill>
                  <a:schemeClr val="bg1"/>
                </a:solidFill>
                <a:effectLst/>
              </a:rPr>
              <a:t>o(1)</a:t>
            </a:r>
            <a:r>
              <a:rPr lang="he-IL" dirty="0">
                <a:solidFill>
                  <a:schemeClr val="bg1"/>
                </a:solidFill>
                <a:effectLst/>
              </a:rPr>
              <a:t>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כאשר </a:t>
            </a:r>
            <a:r>
              <a:rPr lang="en-US" dirty="0">
                <a:solidFill>
                  <a:schemeClr val="bg1"/>
                </a:solidFill>
                <a:effectLst/>
              </a:rPr>
              <a:t>‘b’ - ’a’ =1</a:t>
            </a:r>
            <a:r>
              <a:rPr lang="he-IL" dirty="0">
                <a:solidFill>
                  <a:schemeClr val="bg1"/>
                </a:solidFill>
                <a:effectLst/>
              </a:rPr>
              <a:t> (1 = 98-97)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49BAE-3DB9-4238-B410-DB5C4500461C}"/>
              </a:ext>
            </a:extLst>
          </p:cNvPr>
          <p:cNvSpPr/>
          <p:nvPr/>
        </p:nvSpPr>
        <p:spPr>
          <a:xfrm>
            <a:off x="8257448" y="1250371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84115B-4632-4C5D-8621-B9A3F34D03CE}"/>
              </a:ext>
            </a:extLst>
          </p:cNvPr>
          <p:cNvCxnSpPr/>
          <p:nvPr/>
        </p:nvCxnSpPr>
        <p:spPr>
          <a:xfrm>
            <a:off x="8799617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5E972-43FB-4746-B973-0D90D02F5FDB}"/>
              </a:ext>
            </a:extLst>
          </p:cNvPr>
          <p:cNvCxnSpPr/>
          <p:nvPr/>
        </p:nvCxnSpPr>
        <p:spPr>
          <a:xfrm>
            <a:off x="933301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03674-9539-4742-A956-1FFE394073C5}"/>
              </a:ext>
            </a:extLst>
          </p:cNvPr>
          <p:cNvCxnSpPr/>
          <p:nvPr/>
        </p:nvCxnSpPr>
        <p:spPr>
          <a:xfrm>
            <a:off x="9083635" y="174220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5349D-9C32-4B75-BCCE-76FFE889C463}"/>
              </a:ext>
            </a:extLst>
          </p:cNvPr>
          <p:cNvCxnSpPr/>
          <p:nvPr/>
        </p:nvCxnSpPr>
        <p:spPr>
          <a:xfrm>
            <a:off x="11022732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D10752-26D9-4B6F-9505-A4A02641A9F3}"/>
              </a:ext>
            </a:extLst>
          </p:cNvPr>
          <p:cNvSpPr txBox="1"/>
          <p:nvPr/>
        </p:nvSpPr>
        <p:spPr>
          <a:xfrm>
            <a:off x="8534936" y="1746119"/>
            <a:ext cx="27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705E3A-ACED-4FE2-A50E-E06750D3F166}"/>
              </a:ext>
            </a:extLst>
          </p:cNvPr>
          <p:cNvCxnSpPr/>
          <p:nvPr/>
        </p:nvCxnSpPr>
        <p:spPr>
          <a:xfrm>
            <a:off x="1066640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6A065E-58DB-4500-8C7E-D9599F371AD7}"/>
              </a:ext>
            </a:extLst>
          </p:cNvPr>
          <p:cNvSpPr txBox="1"/>
          <p:nvPr/>
        </p:nvSpPr>
        <p:spPr>
          <a:xfrm>
            <a:off x="8782089" y="1754801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4EC21-9FD6-4657-AEEF-06F5C1A85D34}"/>
              </a:ext>
            </a:extLst>
          </p:cNvPr>
          <p:cNvSpPr txBox="1"/>
          <p:nvPr/>
        </p:nvSpPr>
        <p:spPr>
          <a:xfrm>
            <a:off x="9096371" y="1741406"/>
            <a:ext cx="2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7485B-52A9-4436-8362-8A4500DEC10F}"/>
              </a:ext>
            </a:extLst>
          </p:cNvPr>
          <p:cNvSpPr/>
          <p:nvPr/>
        </p:nvSpPr>
        <p:spPr>
          <a:xfrm>
            <a:off x="8606744" y="3330083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3E014-B7C9-4E42-81EC-66761512EBBA}"/>
              </a:ext>
            </a:extLst>
          </p:cNvPr>
          <p:cNvSpPr txBox="1"/>
          <p:nvPr/>
        </p:nvSpPr>
        <p:spPr>
          <a:xfrm>
            <a:off x="8606744" y="3330083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744C9-3496-425A-88D7-31BEC8878C43}"/>
              </a:ext>
            </a:extLst>
          </p:cNvPr>
          <p:cNvSpPr txBox="1"/>
          <p:nvPr/>
        </p:nvSpPr>
        <p:spPr>
          <a:xfrm>
            <a:off x="8693491" y="368063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3A58C-2755-4F0B-86E4-1CDF9AB3CFF4}"/>
              </a:ext>
            </a:extLst>
          </p:cNvPr>
          <p:cNvSpPr/>
          <p:nvPr/>
        </p:nvSpPr>
        <p:spPr>
          <a:xfrm>
            <a:off x="10166420" y="3330083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E0605-1133-4AE7-AC8B-76FF3B93B528}"/>
              </a:ext>
            </a:extLst>
          </p:cNvPr>
          <p:cNvSpPr txBox="1"/>
          <p:nvPr/>
        </p:nvSpPr>
        <p:spPr>
          <a:xfrm>
            <a:off x="10166420" y="3355730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86161-0A2D-4114-AB06-FD600A92DF0D}"/>
              </a:ext>
            </a:extLst>
          </p:cNvPr>
          <p:cNvSpPr/>
          <p:nvPr/>
        </p:nvSpPr>
        <p:spPr>
          <a:xfrm>
            <a:off x="10567935" y="3680633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215CC-9F40-428B-95EE-6D3561A27290}"/>
              </a:ext>
            </a:extLst>
          </p:cNvPr>
          <p:cNvSpPr txBox="1"/>
          <p:nvPr/>
        </p:nvSpPr>
        <p:spPr>
          <a:xfrm>
            <a:off x="8912015" y="1302327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Trie 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83E71A-FBA7-42E6-BD23-E6D7642160EC}"/>
              </a:ext>
            </a:extLst>
          </p:cNvPr>
          <p:cNvSpPr txBox="1"/>
          <p:nvPr/>
        </p:nvSpPr>
        <p:spPr>
          <a:xfrm>
            <a:off x="10611395" y="1757134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3E114-6666-4556-8914-3FF684746E31}"/>
              </a:ext>
            </a:extLst>
          </p:cNvPr>
          <p:cNvSpPr txBox="1"/>
          <p:nvPr/>
        </p:nvSpPr>
        <p:spPr>
          <a:xfrm>
            <a:off x="10998548" y="1756826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24628B-C0B7-4513-A60A-C11B22234B6B}"/>
              </a:ext>
            </a:extLst>
          </p:cNvPr>
          <p:cNvSpPr/>
          <p:nvPr/>
        </p:nvSpPr>
        <p:spPr>
          <a:xfrm>
            <a:off x="8531316" y="1732681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521EB-1198-473A-8314-D347D8BB84FC}"/>
              </a:ext>
            </a:extLst>
          </p:cNvPr>
          <p:cNvSpPr txBox="1"/>
          <p:nvPr/>
        </p:nvSpPr>
        <p:spPr>
          <a:xfrm>
            <a:off x="9325982" y="1764905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224E1FE4-41B3-44A2-8D79-DB6BE938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1" y="1711735"/>
            <a:ext cx="7437065" cy="2028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E710F-6849-427E-A373-51D2777F767C}"/>
              </a:ext>
            </a:extLst>
          </p:cNvPr>
          <p:cNvSpPr txBox="1"/>
          <p:nvPr/>
        </p:nvSpPr>
        <p:spPr>
          <a:xfrm>
            <a:off x="3578901" y="4942114"/>
            <a:ext cx="383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 = 97) – (z =122)</a:t>
            </a:r>
            <a:r>
              <a:rPr lang="he-IL" dirty="0">
                <a:solidFill>
                  <a:schemeClr val="bg1"/>
                </a:solidFill>
              </a:rPr>
              <a:t> 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7EB5-3671-4446-A97A-DFB310E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95" y="152400"/>
            <a:ext cx="10353762" cy="1257300"/>
          </a:xfrm>
        </p:spPr>
        <p:txBody>
          <a:bodyPr/>
          <a:lstStyle/>
          <a:p>
            <a:r>
              <a:rPr lang="en-US" dirty="0"/>
              <a:t>TRIE </a:t>
            </a:r>
            <a:r>
              <a:rPr lang="he-IL" dirty="0"/>
              <a:t>פעולות 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5F03-180B-45DF-A472-4AF38F78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43" y="1409700"/>
            <a:ext cx="10353762" cy="3714749"/>
          </a:xfrm>
        </p:spPr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ב </a:t>
            </a:r>
            <a:r>
              <a:rPr lang="en-US" dirty="0">
                <a:solidFill>
                  <a:schemeClr val="bg1"/>
                </a:solidFill>
                <a:effectLst/>
              </a:rPr>
              <a:t>TRIE</a:t>
            </a:r>
            <a:r>
              <a:rPr lang="he-IL" dirty="0">
                <a:solidFill>
                  <a:schemeClr val="bg1"/>
                </a:solidFill>
                <a:effectLst/>
              </a:rPr>
              <a:t> יש מספר פעולות ראשיות, והן: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ffectLst/>
              </a:rPr>
              <a:t>GetNode</a:t>
            </a:r>
            <a:r>
              <a:rPr lang="en-US" dirty="0">
                <a:solidFill>
                  <a:schemeClr val="bg1"/>
                </a:solidFill>
                <a:effectLst/>
              </a:rPr>
              <a:t>()</a:t>
            </a:r>
            <a:r>
              <a:rPr lang="he-IL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Insert(Root* , key)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Search(Root* , key)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ffectLst/>
              </a:rPr>
              <a:t>DelWord</a:t>
            </a:r>
            <a:r>
              <a:rPr lang="en-US" dirty="0">
                <a:solidFill>
                  <a:schemeClr val="bg1"/>
                </a:solidFill>
                <a:effectLst/>
              </a:rPr>
              <a:t>(Root*,key)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כעת נסביר קצת על הפעולות כאשר תחילה נאתחל את העץ </a:t>
            </a:r>
            <a:r>
              <a:rPr lang="en-US" dirty="0">
                <a:solidFill>
                  <a:schemeClr val="bg1"/>
                </a:solidFill>
                <a:effectLst/>
              </a:rPr>
              <a:t>TRIE</a:t>
            </a:r>
            <a:r>
              <a:rPr lang="he-IL" dirty="0">
                <a:solidFill>
                  <a:schemeClr val="bg1"/>
                </a:solidFill>
                <a:effectLst/>
              </a:rPr>
              <a:t> ובשורשו יהיה מערך 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ריק  בגודל </a:t>
            </a:r>
            <a:r>
              <a:rPr lang="he-IL" dirty="0" err="1">
                <a:solidFill>
                  <a:schemeClr val="bg1"/>
                </a:solidFill>
                <a:effectLst/>
              </a:rPr>
              <a:t>אלפבתי</a:t>
            </a:r>
            <a:r>
              <a:rPr lang="he-IL" dirty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060E-330F-4BB0-9FBA-04584FB2536D}"/>
              </a:ext>
            </a:extLst>
          </p:cNvPr>
          <p:cNvSpPr txBox="1"/>
          <p:nvPr/>
        </p:nvSpPr>
        <p:spPr>
          <a:xfrm>
            <a:off x="7648056" y="1982283"/>
            <a:ext cx="77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O(1)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O(w)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O(L)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O(w)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2DCE7-7F2C-4377-BA86-C53AE4809C92}"/>
              </a:ext>
            </a:extLst>
          </p:cNvPr>
          <p:cNvSpPr txBox="1"/>
          <p:nvPr/>
        </p:nvSpPr>
        <p:spPr>
          <a:xfrm>
            <a:off x="680357" y="5124449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כאשר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אורך המילה שעליה עובדים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 אורך המילה הארוכה ביותר במבנה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FD79-88EF-4BAD-A423-D37BE45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268"/>
            <a:ext cx="10353762" cy="1257300"/>
          </a:xfrm>
        </p:spPr>
        <p:txBody>
          <a:bodyPr/>
          <a:lstStyle/>
          <a:p>
            <a:r>
              <a:rPr lang="he-IL" b="1" u="sng" dirty="0">
                <a:solidFill>
                  <a:schemeClr val="bg1"/>
                </a:solidFill>
              </a:rPr>
              <a:t>אתחול עץ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D002-B934-41C7-BCF7-A7A1F769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5568"/>
            <a:ext cx="10353762" cy="3714749"/>
          </a:xfrm>
        </p:spPr>
        <p:txBody>
          <a:bodyPr/>
          <a:lstStyle/>
          <a:p>
            <a:pPr marL="4941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effectLst/>
              </a:rPr>
              <a:t>בפונקציה הקוראת, נבצע את הקריאה הבאה: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 הפונקציה תיצור את המבנה הבא:</a:t>
            </a:r>
          </a:p>
          <a:p>
            <a:pPr marL="4941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effectLst/>
              </a:rPr>
              <a:t>1. אתחול מערך "ילדים" בגודל 26 כך שכל אחד מצביע </a:t>
            </a:r>
            <a:r>
              <a:rPr lang="he-IL" dirty="0" err="1">
                <a:solidFill>
                  <a:schemeClr val="bg1"/>
                </a:solidFill>
                <a:effectLst/>
              </a:rPr>
              <a:t>ל"נאל</a:t>
            </a:r>
            <a:r>
              <a:rPr lang="he-IL" dirty="0">
                <a:solidFill>
                  <a:schemeClr val="bg1"/>
                </a:solidFill>
                <a:effectLst/>
              </a:rPr>
              <a:t>".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2. הגדרת "סוף מילה" ל"שקר"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3. הגדרת "מספר שימושים בצומת" ל – 0 </a:t>
            </a: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לבסוף הפונקציה תחזיר מצביעה למבנה.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36900" indent="0" algn="r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וכך "שורש" יצביע על שורש העץ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B6FB7-6A59-4587-A9A2-9C5B8ACC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88" y="1529433"/>
            <a:ext cx="3817693" cy="36649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2991287"/>
                  </p:ext>
                </p:extLst>
              </p:nvPr>
            </p:nvGraphicFramePr>
            <p:xfrm>
              <a:off x="531042" y="3429000"/>
              <a:ext cx="4955993" cy="2787746"/>
            </p:xfrm>
            <a:graphic>
              <a:graphicData uri="http://schemas.microsoft.com/office/powerpoint/2016/slidezoom">
                <pslz:sldZm>
                  <pslz:sldZmObj sldId="271" cId="4220044220">
                    <pslz:zmPr id="{8EE48CEA-D36C-4830-8B5B-E6D65ECADAE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5993" cy="278774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42" y="3429000"/>
                <a:ext cx="4955993" cy="2787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DDFB-CAAD-4E51-8D1E-32AD6C5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he-IL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CHAR* STRING</a:t>
            </a:r>
            <a:r>
              <a:rPr lang="he-IL" b="1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4450-8C30-4BBF-952F-1705C856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</a:rPr>
              <a:t>תחילה נצביע לשורש העץ 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</a:rPr>
              <a:t>נבדוק עבור התו הראשון האם הוא נמצא? כפי שהוסבר קודם לכן ע"י </a:t>
            </a:r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curr</a:t>
            </a:r>
            <a:r>
              <a:rPr lang="en-US" dirty="0">
                <a:solidFill>
                  <a:schemeClr val="bg1"/>
                </a:solidFill>
              </a:rPr>
              <a:t> char’ - ’a’</a:t>
            </a:r>
            <a:r>
              <a:rPr lang="he-IL" dirty="0">
                <a:solidFill>
                  <a:schemeClr val="bg1"/>
                </a:solidFill>
              </a:rPr>
              <a:t> בכדי לדעת לאיזה מיקום לגשת במערך.</a:t>
            </a:r>
            <a:endParaRPr lang="en-US" dirty="0">
              <a:solidFill>
                <a:schemeClr val="bg1"/>
              </a:solidFill>
            </a:endParaRPr>
          </a:p>
          <a:p>
            <a:pPr marL="36900" indent="0" algn="r" rtl="1">
              <a:buNone/>
            </a:pPr>
            <a:r>
              <a:rPr lang="he-IL" dirty="0">
                <a:solidFill>
                  <a:schemeClr val="bg1"/>
                </a:solidFill>
                <a:effectLst/>
              </a:rPr>
              <a:t>אם התו לא נמצא,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 	ניצור צומת חדש ו</a:t>
            </a:r>
            <a:r>
              <a:rPr lang="en-US" dirty="0">
                <a:solidFill>
                  <a:schemeClr val="bg1"/>
                </a:solidFill>
                <a:effectLst/>
              </a:rPr>
              <a:t>"</a:t>
            </a:r>
            <a:r>
              <a:rPr lang="he-IL" dirty="0" err="1">
                <a:solidFill>
                  <a:schemeClr val="bg1"/>
                </a:solidFill>
                <a:effectLst/>
              </a:rPr>
              <a:t>נחווט</a:t>
            </a:r>
            <a:r>
              <a:rPr lang="en-US" dirty="0">
                <a:solidFill>
                  <a:schemeClr val="bg1"/>
                </a:solidFill>
                <a:effectLst/>
              </a:rPr>
              <a:t>"</a:t>
            </a:r>
            <a:r>
              <a:rPr lang="he-IL" dirty="0">
                <a:solidFill>
                  <a:schemeClr val="bg1"/>
                </a:solidFill>
                <a:effectLst/>
              </a:rPr>
              <a:t> אותו כילד במקום המתאים .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 אחרת, אם התו נמצא נקדם את המצביע אל התא התואם.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 כך נמשיך עד שנגיע לתו האחרון. 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he-IL" dirty="0">
                <a:solidFill>
                  <a:schemeClr val="bg1"/>
                </a:solidFill>
                <a:effectLst/>
              </a:rPr>
              <a:t>האות האחרונה בכל מילה בסופו של דבר תסומן כסוף מילה.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538AF-D4F4-4382-9773-DCA5B1DF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83" y="3105150"/>
            <a:ext cx="5165392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4CD0-367C-47CF-B021-6403B0D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b="1" u="sng" dirty="0">
                <a:solidFill>
                  <a:schemeClr val="bg1"/>
                </a:solidFill>
                <a:effectLst/>
              </a:rPr>
              <a:t>הבהרה חשובה</a:t>
            </a:r>
            <a:endParaRPr lang="en-US" sz="54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A0ED-FF72-4B33-8766-CE0F7853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>
              <a:buNone/>
            </a:pPr>
            <a:r>
              <a:rPr lang="he-IL" sz="3600" dirty="0">
                <a:solidFill>
                  <a:schemeClr val="bg1"/>
                </a:solidFill>
                <a:effectLst/>
              </a:rPr>
              <a:t>המערך "ילדים" מכיל מצביעים לצומת בלבד.</a:t>
            </a:r>
          </a:p>
          <a:p>
            <a:pPr marL="36900" indent="0" algn="r">
              <a:buNone/>
            </a:pPr>
            <a:r>
              <a:rPr lang="he-IL" sz="3600" dirty="0">
                <a:solidFill>
                  <a:schemeClr val="bg1"/>
                </a:solidFill>
                <a:effectLst/>
              </a:rPr>
              <a:t>האותיות והמספרים שבהם אנחנו משתמשים נועדו </a:t>
            </a:r>
            <a:r>
              <a:rPr lang="he-IL" sz="3600" b="1" dirty="0">
                <a:solidFill>
                  <a:schemeClr val="bg1"/>
                </a:solidFill>
                <a:effectLst/>
              </a:rPr>
              <a:t>רק</a:t>
            </a:r>
            <a:r>
              <a:rPr lang="he-IL" sz="3600" dirty="0">
                <a:solidFill>
                  <a:schemeClr val="bg1"/>
                </a:solidFill>
                <a:effectLst/>
              </a:rPr>
              <a:t> לשם המימוש וההבנה של המערך והבעיה. </a:t>
            </a:r>
          </a:p>
        </p:txBody>
      </p:sp>
    </p:spTree>
    <p:extLst>
      <p:ext uri="{BB962C8B-B14F-4D97-AF65-F5344CB8AC3E}">
        <p14:creationId xmlns:p14="http://schemas.microsoft.com/office/powerpoint/2010/main" val="22272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B8AE1"/>
      </a:accent1>
      <a:accent2>
        <a:srgbClr val="5EA4DB"/>
      </a:accent2>
      <a:accent3>
        <a:srgbClr val="57B0B2"/>
      </a:accent3>
      <a:accent4>
        <a:srgbClr val="4EB78D"/>
      </a:accent4>
      <a:accent5>
        <a:srgbClr val="4FB762"/>
      </a:accent5>
      <a:accent6>
        <a:srgbClr val="66B64E"/>
      </a:accent6>
      <a:hlink>
        <a:srgbClr val="8B8354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2582</Words>
  <Application>Microsoft Office PowerPoint</Application>
  <PresentationFormat>Widescreen</PresentationFormat>
  <Paragraphs>1573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Bodoni MT</vt:lpstr>
      <vt:lpstr>Calibri</vt:lpstr>
      <vt:lpstr>Goudy Old Style</vt:lpstr>
      <vt:lpstr>Miriam</vt:lpstr>
      <vt:lpstr>Wingdings 2</vt:lpstr>
      <vt:lpstr>SlateVTI</vt:lpstr>
      <vt:lpstr>Trie data structure</vt:lpstr>
      <vt:lpstr>הקדמה</vt:lpstr>
      <vt:lpstr>TRIE </vt:lpstr>
      <vt:lpstr>באופן כללי</vt:lpstr>
      <vt:lpstr>PowerPoint Presentation</vt:lpstr>
      <vt:lpstr>TRIE פעולות ב</vt:lpstr>
      <vt:lpstr>אתחול עץ</vt:lpstr>
      <vt:lpstr>INSERT)CHAR* STRING(</vt:lpstr>
      <vt:lpstr>הבהרה חשובה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SEARCH(CHAR* STRING)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DelWord(CHAR* STRING) </vt:lpstr>
      <vt:lpstr>PowerPoint Presentation</vt:lpstr>
      <vt:lpstr>PowerPoint Presentation</vt:lpstr>
      <vt:lpstr>PowerPoint Presentation</vt:lpstr>
      <vt:lpstr>GetNode</vt:lpstr>
      <vt:lpstr>Insert</vt:lpstr>
      <vt:lpstr>Search </vt:lpstr>
      <vt:lpstr>DelWord</vt:lpstr>
      <vt:lpstr>FreeSubTrie</vt:lpstr>
      <vt:lpstr>Definition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data structure</dc:title>
  <dc:creator>Stanislav Krot</dc:creator>
  <cp:lastModifiedBy>Shahar Raz</cp:lastModifiedBy>
  <cp:revision>105</cp:revision>
  <dcterms:created xsi:type="dcterms:W3CDTF">2020-01-16T08:35:13Z</dcterms:created>
  <dcterms:modified xsi:type="dcterms:W3CDTF">2020-01-19T14:58:59Z</dcterms:modified>
</cp:coreProperties>
</file>