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92" r:id="rId3"/>
    <p:sldId id="275" r:id="rId4"/>
    <p:sldId id="295" r:id="rId5"/>
    <p:sldId id="257" r:id="rId6"/>
    <p:sldId id="258" r:id="rId7"/>
    <p:sldId id="268" r:id="rId8"/>
    <p:sldId id="259" r:id="rId9"/>
    <p:sldId id="269" r:id="rId10"/>
    <p:sldId id="266" r:id="rId11"/>
    <p:sldId id="267" r:id="rId12"/>
    <p:sldId id="276" r:id="rId13"/>
    <p:sldId id="278" r:id="rId14"/>
    <p:sldId id="279" r:id="rId15"/>
    <p:sldId id="280" r:id="rId16"/>
    <p:sldId id="281" r:id="rId17"/>
    <p:sldId id="261" r:id="rId18"/>
    <p:sldId id="284" r:id="rId19"/>
    <p:sldId id="283" r:id="rId20"/>
    <p:sldId id="286" r:id="rId21"/>
    <p:sldId id="287" r:id="rId22"/>
    <p:sldId id="288" r:id="rId23"/>
    <p:sldId id="291" r:id="rId24"/>
    <p:sldId id="282" r:id="rId25"/>
    <p:sldId id="289" r:id="rId26"/>
    <p:sldId id="290" r:id="rId27"/>
    <p:sldId id="270" r:id="rId28"/>
    <p:sldId id="271" r:id="rId29"/>
    <p:sldId id="274" r:id="rId30"/>
    <p:sldId id="272" r:id="rId31"/>
    <p:sldId id="273" r:id="rId32"/>
    <p:sldId id="293" r:id="rId33"/>
    <p:sldId id="294" r:id="rId3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r Raz" initials="SR" lastIdx="5" clrIdx="0">
    <p:extLst>
      <p:ext uri="{19B8F6BF-5375-455C-9EA6-DF929625EA0E}">
        <p15:presenceInfo xmlns:p15="http://schemas.microsoft.com/office/powerpoint/2012/main" userId="a08c95707ad80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65"/>
    <a:srgbClr val="FFFF00"/>
    <a:srgbClr val="E701FF"/>
    <a:srgbClr val="F0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B80C2-EC73-4EC4-8E97-83ED8C698C15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B43B-F2CA-4502-AA86-FE46E980F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CB0-B0C8-4243-9025-1873B44F837B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1147-5BB4-45DF-920B-A505BCA55339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5AF-1F2C-4D9E-A42C-7FCC6CB92714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A84E-E870-4D47-92E5-84E6512D15F0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23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5BB7-DB54-42BA-B38D-05F8E6F31076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435E-DF8C-468B-A2F3-41BFA7625E1C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6B9B-28E5-4D4F-A911-2ADC19E6010A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2088-7988-451E-8EA4-6645BC66EF8B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3B69-79F8-41FB-B048-A4713134631F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429-AB5F-4CCA-9CB4-261E6BAC444A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7933-4E7A-4386-BBB7-BCA66163750C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94DA-5AA1-4850-8773-F38A17FC75D8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A01B-9A38-4275-AE9C-8B6143684715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E5C7-B657-4538-AE3E-B7A96DAEFCC3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7488-ECAA-4EC7-A1B0-70F2A3DBAA07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48A-A07D-4B28-ADB5-1CED869BB882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CA-1A62-4260-AA87-FF4F2436ED31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515">
              <a:srgbClr val="A4AEEA"/>
            </a:gs>
            <a:gs pos="36000">
              <a:schemeClr val="accent1">
                <a:alpha val="51000"/>
                <a:lumMod val="70000"/>
              </a:schemeClr>
            </a:gs>
            <a:gs pos="64000">
              <a:schemeClr val="accent1">
                <a:lumMod val="82000"/>
                <a:lumOff val="18000"/>
              </a:schemeClr>
            </a:gs>
            <a:gs pos="77640">
              <a:srgbClr val="ABB4EC"/>
            </a:gs>
            <a:gs pos="96000">
              <a:schemeClr val="accent1">
                <a:lumMod val="51000"/>
                <a:lumOff val="4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B32F62-C967-4D8B-9BB8-3691DF3ECD12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slide" Target="slide2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15652880-90DA-4D72-9855-5F0F9F29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A1A8-7E52-45EB-A24D-45D25B58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2267800"/>
            <a:ext cx="4100418" cy="32392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</a:pPr>
            <a:r>
              <a:rPr lang="en-US" sz="8000" i="1" dirty="0">
                <a:latin typeface="Berlin Sans FB" panose="020E0602020502020306" pitchFamily="34" charset="0"/>
              </a:rPr>
              <a:t>Trie</a:t>
            </a:r>
            <a:r>
              <a:rPr lang="en-US" sz="8000" dirty="0">
                <a:latin typeface="Berlin Sans FB" panose="020E0602020502020306" pitchFamily="34" charset="0"/>
              </a:rPr>
              <a:t> data Structure</a:t>
            </a:r>
            <a:endParaRPr lang="he-IL" sz="8000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C048-181B-4791-AFF0-EB39EFDCCBFA}"/>
              </a:ext>
            </a:extLst>
          </p:cNvPr>
          <p:cNvSpPr txBox="1"/>
          <p:nvPr/>
        </p:nvSpPr>
        <p:spPr>
          <a:xfrm>
            <a:off x="1847922" y="6189811"/>
            <a:ext cx="87369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>
                  <a:glow rad="50800">
                    <a:schemeClr val="bg1">
                      <a:alpha val="39000"/>
                    </a:schemeClr>
                  </a:glow>
                  <a:outerShdw blurRad="50800" dist="50800" dir="19620000" algn="ctr" rotWithShape="0">
                    <a:srgbClr val="000000">
                      <a:alpha val="69000"/>
                    </a:srgbClr>
                  </a:outerShdw>
                </a:effectLst>
              </a:rPr>
              <a:t>Shahar Raz </a:t>
            </a:r>
          </a:p>
        </p:txBody>
      </p:sp>
    </p:spTree>
    <p:extLst>
      <p:ext uri="{BB962C8B-B14F-4D97-AF65-F5344CB8AC3E}">
        <p14:creationId xmlns:p14="http://schemas.microsoft.com/office/powerpoint/2010/main" val="204719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4" descr="תמונה קשורה">
            <a:extLst>
              <a:ext uri="{FF2B5EF4-FFF2-40B4-BE49-F238E27FC236}">
                <a16:creationId xmlns:a16="http://schemas.microsoft.com/office/drawing/2014/main" id="{A6974039-1CBE-47B2-80F4-0C062CF1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77655" y="2200804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607144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91162" y="271416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30259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42463" y="2718075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73932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89616" y="2726757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46670" y="2714744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h-7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62429" y="3584082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95832" y="363858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72459" y="3568434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92392" y="3672189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19542" y="2274283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18922" y="2729090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806075" y="2728782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38843" y="2704637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311651" y="272117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905564" y="2728782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41744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63628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71234" y="304200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55938" y="304626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40642" y="305076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84286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87814" y="2241213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311651" y="3087007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311651" y="3346251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73798" y="3086141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46191" y="499944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575680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859698" y="55128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2798795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310999" y="551671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2442468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558152" y="5525393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30965" y="638271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264368" y="643721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2340995" y="636707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2460928" y="647082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688078" y="5072919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2387458" y="552772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2774611" y="552741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307379" y="550327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910280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1032164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1679936" y="5840644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2124474" y="584489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2309178" y="584940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1152823" y="5857286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156350" y="503984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87814" y="1469087"/>
            <a:ext cx="2319862" cy="956792"/>
          </a:xfrm>
          <a:prstGeom prst="bentConnector3">
            <a:avLst>
              <a:gd name="adj1" fmla="val 10985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Insert word: the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400" baseline="30000" dirty="0"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2229341"/>
            <a:ext cx="272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20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t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(97)=19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5647" y="3535241"/>
            <a:ext cx="2729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41223" y="4560396"/>
            <a:ext cx="272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9355" y="6114053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506744" y="2184103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98718" y="2245923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=h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45337" y="443863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0636" y="4509984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C7C1AD5-1994-47F6-84CB-6CCA60C418E7}"/>
              </a:ext>
            </a:extLst>
          </p:cNvPr>
          <p:cNvSpPr/>
          <p:nvPr/>
        </p:nvSpPr>
        <p:spPr>
          <a:xfrm>
            <a:off x="4940955" y="4238025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EAED15-5FA8-465B-B5C0-9E963410944E}"/>
              </a:ext>
            </a:extLst>
          </p:cNvPr>
          <p:cNvCxnSpPr>
            <a:cxnSpLocks/>
          </p:cNvCxnSpPr>
          <p:nvPr/>
        </p:nvCxnSpPr>
        <p:spPr>
          <a:xfrm>
            <a:off x="5470444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90EBDF-C5D6-469B-B0D5-5C4C46F00ED2}"/>
              </a:ext>
            </a:extLst>
          </p:cNvPr>
          <p:cNvCxnSpPr>
            <a:cxnSpLocks/>
          </p:cNvCxnSpPr>
          <p:nvPr/>
        </p:nvCxnSpPr>
        <p:spPr>
          <a:xfrm>
            <a:off x="5754462" y="475138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8F966D4-45A3-4C0F-BDC5-F213CD94D7B6}"/>
              </a:ext>
            </a:extLst>
          </p:cNvPr>
          <p:cNvCxnSpPr>
            <a:cxnSpLocks/>
          </p:cNvCxnSpPr>
          <p:nvPr/>
        </p:nvCxnSpPr>
        <p:spPr>
          <a:xfrm>
            <a:off x="7693559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6FC47B9-B574-478F-8767-5C8A273C2622}"/>
              </a:ext>
            </a:extLst>
          </p:cNvPr>
          <p:cNvSpPr txBox="1"/>
          <p:nvPr/>
        </p:nvSpPr>
        <p:spPr>
          <a:xfrm>
            <a:off x="5205763" y="4755296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1FF426F-539C-4989-ABB7-62C7BE26BBA0}"/>
              </a:ext>
            </a:extLst>
          </p:cNvPr>
          <p:cNvCxnSpPr>
            <a:cxnSpLocks/>
          </p:cNvCxnSpPr>
          <p:nvPr/>
        </p:nvCxnSpPr>
        <p:spPr>
          <a:xfrm>
            <a:off x="7337232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2E5F306-3C36-421B-819B-71E254A7394E}"/>
              </a:ext>
            </a:extLst>
          </p:cNvPr>
          <p:cNvSpPr txBox="1"/>
          <p:nvPr/>
        </p:nvSpPr>
        <p:spPr>
          <a:xfrm>
            <a:off x="5452916" y="4763978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496646D-87F1-4323-AC2B-07924C6386B9}"/>
              </a:ext>
            </a:extLst>
          </p:cNvPr>
          <p:cNvSpPr txBox="1"/>
          <p:nvPr/>
        </p:nvSpPr>
        <p:spPr>
          <a:xfrm>
            <a:off x="6109970" y="4751965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8328706-7E42-4541-A270-6F2DC69B3406}"/>
              </a:ext>
            </a:extLst>
          </p:cNvPr>
          <p:cNvSpPr/>
          <p:nvPr/>
        </p:nvSpPr>
        <p:spPr>
          <a:xfrm>
            <a:off x="5325729" y="5621303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07D38D3-083D-4B37-BE7E-2D6564975457}"/>
              </a:ext>
            </a:extLst>
          </p:cNvPr>
          <p:cNvSpPr txBox="1"/>
          <p:nvPr/>
        </p:nvSpPr>
        <p:spPr>
          <a:xfrm>
            <a:off x="5159132" y="5675804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0BE8214-4EA0-4FC5-8A85-47DD1D334B9B}"/>
              </a:ext>
            </a:extLst>
          </p:cNvPr>
          <p:cNvSpPr/>
          <p:nvPr/>
        </p:nvSpPr>
        <p:spPr>
          <a:xfrm>
            <a:off x="7235759" y="5605655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400B6DA-FDEC-499A-A3EF-BBFEAE08E58E}"/>
              </a:ext>
            </a:extLst>
          </p:cNvPr>
          <p:cNvSpPr/>
          <p:nvPr/>
        </p:nvSpPr>
        <p:spPr>
          <a:xfrm>
            <a:off x="7355692" y="5709410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15AA886-4168-426E-87FA-F54632E6A1E8}"/>
              </a:ext>
            </a:extLst>
          </p:cNvPr>
          <p:cNvSpPr txBox="1"/>
          <p:nvPr/>
        </p:nvSpPr>
        <p:spPr>
          <a:xfrm>
            <a:off x="5582842" y="4311504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68FD4EC-03D6-4EE5-98BC-54E2B2B7E39C}"/>
              </a:ext>
            </a:extLst>
          </p:cNvPr>
          <p:cNvSpPr txBox="1"/>
          <p:nvPr/>
        </p:nvSpPr>
        <p:spPr>
          <a:xfrm>
            <a:off x="7282222" y="4766311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7B6EB9A-DBD4-47F7-9592-78C73F693724}"/>
              </a:ext>
            </a:extLst>
          </p:cNvPr>
          <p:cNvSpPr txBox="1"/>
          <p:nvPr/>
        </p:nvSpPr>
        <p:spPr>
          <a:xfrm>
            <a:off x="7669375" y="4766003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CA0810D-FA67-4CCB-834E-51DBCADDA444}"/>
              </a:ext>
            </a:extLst>
          </p:cNvPr>
          <p:cNvSpPr/>
          <p:nvPr/>
        </p:nvSpPr>
        <p:spPr>
          <a:xfrm>
            <a:off x="5202143" y="4741858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49256CB-3233-4667-B7AB-0C6B57805E21}"/>
              </a:ext>
            </a:extLst>
          </p:cNvPr>
          <p:cNvCxnSpPr>
            <a:cxnSpLocks/>
          </p:cNvCxnSpPr>
          <p:nvPr/>
        </p:nvCxnSpPr>
        <p:spPr>
          <a:xfrm>
            <a:off x="6174951" y="47584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9D364C6-1B43-484A-9840-9E618126C16E}"/>
              </a:ext>
            </a:extLst>
          </p:cNvPr>
          <p:cNvCxnSpPr>
            <a:cxnSpLocks/>
          </p:cNvCxnSpPr>
          <p:nvPr/>
        </p:nvCxnSpPr>
        <p:spPr>
          <a:xfrm>
            <a:off x="6768864" y="476600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Smiley Face 259">
            <a:extLst>
              <a:ext uri="{FF2B5EF4-FFF2-40B4-BE49-F238E27FC236}">
                <a16:creationId xmlns:a16="http://schemas.microsoft.com/office/drawing/2014/main" id="{FF5E4ED7-FE27-4C15-A065-3134BD9F732B}"/>
              </a:ext>
            </a:extLst>
          </p:cNvPr>
          <p:cNvSpPr/>
          <p:nvPr/>
        </p:nvSpPr>
        <p:spPr>
          <a:xfrm>
            <a:off x="5805044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Smiley Face 261">
            <a:extLst>
              <a:ext uri="{FF2B5EF4-FFF2-40B4-BE49-F238E27FC236}">
                <a16:creationId xmlns:a16="http://schemas.microsoft.com/office/drawing/2014/main" id="{F0D48855-AB6F-4C4A-8C3F-64BFB1D897BF}"/>
              </a:ext>
            </a:extLst>
          </p:cNvPr>
          <p:cNvSpPr/>
          <p:nvPr/>
        </p:nvSpPr>
        <p:spPr>
          <a:xfrm>
            <a:off x="5926928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Smiley Face 262">
            <a:extLst>
              <a:ext uri="{FF2B5EF4-FFF2-40B4-BE49-F238E27FC236}">
                <a16:creationId xmlns:a16="http://schemas.microsoft.com/office/drawing/2014/main" id="{80F5C7AE-C74D-4851-95DF-742CA7E97CBB}"/>
              </a:ext>
            </a:extLst>
          </p:cNvPr>
          <p:cNvSpPr/>
          <p:nvPr/>
        </p:nvSpPr>
        <p:spPr>
          <a:xfrm>
            <a:off x="6834534" y="507922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miley Face 263">
            <a:extLst>
              <a:ext uri="{FF2B5EF4-FFF2-40B4-BE49-F238E27FC236}">
                <a16:creationId xmlns:a16="http://schemas.microsoft.com/office/drawing/2014/main" id="{6F2EE869-D9B2-4C76-837C-CD21D2F0C303}"/>
              </a:ext>
            </a:extLst>
          </p:cNvPr>
          <p:cNvSpPr/>
          <p:nvPr/>
        </p:nvSpPr>
        <p:spPr>
          <a:xfrm>
            <a:off x="7019238" y="5083482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Smiley Face 264">
            <a:extLst>
              <a:ext uri="{FF2B5EF4-FFF2-40B4-BE49-F238E27FC236}">
                <a16:creationId xmlns:a16="http://schemas.microsoft.com/office/drawing/2014/main" id="{27312126-3B2A-4A1F-B3D5-791F7ADFEB42}"/>
              </a:ext>
            </a:extLst>
          </p:cNvPr>
          <p:cNvSpPr/>
          <p:nvPr/>
        </p:nvSpPr>
        <p:spPr>
          <a:xfrm>
            <a:off x="7203942" y="508798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Smiley Face 265">
            <a:extLst>
              <a:ext uri="{FF2B5EF4-FFF2-40B4-BE49-F238E27FC236}">
                <a16:creationId xmlns:a16="http://schemas.microsoft.com/office/drawing/2014/main" id="{DE6DF59A-D72E-4812-BD13-0015F82C7DB8}"/>
              </a:ext>
            </a:extLst>
          </p:cNvPr>
          <p:cNvSpPr/>
          <p:nvPr/>
        </p:nvSpPr>
        <p:spPr>
          <a:xfrm>
            <a:off x="6047586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2022187-B754-4B87-99E0-F6C387342316}"/>
              </a:ext>
            </a:extLst>
          </p:cNvPr>
          <p:cNvSpPr txBox="1"/>
          <p:nvPr/>
        </p:nvSpPr>
        <p:spPr>
          <a:xfrm>
            <a:off x="5051114" y="4278434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4FAFCB6-A6B6-48DE-A35E-41C6AB56FBE2}"/>
              </a:ext>
            </a:extLst>
          </p:cNvPr>
          <p:cNvSpPr/>
          <p:nvPr/>
        </p:nvSpPr>
        <p:spPr>
          <a:xfrm>
            <a:off x="6174951" y="5124228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B19585-B4F3-4BEB-B1EB-F1A94F2F8225}"/>
              </a:ext>
            </a:extLst>
          </p:cNvPr>
          <p:cNvSpPr/>
          <p:nvPr/>
        </p:nvSpPr>
        <p:spPr>
          <a:xfrm>
            <a:off x="6174951" y="5383472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EE7E877-FD07-4EAB-820B-E47B999DC83D}"/>
              </a:ext>
            </a:extLst>
          </p:cNvPr>
          <p:cNvSpPr txBox="1"/>
          <p:nvPr/>
        </p:nvSpPr>
        <p:spPr>
          <a:xfrm>
            <a:off x="6237098" y="5123362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7FD1F5DE-ED8E-4F02-ACDB-A3D0810160D4}"/>
              </a:ext>
            </a:extLst>
          </p:cNvPr>
          <p:cNvSpPr/>
          <p:nvPr/>
        </p:nvSpPr>
        <p:spPr>
          <a:xfrm>
            <a:off x="3885143" y="4273296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03A826-E74C-49CB-8443-FD80DFEC0830}"/>
              </a:ext>
            </a:extLst>
          </p:cNvPr>
          <p:cNvSpPr txBox="1"/>
          <p:nvPr/>
        </p:nvSpPr>
        <p:spPr>
          <a:xfrm>
            <a:off x="3977117" y="4335116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53A56F-99DB-4914-A27C-8B298F06128B}"/>
              </a:ext>
            </a:extLst>
          </p:cNvPr>
          <p:cNvCxnSpPr>
            <a:cxnSpLocks/>
          </p:cNvCxnSpPr>
          <p:nvPr/>
        </p:nvCxnSpPr>
        <p:spPr>
          <a:xfrm rot="5400000">
            <a:off x="5116883" y="3739304"/>
            <a:ext cx="670119" cy="2970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F87A83-6C85-4650-95B5-8006992BC29F}"/>
              </a:ext>
            </a:extLst>
          </p:cNvPr>
          <p:cNvCxnSpPr/>
          <p:nvPr/>
        </p:nvCxnSpPr>
        <p:spPr>
          <a:xfrm rot="10800000">
            <a:off x="3436975" y="5173046"/>
            <a:ext cx="2949112" cy="354680"/>
          </a:xfrm>
          <a:prstGeom prst="bentConnector3">
            <a:avLst>
              <a:gd name="adj1" fmla="val 558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5112DFC-BE43-4A63-A0CB-5B8A56923487}"/>
              </a:ext>
            </a:extLst>
          </p:cNvPr>
          <p:cNvSpPr/>
          <p:nvPr/>
        </p:nvSpPr>
        <p:spPr>
          <a:xfrm>
            <a:off x="425005" y="639194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B7ACC0E-D875-435A-A053-693A65FB2B45}"/>
              </a:ext>
            </a:extLst>
          </p:cNvPr>
          <p:cNvSpPr txBox="1"/>
          <p:nvPr/>
        </p:nvSpPr>
        <p:spPr>
          <a:xfrm>
            <a:off x="258408" y="644644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DD7DDE6-F9D5-4D94-85E0-58601952687E}"/>
              </a:ext>
            </a:extLst>
          </p:cNvPr>
          <p:cNvSpPr/>
          <p:nvPr/>
        </p:nvSpPr>
        <p:spPr>
          <a:xfrm>
            <a:off x="6185247" y="103749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AA8BD9-CB6E-4A1B-9B52-F79349CB3588}"/>
              </a:ext>
            </a:extLst>
          </p:cNvPr>
          <p:cNvSpPr/>
          <p:nvPr/>
        </p:nvSpPr>
        <p:spPr>
          <a:xfrm>
            <a:off x="5318472" y="309489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AD37398-454A-4DF4-AEDB-E87929DC5454}"/>
              </a:ext>
            </a:extLst>
          </p:cNvPr>
          <p:cNvSpPr/>
          <p:nvPr/>
        </p:nvSpPr>
        <p:spPr>
          <a:xfrm>
            <a:off x="6185247" y="5123717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0C647D-26F0-43E2-8C9C-A10BB6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5712" y="6487653"/>
            <a:ext cx="6672865" cy="365125"/>
          </a:xfrm>
        </p:spPr>
        <p:txBody>
          <a:bodyPr/>
          <a:lstStyle/>
          <a:p>
            <a:r>
              <a:rPr lang="en-US" dirty="0"/>
              <a:t>Shahar Raz &amp; Avner Levi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57397-96A4-4F0F-89EB-6690FC1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1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/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/>
      <p:bldP spid="187" grpId="0"/>
      <p:bldP spid="188" grpId="0" animBg="1"/>
      <p:bldP spid="189" grpId="0" animBg="1"/>
      <p:bldP spid="190" grpId="0"/>
      <p:bldP spid="191" grpId="0" animBg="1"/>
      <p:bldP spid="193" grpId="0"/>
      <p:bldP spid="194" grpId="0" animBg="1"/>
      <p:bldP spid="195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30" grpId="0" animBg="1"/>
      <p:bldP spid="234" grpId="0"/>
      <p:bldP spid="236" grpId="0"/>
      <p:bldP spid="237" grpId="0"/>
      <p:bldP spid="238" grpId="0" animBg="1"/>
      <p:bldP spid="239" grpId="0"/>
      <p:bldP spid="240" grpId="0" animBg="1"/>
      <p:bldP spid="241" grpId="0" animBg="1"/>
      <p:bldP spid="242" grpId="0"/>
      <p:bldP spid="243" grpId="0"/>
      <p:bldP spid="244" grpId="0"/>
      <p:bldP spid="245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/>
      <p:bldP spid="255" grpId="0" animBg="1"/>
      <p:bldP spid="256" grpId="0" animBg="1"/>
      <p:bldP spid="257" grpId="0"/>
      <p:bldP spid="276" grpId="0"/>
      <p:bldP spid="277" grpId="0"/>
      <p:bldP spid="278" grpId="0"/>
      <p:bldP spid="279" grpId="0"/>
      <p:bldP spid="281" grpId="0" animBg="1"/>
      <p:bldP spid="282" grpId="0"/>
      <p:bldP spid="283" grpId="0" animBg="1"/>
      <p:bldP spid="284" grpId="0"/>
      <p:bldP spid="285" grpId="0" animBg="1"/>
      <p:bldP spid="286" grpId="0"/>
      <p:bldP spid="177" grpId="0" animBg="1"/>
      <p:bldP spid="203" grpId="0"/>
      <p:bldP spid="213" grpId="0"/>
      <p:bldP spid="221" grpId="0"/>
      <p:bldP spid="222" grpId="0" animBg="1"/>
      <p:bldP spid="223" grpId="0"/>
      <p:bldP spid="224" grpId="0" animBg="1"/>
      <p:bldP spid="225" grpId="0" animBg="1"/>
      <p:bldP spid="226" grpId="0"/>
      <p:bldP spid="227" grpId="0"/>
      <p:bldP spid="228" grpId="0"/>
      <p:bldP spid="229" grpId="0" animBg="1"/>
      <p:bldP spid="260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8" grpId="0" animBg="1"/>
      <p:bldP spid="270" grpId="0" animBg="1"/>
      <p:bldP spid="271" grpId="0"/>
      <p:bldP spid="272" grpId="0" animBg="1"/>
      <p:bldP spid="273" grpId="0"/>
      <p:bldP spid="280" grpId="0" animBg="1"/>
      <p:bldP spid="287" grpId="0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4" descr="תמונה קשורה">
            <a:extLst>
              <a:ext uri="{FF2B5EF4-FFF2-40B4-BE49-F238E27FC236}">
                <a16:creationId xmlns:a16="http://schemas.microsoft.com/office/drawing/2014/main" id="{3653ADF6-1EA6-4546-9CC9-635B8E12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06" y="-2188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63082" y="244825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592571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76589" y="296161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15686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27890" y="296552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59359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75043" y="2974203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32097" y="2962190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o-14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47856" y="383152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81259" y="388602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57886" y="381588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77819" y="391963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04969" y="2521729"/>
            <a:ext cx="224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04349" y="297653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791502" y="297622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24270" y="295208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297078" y="29686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890991" y="297622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27171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49055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56661" y="328945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41365" y="329370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26069" y="329821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69713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73241" y="248865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297078" y="3334453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297078" y="3593697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59225" y="3333587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3816054" y="4816431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4345543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4629561" y="5329791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6568658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4080862" y="5333702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6212331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4328015" y="5342384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200828" y="6199709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4034231" y="6254210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6110858" y="6184061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6230791" y="6287816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4457941" y="4889910"/>
            <a:ext cx="224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6157321" y="5344717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6544474" y="5344409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4077242" y="5320264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4680143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4802027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5449799" y="5657635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5894337" y="566188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6079041" y="566639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4922686" y="5674277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3926213" y="4856840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116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73241" y="1486177"/>
            <a:ext cx="2334946" cy="1187148"/>
          </a:xfrm>
          <a:prstGeom prst="bentConnector3">
            <a:avLst>
              <a:gd name="adj1" fmla="val 1097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Insert word: to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1400" b="1" dirty="0"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050" dirty="0"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050" baseline="30000" dirty="0"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050" dirty="0"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1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1878585"/>
            <a:ext cx="2729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16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[for ex: t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(97)=19 </a:t>
            </a:r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]</a:t>
            </a:r>
          </a:p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(2.b) 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numOf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++;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1223" y="2965521"/>
            <a:ext cx="272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26830" y="4042745"/>
            <a:ext cx="2729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b="1" dirty="0"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  <a:endParaRPr lang="en-US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6200" y="5968445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492171" y="243154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84145" y="2493369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=o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7235338" y="4807352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260637" y="4878697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=116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1D42AC-BBE1-4B82-AE9A-ED1AA20FDD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7427" y="3816524"/>
            <a:ext cx="1654390" cy="1163892"/>
          </a:xfrm>
          <a:prstGeom prst="bentConnector3">
            <a:avLst>
              <a:gd name="adj1" fmla="val 11199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F307BE-B326-4E9F-8914-27A3ED83158D}"/>
              </a:ext>
            </a:extLst>
          </p:cNvPr>
          <p:cNvGrpSpPr/>
          <p:nvPr/>
        </p:nvGrpSpPr>
        <p:grpSpPr>
          <a:xfrm>
            <a:off x="5303097" y="3336521"/>
            <a:ext cx="584980" cy="382229"/>
            <a:chOff x="5303097" y="3336521"/>
            <a:chExt cx="584980" cy="38222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B0E9B7-8B35-4A48-AE1B-B578C17A54BB}"/>
                </a:ext>
              </a:extLst>
            </p:cNvPr>
            <p:cNvSpPr/>
            <p:nvPr/>
          </p:nvSpPr>
          <p:spPr>
            <a:xfrm>
              <a:off x="5303097" y="3336521"/>
              <a:ext cx="584980" cy="382229"/>
            </a:xfrm>
            <a:prstGeom prst="rect">
              <a:avLst/>
            </a:prstGeom>
            <a:solidFill>
              <a:srgbClr val="F0DA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738895-D6F9-41A1-B23A-A364899ECD7D}"/>
                </a:ext>
              </a:extLst>
            </p:cNvPr>
            <p:cNvSpPr txBox="1"/>
            <p:nvPr/>
          </p:nvSpPr>
          <p:spPr>
            <a:xfrm>
              <a:off x="5324502" y="3390975"/>
              <a:ext cx="542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solidFill>
                    <a:srgbClr val="7030A0"/>
                  </a:solidFill>
                </a:rPr>
                <a:t>116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3F6BE-B02E-4B11-B313-5DE5ACE5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845" y="6419768"/>
            <a:ext cx="6672865" cy="365125"/>
          </a:xfrm>
        </p:spPr>
        <p:txBody>
          <a:bodyPr/>
          <a:lstStyle/>
          <a:p>
            <a:r>
              <a:rPr lang="en-US" dirty="0"/>
              <a:t>Shahar Raz &amp; Avner Levi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677DEF-1492-449D-93A1-F2311A13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7" grpId="0"/>
      <p:bldP spid="188" grpId="0" animBg="1"/>
      <p:bldP spid="189" grpId="0" animBg="1"/>
      <p:bldP spid="190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81" grpId="0" animBg="1"/>
      <p:bldP spid="282" grpId="0"/>
      <p:bldP spid="285" grpId="0" animBg="1"/>
      <p:bldP spid="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4" descr="תמונה קשורה">
            <a:extLst>
              <a:ext uri="{FF2B5EF4-FFF2-40B4-BE49-F238E27FC236}">
                <a16:creationId xmlns:a16="http://schemas.microsoft.com/office/drawing/2014/main" id="{E9AA21C6-AADA-418A-A837-28DAFB36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Insert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62349" y="275710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h e r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3F50711-26E6-4A00-9D13-48ED7C5E63D1}"/>
              </a:ext>
            </a:extLst>
          </p:cNvPr>
          <p:cNvCxnSpPr>
            <a:cxnSpLocks/>
          </p:cNvCxnSpPr>
          <p:nvPr/>
        </p:nvCxnSpPr>
        <p:spPr>
          <a:xfrm flipV="1">
            <a:off x="1406794" y="708686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86910" y="695450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8939" y="69190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A5A9A1-C308-49C0-AED4-707317D9E586}"/>
              </a:ext>
            </a:extLst>
          </p:cNvPr>
          <p:cNvCxnSpPr/>
          <p:nvPr/>
        </p:nvCxnSpPr>
        <p:spPr>
          <a:xfrm>
            <a:off x="9398000" y="894568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1B0E10C-0C77-4249-BDB7-353640154F8C}"/>
              </a:ext>
            </a:extLst>
          </p:cNvPr>
          <p:cNvGrpSpPr/>
          <p:nvPr/>
        </p:nvGrpSpPr>
        <p:grpSpPr>
          <a:xfrm>
            <a:off x="5219687" y="2167175"/>
            <a:ext cx="358797" cy="449559"/>
            <a:chOff x="8215505" y="3770687"/>
            <a:chExt cx="358797" cy="449559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34CBAB5-6983-4B39-9765-75CC7C7D580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E6803ED-D6D0-46AF-9050-56F05E817C88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E92491D-2FAC-47AE-8179-E8FB85AC65FD}"/>
              </a:ext>
            </a:extLst>
          </p:cNvPr>
          <p:cNvGrpSpPr/>
          <p:nvPr/>
        </p:nvGrpSpPr>
        <p:grpSpPr>
          <a:xfrm>
            <a:off x="5219687" y="3414950"/>
            <a:ext cx="358797" cy="449559"/>
            <a:chOff x="8215505" y="3770687"/>
            <a:chExt cx="358797" cy="449559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C262980-3590-4D86-9029-F076D0632A1A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39FDAB4-B539-41F5-8E2B-69ECB6AC9268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4272561-538F-40D6-8465-31737F95FF0F}"/>
              </a:ext>
            </a:extLst>
          </p:cNvPr>
          <p:cNvGrpSpPr/>
          <p:nvPr/>
        </p:nvGrpSpPr>
        <p:grpSpPr>
          <a:xfrm>
            <a:off x="5210162" y="4691300"/>
            <a:ext cx="358797" cy="449559"/>
            <a:chOff x="8215505" y="3770687"/>
            <a:chExt cx="358797" cy="449559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EF94C3D-B129-4215-BBDB-6AC39E2597D4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189CF38-08CC-439A-82CC-37B8B7746F7C}"/>
                </a:ext>
              </a:extLst>
            </p:cNvPr>
            <p:cNvSpPr/>
            <p:nvPr/>
          </p:nvSpPr>
          <p:spPr>
            <a:xfrm>
              <a:off x="8259815" y="3803708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CF1FE21-96D3-4757-9DA9-D18F0A3DFD22}"/>
              </a:ext>
            </a:extLst>
          </p:cNvPr>
          <p:cNvGrpSpPr/>
          <p:nvPr/>
        </p:nvGrpSpPr>
        <p:grpSpPr>
          <a:xfrm>
            <a:off x="4752962" y="5920025"/>
            <a:ext cx="358797" cy="449559"/>
            <a:chOff x="8215505" y="3770687"/>
            <a:chExt cx="358797" cy="449559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2F4BBF-7935-4A51-94FE-28210E388178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37F882F-E987-44A2-8049-63F3173128B5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C8F8B92-4000-4BD3-A7B4-2CF3A91DAEB9}"/>
              </a:ext>
            </a:extLst>
          </p:cNvPr>
          <p:cNvSpPr/>
          <p:nvPr/>
        </p:nvSpPr>
        <p:spPr>
          <a:xfrm>
            <a:off x="5317867" y="711583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ED42730-3965-4379-8D9F-2FAFE1F286F0}"/>
              </a:ext>
            </a:extLst>
          </p:cNvPr>
          <p:cNvSpPr txBox="1"/>
          <p:nvPr/>
        </p:nvSpPr>
        <p:spPr>
          <a:xfrm>
            <a:off x="5378871" y="791120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2AC23B-B24E-4A4E-A517-747D823B582A}"/>
              </a:ext>
            </a:extLst>
          </p:cNvPr>
          <p:cNvCxnSpPr>
            <a:cxnSpLocks/>
          </p:cNvCxnSpPr>
          <p:nvPr/>
        </p:nvCxnSpPr>
        <p:spPr>
          <a:xfrm flipV="1">
            <a:off x="1625869" y="689636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292F74-D579-4323-9A9D-7417EDA08495}"/>
              </a:ext>
            </a:extLst>
          </p:cNvPr>
          <p:cNvGrpSpPr/>
          <p:nvPr/>
        </p:nvGrpSpPr>
        <p:grpSpPr>
          <a:xfrm>
            <a:off x="2967410" y="5792088"/>
            <a:ext cx="325730" cy="369332"/>
            <a:chOff x="8094748" y="1934523"/>
            <a:chExt cx="325730" cy="3693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6900113-9E73-4C41-BF1D-369DA027A33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5D2BB8-C658-4C2F-B490-9362519EB980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21D2EB6-7ED0-4582-8481-7828D85B8607}"/>
              </a:ext>
            </a:extLst>
          </p:cNvPr>
          <p:cNvGrpSpPr/>
          <p:nvPr/>
        </p:nvGrpSpPr>
        <p:grpSpPr>
          <a:xfrm>
            <a:off x="5665235" y="1707017"/>
            <a:ext cx="300082" cy="369332"/>
            <a:chOff x="8107572" y="1934523"/>
            <a:chExt cx="300082" cy="36933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F0A50AE-CCEC-4D5B-B24B-62557C0D8B6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55E6C2-D3C3-4441-9085-667835CA3F6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1B733A-C3F2-4624-ADA0-B4760490CEE8}"/>
              </a:ext>
            </a:extLst>
          </p:cNvPr>
          <p:cNvGrpSpPr/>
          <p:nvPr/>
        </p:nvGrpSpPr>
        <p:grpSpPr>
          <a:xfrm>
            <a:off x="5665235" y="2945267"/>
            <a:ext cx="300082" cy="369332"/>
            <a:chOff x="8107572" y="1934523"/>
            <a:chExt cx="300082" cy="369332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436A44D-53D6-41EF-9B3A-1E2422E0837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A2744C2-4AD5-42D0-A1AC-9E6D2D5A0C9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732771F-9F4B-46E2-9742-468BDD2DF5A2}"/>
              </a:ext>
            </a:extLst>
          </p:cNvPr>
          <p:cNvGrpSpPr/>
          <p:nvPr/>
        </p:nvGrpSpPr>
        <p:grpSpPr>
          <a:xfrm>
            <a:off x="5665235" y="4212092"/>
            <a:ext cx="300082" cy="369332"/>
            <a:chOff x="8107572" y="1934523"/>
            <a:chExt cx="300082" cy="3693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27C4C0A-EC46-438E-804B-31D21B6ECE8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24BDAAB-5C2D-44D1-81F4-81C0A28D84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09D61B0-CE94-4D80-BCE0-82C33A8447FC}"/>
              </a:ext>
            </a:extLst>
          </p:cNvPr>
          <p:cNvGrpSpPr/>
          <p:nvPr/>
        </p:nvGrpSpPr>
        <p:grpSpPr>
          <a:xfrm>
            <a:off x="5627135" y="5469392"/>
            <a:ext cx="300082" cy="369332"/>
            <a:chOff x="8107572" y="1934523"/>
            <a:chExt cx="300082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B2137EF-2A66-47E1-84E0-0366E793347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5B80DEB-A4F3-476C-B021-BF9835719016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E34F7D-60EE-423A-B136-95EAB3C56276}"/>
              </a:ext>
            </a:extLst>
          </p:cNvPr>
          <p:cNvGrpSpPr/>
          <p:nvPr/>
        </p:nvGrpSpPr>
        <p:grpSpPr>
          <a:xfrm>
            <a:off x="3855485" y="5802767"/>
            <a:ext cx="300082" cy="369332"/>
            <a:chOff x="8107572" y="1934523"/>
            <a:chExt cx="300082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16DE996-1021-4D23-888C-221599116334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2939612-CE5E-48B2-82A0-4FC7D0E99E9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338F408-06A0-4C59-912F-1B60DB88B87F}"/>
              </a:ext>
            </a:extLst>
          </p:cNvPr>
          <p:cNvGrpSpPr/>
          <p:nvPr/>
        </p:nvGrpSpPr>
        <p:grpSpPr>
          <a:xfrm>
            <a:off x="5893835" y="163967"/>
            <a:ext cx="300082" cy="369332"/>
            <a:chOff x="8107572" y="1934523"/>
            <a:chExt cx="300082" cy="369332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6E8C02E-7F29-44F7-B07A-4D1206D2C0DF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ADA60C1-CE8E-4FF4-AE69-3D55B5A12F0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6616-F398-4AA4-813B-77D8CAC8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D6AB9-302B-4B19-B24E-7106679A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F375ABD-9A2B-41FA-A166-17A9141FCFF9}"/>
              </a:ext>
            </a:extLst>
          </p:cNvPr>
          <p:cNvSpPr/>
          <p:nvPr/>
        </p:nvSpPr>
        <p:spPr>
          <a:xfrm>
            <a:off x="4411667" y="16742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1E0ABD91-B0F8-4732-A780-8E75D45C9C32}"/>
              </a:ext>
            </a:extLst>
          </p:cNvPr>
          <p:cNvSpPr/>
          <p:nvPr/>
        </p:nvSpPr>
        <p:spPr>
          <a:xfrm rot="16200000">
            <a:off x="3943098" y="258060"/>
            <a:ext cx="426320" cy="367813"/>
          </a:xfrm>
          <a:prstGeom prst="downArrow">
            <a:avLst/>
          </a:prstGeom>
          <a:solidFill>
            <a:srgbClr val="F7F46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Down 209">
            <a:extLst>
              <a:ext uri="{FF2B5EF4-FFF2-40B4-BE49-F238E27FC236}">
                <a16:creationId xmlns:a16="http://schemas.microsoft.com/office/drawing/2014/main" id="{267ECE74-8195-481D-BB2E-579F7F255161}"/>
              </a:ext>
            </a:extLst>
          </p:cNvPr>
          <p:cNvSpPr/>
          <p:nvPr/>
        </p:nvSpPr>
        <p:spPr>
          <a:xfrm rot="10800000">
            <a:off x="871456" y="1496058"/>
            <a:ext cx="426320" cy="367813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A3331EF-F933-4430-AD37-A1BD7F93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21" y="1099266"/>
            <a:ext cx="2227840" cy="236194"/>
          </a:xfrm>
          <a:prstGeom prst="rect">
            <a:avLst/>
          </a:prstGeom>
        </p:spPr>
      </p:pic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978FF5F-9276-4B93-A142-E5EB616B1EAA}"/>
              </a:ext>
            </a:extLst>
          </p:cNvPr>
          <p:cNvSpPr/>
          <p:nvPr/>
        </p:nvSpPr>
        <p:spPr>
          <a:xfrm>
            <a:off x="4262162" y="2698219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37C4DCB5-AAC3-41FB-B392-37676EBE6EA5}"/>
              </a:ext>
            </a:extLst>
          </p:cNvPr>
          <p:cNvSpPr/>
          <p:nvPr/>
        </p:nvSpPr>
        <p:spPr>
          <a:xfrm>
            <a:off x="4359055" y="5249852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00521 0.2097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0169 0.1953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15195 0.02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/>
      <p:bldP spid="143" grpId="0" animBg="1"/>
      <p:bldP spid="143" grpId="1" animBg="1"/>
      <p:bldP spid="143" grpId="2" animBg="1"/>
      <p:bldP spid="146" grpId="0" animBg="1"/>
      <p:bldP spid="210" grpId="0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 descr="תמונה קשורה">
            <a:extLst>
              <a:ext uri="{FF2B5EF4-FFF2-40B4-BE49-F238E27FC236}">
                <a16:creationId xmlns:a16="http://schemas.microsoft.com/office/drawing/2014/main" id="{E08EFF8F-60E7-4B5E-88E6-27DC35CB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Insert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h </a:t>
            </a:r>
            <a:r>
              <a:rPr lang="en-US" sz="2400" dirty="0" err="1"/>
              <a:t>i</a:t>
            </a:r>
            <a:r>
              <a:rPr lang="en-US" sz="2400" dirty="0"/>
              <a:t>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61195" y="68808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380567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3DE6311-36BC-42BD-B48D-75274AE510BB}"/>
              </a:ext>
            </a:extLst>
          </p:cNvPr>
          <p:cNvGrpSpPr/>
          <p:nvPr/>
        </p:nvGrpSpPr>
        <p:grpSpPr>
          <a:xfrm>
            <a:off x="814760" y="5782563"/>
            <a:ext cx="325730" cy="369332"/>
            <a:chOff x="8094748" y="1934523"/>
            <a:chExt cx="325730" cy="369332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7CA5EA8-0BEA-4EFD-BCA7-A64B792E9C8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6571525-DAC9-458C-85FF-FF04286295DB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DCEE0-6B72-4E7C-9553-391807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9208" y="6423677"/>
            <a:ext cx="823617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D31494-FAB8-49AC-A555-BEBBAF9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307B93A2-3FFB-41AE-84FE-A7B23490EADF}"/>
              </a:ext>
            </a:extLst>
          </p:cNvPr>
          <p:cNvSpPr/>
          <p:nvPr/>
        </p:nvSpPr>
        <p:spPr>
          <a:xfrm>
            <a:off x="4411667" y="16742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061D5B62-60F4-48B3-8E45-F0D1567E484E}"/>
              </a:ext>
            </a:extLst>
          </p:cNvPr>
          <p:cNvSpPr/>
          <p:nvPr/>
        </p:nvSpPr>
        <p:spPr>
          <a:xfrm>
            <a:off x="4262162" y="2698219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5DDE2BE7-9F86-4ED3-A518-6FABA23BD426}"/>
              </a:ext>
            </a:extLst>
          </p:cNvPr>
          <p:cNvSpPr/>
          <p:nvPr/>
        </p:nvSpPr>
        <p:spPr>
          <a:xfrm>
            <a:off x="399988" y="5408381"/>
            <a:ext cx="2156344" cy="1406387"/>
          </a:xfrm>
          <a:prstGeom prst="roundRect">
            <a:avLst/>
          </a:prstGeom>
          <a:solidFill>
            <a:srgbClr val="FFFF00">
              <a:alpha val="1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00521 0.209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26601 0.176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4" descr="תמונה קשורה">
            <a:extLst>
              <a:ext uri="{FF2B5EF4-FFF2-40B4-BE49-F238E27FC236}">
                <a16:creationId xmlns:a16="http://schemas.microsoft.com/office/drawing/2014/main" id="{D3BEBCF6-6F06-44F3-A36F-F25A1055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3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h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5184437" y="5290260"/>
            <a:ext cx="294476" cy="73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765954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D0D20-5013-4C45-A665-29F68100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04815-B018-4DB9-A2E1-FEF71A18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4" descr="תמונה קשורה">
            <a:extLst>
              <a:ext uri="{FF2B5EF4-FFF2-40B4-BE49-F238E27FC236}">
                <a16:creationId xmlns:a16="http://schemas.microsoft.com/office/drawing/2014/main" id="{9880284B-B4AA-423B-851B-537F648E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91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405" y="13620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73330" y="1701074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2210740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282" y="15097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66542" y="1702683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228" y="14714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59043" y="1696311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2ABA0-F1CB-4FC8-AB98-22DC6804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AE729-81C2-463E-8672-5814418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ED88E82-1691-46D1-818A-784ED3C6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8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57430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 h a 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67903" y="2631156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82383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FF4C5-2111-4D5C-9CB2-65A8FCC109D7}"/>
              </a:ext>
            </a:extLst>
          </p:cNvPr>
          <p:cNvCxnSpPr>
            <a:cxnSpLocks/>
            <a:stCxn id="391" idx="2"/>
            <a:endCxn id="180" idx="0"/>
          </p:cNvCxnSpPr>
          <p:nvPr/>
        </p:nvCxnSpPr>
        <p:spPr>
          <a:xfrm rot="5400000">
            <a:off x="6490035" y="1513471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0E6059BC-E0BC-494F-A245-9A1C25C47AC1}"/>
              </a:ext>
            </a:extLst>
          </p:cNvPr>
          <p:cNvSpPr/>
          <p:nvPr/>
        </p:nvSpPr>
        <p:spPr>
          <a:xfrm>
            <a:off x="6189254" y="2341171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96BD-A38D-453D-B91A-705A1DA6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F5A686-4D1C-4BA5-9238-1A84A40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1AB8816B-1F27-4E39-9CF5-06D9DBAA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4C105-A5FD-4A93-975B-1F6BF2BD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116"/>
            <a:ext cx="12063974" cy="157328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SEARCH(CHAR*STRING)</a:t>
            </a:r>
            <a:br>
              <a:rPr lang="en-US" sz="7200" b="1" dirty="0">
                <a:solidFill>
                  <a:schemeClr val="tx1"/>
                </a:solidFill>
              </a:rPr>
            </a:br>
            <a:endParaRPr lang="he-IL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0E9A-43B2-404D-987B-36732632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076450"/>
            <a:ext cx="10638383" cy="3720343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Search gets an array of characters (String)</a:t>
            </a:r>
          </a:p>
          <a:p>
            <a:pPr marL="4941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Start from the first char in the string and point to the root of the Trie</a:t>
            </a:r>
          </a:p>
          <a:p>
            <a:pPr marL="4941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 each char in Sting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a. If its in the node, point </a:t>
            </a:r>
            <a:r>
              <a:rPr lang="en-US" dirty="0" err="1">
                <a:solidFill>
                  <a:schemeClr val="tx1"/>
                </a:solidFill>
              </a:rPr>
              <a:t>pTN</a:t>
            </a:r>
            <a:r>
              <a:rPr lang="en-US" dirty="0">
                <a:solidFill>
                  <a:schemeClr val="tx1"/>
                </a:solidFill>
              </a:rPr>
              <a:t> to where he points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b. Else – return false (the word is not in our dictionary)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3. If the last char is in the TRIE, and marked as end of a :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the word Found! Return true;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Else : return False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6646-20A4-4B25-8913-773ED33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444" y="6000749"/>
            <a:ext cx="6672865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2297-47BA-4268-B9BD-297DD67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399F036-089C-4785-9C56-FA480BCD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975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48815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e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032167" y="892108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697511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16E0F606-A36E-4608-A9BF-7D6329D82961}"/>
              </a:ext>
            </a:extLst>
          </p:cNvPr>
          <p:cNvSpPr/>
          <p:nvPr/>
        </p:nvSpPr>
        <p:spPr>
          <a:xfrm>
            <a:off x="4698250" y="422222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5189428" y="346273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F8C5B-BBFB-430E-9E8B-E8D3E1F2A36A}"/>
              </a:ext>
            </a:extLst>
          </p:cNvPr>
          <p:cNvSpPr txBox="1"/>
          <p:nvPr/>
        </p:nvSpPr>
        <p:spPr>
          <a:xfrm>
            <a:off x="598096" y="1822866"/>
            <a:ext cx="1762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TRUE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3347433-A119-47FB-B49E-C8696BB21491}"/>
              </a:ext>
            </a:extLst>
          </p:cNvPr>
          <p:cNvCxnSpPr>
            <a:cxnSpLocks/>
          </p:cNvCxnSpPr>
          <p:nvPr/>
        </p:nvCxnSpPr>
        <p:spPr>
          <a:xfrm flipV="1">
            <a:off x="1414640" y="683005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A0AE1-8C53-48F6-9EA2-E863C2D0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2B152F-8649-4F8C-849E-A7988F98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0043 0.1192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97" grpId="0" animBg="1"/>
      <p:bldP spid="12" grpId="0" animBg="1"/>
      <p:bldP spid="421" grpId="0" animBg="1"/>
      <p:bldP spid="421" grpId="1" animBg="1"/>
      <p:bldP spid="422" grpId="0" animBg="1"/>
      <p:bldP spid="4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4BE71DBA-DC16-415A-BA95-84739439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2032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</a:t>
            </a:r>
            <a:r>
              <a:rPr lang="en-US" sz="2400" b="1" dirty="0" err="1"/>
              <a:t>i</a:t>
            </a:r>
            <a:r>
              <a:rPr lang="en-US" sz="2400" b="1" dirty="0"/>
              <a:t>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363088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697511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4768282" y="3460808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Connector 422">
            <a:extLst>
              <a:ext uri="{FF2B5EF4-FFF2-40B4-BE49-F238E27FC236}">
                <a16:creationId xmlns:a16="http://schemas.microsoft.com/office/drawing/2014/main" id="{292BC9BD-B686-499E-ABFF-D97F0C26789B}"/>
              </a:ext>
            </a:extLst>
          </p:cNvPr>
          <p:cNvSpPr/>
          <p:nvPr/>
        </p:nvSpPr>
        <p:spPr>
          <a:xfrm>
            <a:off x="1459823" y="4116939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C4C14296-A47A-4A6F-8361-BB276B79C302}"/>
              </a:ext>
            </a:extLst>
          </p:cNvPr>
          <p:cNvCxnSpPr>
            <a:cxnSpLocks/>
          </p:cNvCxnSpPr>
          <p:nvPr/>
        </p:nvCxnSpPr>
        <p:spPr>
          <a:xfrm flipV="1">
            <a:off x="1386065" y="707036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6974B-E38F-415D-B454-86CF2C20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3B8F36-59BF-4084-A563-9E93B46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092 L -0.23424 0.107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422" grpId="0" animBg="1"/>
      <p:bldP spid="422" grpId="1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C9ED4512-9BDD-4BEE-86C6-992C13C8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25829-E03E-4187-8F4C-AEF3FB4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		</a:t>
            </a:r>
            <a:endParaRPr lang="en-US" sz="7200" b="1" dirty="0">
              <a:solidFill>
                <a:srgbClr val="FFFF00"/>
              </a:solidFill>
              <a:effectLst/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89CA-E107-405E-982D-9C2F9E5B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28" y="1805058"/>
            <a:ext cx="8910251" cy="3703565"/>
          </a:xfrm>
        </p:spPr>
        <p:txBody>
          <a:bodyPr/>
          <a:lstStyle/>
          <a:p>
            <a:r>
              <a:rPr lang="en-US" dirty="0"/>
              <a:t>There is a lot of examples of Trie data structure.</a:t>
            </a:r>
          </a:p>
          <a:p>
            <a:r>
              <a:rPr lang="en-US" dirty="0"/>
              <a:t>the idea of course is the same, but there are a number of variations in the implementation level.</a:t>
            </a:r>
          </a:p>
          <a:p>
            <a:r>
              <a:rPr lang="en-US" dirty="0"/>
              <a:t>We choose one implementation, the lowest  run time,  and added it an option to allow effective and simple deletion </a:t>
            </a:r>
          </a:p>
          <a:p>
            <a:r>
              <a:rPr lang="en-US" dirty="0"/>
              <a:t>The implementation we choose is must efficient in run-time complexity (but </a:t>
            </a:r>
            <a:r>
              <a:rPr lang="en-US" dirty="0" err="1"/>
              <a:t>wastful</a:t>
            </a:r>
            <a:r>
              <a:rPr lang="en-US" dirty="0"/>
              <a:t> in space complexity)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8F3D-B9A2-4E31-8F84-6E1DFCD3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4A19-FEC7-4CC3-B47D-5A062C1F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5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141D44F8-E25F-4457-B94E-EE630F8C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search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a  t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759631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71428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745321" y="3315774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60076" y="6903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EC7C6-9109-40EF-83CA-BE43A399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AD2F5F-D3D9-4C7E-9E0D-B11D33F4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338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0587A5E-E884-4EC0-85FD-1E03D37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974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87126" y="2200873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877375" y="676980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419530" y="6636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4EE7-0E95-41C5-9315-5ACC36A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C9A71E-D687-4C37-9084-465A88B2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8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4" descr="תמונה קשורה">
            <a:extLst>
              <a:ext uri="{FF2B5EF4-FFF2-40B4-BE49-F238E27FC236}">
                <a16:creationId xmlns:a16="http://schemas.microsoft.com/office/drawing/2014/main" id="{E07F1CE1-3FFF-4531-B607-AC3EC378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8963009" y="211890"/>
            <a:ext cx="2546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Can we find </a:t>
            </a:r>
          </a:p>
          <a:p>
            <a:r>
              <a:rPr lang="en-US" sz="2800" b="1" u="sng" dirty="0"/>
              <a:t>WHERE?</a:t>
            </a:r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 h e r 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546174" y="1270119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D448D08-5A69-45BC-A848-3E8CFB3D6555}"/>
              </a:ext>
            </a:extLst>
          </p:cNvPr>
          <p:cNvCxnSpPr>
            <a:cxnSpLocks/>
          </p:cNvCxnSpPr>
          <p:nvPr/>
        </p:nvCxnSpPr>
        <p:spPr>
          <a:xfrm rot="5400000">
            <a:off x="6479203" y="2808874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Multiplication Sign 336">
            <a:extLst>
              <a:ext uri="{FF2B5EF4-FFF2-40B4-BE49-F238E27FC236}">
                <a16:creationId xmlns:a16="http://schemas.microsoft.com/office/drawing/2014/main" id="{33A6C69D-66D6-4139-B9A0-821391BE7A53}"/>
              </a:ext>
            </a:extLst>
          </p:cNvPr>
          <p:cNvSpPr/>
          <p:nvPr/>
        </p:nvSpPr>
        <p:spPr>
          <a:xfrm>
            <a:off x="6178422" y="3636574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F3FBE9D-6D36-4357-80B3-04160CE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26DE5B9-7A66-4B4B-823B-AC4B86B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08AE8A29-0456-40D9-A58B-1614ED5B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5D5F1-BA30-4FAD-8865-C2A448EC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4631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DeleteWord</a:t>
            </a:r>
            <a:r>
              <a:rPr lang="en-US" dirty="0">
                <a:solidFill>
                  <a:schemeClr val="tx1"/>
                </a:solidFill>
              </a:rPr>
              <a:t>(CHAR* STRING)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00B-B3DB-4A38-9A70-757F7BBB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2" y="1246414"/>
            <a:ext cx="10657115" cy="530134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</a:rPr>
              <a:t>Delete a word of the Trie (first make sure that the word is in the Trie, if not return false)</a:t>
            </a:r>
          </a:p>
          <a:p>
            <a:pPr marL="494100" indent="-457200"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</a:rPr>
              <a:t>Create a pointer (to node) that point the head of the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trie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494100" indent="-457200"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</a:rPr>
              <a:t>Create a pointer that runs over the word and now point to first letter</a:t>
            </a:r>
          </a:p>
          <a:p>
            <a:pPr marL="494100" indent="-457200"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</a:rPr>
              <a:t>While (next letter is not null</a:t>
            </a:r>
          </a:p>
          <a:p>
            <a:pPr marL="756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-- count words using node</a:t>
            </a:r>
          </a:p>
          <a:p>
            <a:pPr marL="756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Find the location of the next letter in children array</a:t>
            </a:r>
          </a:p>
          <a:p>
            <a:pPr marL="756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If ( your next child is used for only one word)</a:t>
            </a:r>
          </a:p>
          <a:p>
            <a:pPr marL="10629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Free this sun and all it’s children.</a:t>
            </a:r>
          </a:p>
          <a:p>
            <a:pPr marL="10629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Exit while</a:t>
            </a:r>
          </a:p>
          <a:p>
            <a:pPr marL="756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Place the pointer to next child</a:t>
            </a:r>
          </a:p>
          <a:p>
            <a:pPr marL="756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Point to next letter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</a:rPr>
              <a:t> mark node as not end of word, return true;</a:t>
            </a:r>
          </a:p>
          <a:p>
            <a:pPr marL="1422900" lvl="3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6437-7BF5-49CA-A422-4C124143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737" y="6157911"/>
            <a:ext cx="1125989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C608-8E67-40A8-9C25-C4F04BB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4" descr="תמונה קשורה">
            <a:extLst>
              <a:ext uri="{FF2B5EF4-FFF2-40B4-BE49-F238E27FC236}">
                <a16:creationId xmlns:a16="http://schemas.microsoft.com/office/drawing/2014/main" id="{E69D2886-3937-4A2B-91F3-4945EDDF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2157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 Delete: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796082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5189428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7" name="Flowchart: Connector 436">
            <a:extLst>
              <a:ext uri="{FF2B5EF4-FFF2-40B4-BE49-F238E27FC236}">
                <a16:creationId xmlns:a16="http://schemas.microsoft.com/office/drawing/2014/main" id="{11BC41E4-0735-4110-A4B9-AA13506B4243}"/>
              </a:ext>
            </a:extLst>
          </p:cNvPr>
          <p:cNvSpPr/>
          <p:nvPr/>
        </p:nvSpPr>
        <p:spPr>
          <a:xfrm>
            <a:off x="5198953" y="348178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54EEE-A999-466C-BA00-EF0A1189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7BC00B-089A-4DD5-A8A6-BE18D15D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00169 0.117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651 0.121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398" grpId="1" animBg="1"/>
      <p:bldP spid="437" grpId="0" animBg="1"/>
      <p:bldP spid="437" grpId="1" animBg="1"/>
      <p:bldP spid="4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4" descr="תמונה קשורה">
            <a:extLst>
              <a:ext uri="{FF2B5EF4-FFF2-40B4-BE49-F238E27FC236}">
                <a16:creationId xmlns:a16="http://schemas.microsoft.com/office/drawing/2014/main" id="{3CDEBA75-81E8-4E28-AED1-10CEF22A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 Delete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o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241196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4733099" y="2195224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273CF15-4A14-44B9-82C1-B74F328D364B}"/>
              </a:ext>
            </a:extLst>
          </p:cNvPr>
          <p:cNvGrpSpPr/>
          <p:nvPr/>
        </p:nvGrpSpPr>
        <p:grpSpPr>
          <a:xfrm>
            <a:off x="5878280" y="138820"/>
            <a:ext cx="300082" cy="369332"/>
            <a:chOff x="8107572" y="1934523"/>
            <a:chExt cx="300082" cy="369332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14DC75D-DFE3-4A6F-B8FF-88766951F6D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A04DB623-72FF-4B7A-B2D8-F6F1E763C48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8E8B6ABF-DB8F-4013-A3EB-972B82013B7F}"/>
              </a:ext>
            </a:extLst>
          </p:cNvPr>
          <p:cNvGrpSpPr/>
          <p:nvPr/>
        </p:nvGrpSpPr>
        <p:grpSpPr>
          <a:xfrm>
            <a:off x="5649680" y="1719970"/>
            <a:ext cx="300082" cy="369332"/>
            <a:chOff x="8107572" y="1934523"/>
            <a:chExt cx="300082" cy="369332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3DD2F0-970E-4465-BAE3-54A5068977E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AE2A751-BF68-4427-A398-C688D5FEC73C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8E3F3A3-D936-474C-A596-E0F0F4EAF604}"/>
              </a:ext>
            </a:extLst>
          </p:cNvPr>
          <p:cNvGrpSpPr/>
          <p:nvPr/>
        </p:nvGrpSpPr>
        <p:grpSpPr>
          <a:xfrm>
            <a:off x="3788186" y="2581654"/>
            <a:ext cx="312906" cy="369332"/>
            <a:chOff x="8103453" y="1938957"/>
            <a:chExt cx="312906" cy="36933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34A437F-D56E-4702-A00F-D0AAACCF32C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3B5F6E87-F31C-4609-A41C-01C5CADB90F1}"/>
                </a:ext>
              </a:extLst>
            </p:cNvPr>
            <p:cNvSpPr/>
            <p:nvPr/>
          </p:nvSpPr>
          <p:spPr>
            <a:xfrm>
              <a:off x="8103453" y="193895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EA02C03-8593-4611-8040-E8C3ED943474}"/>
              </a:ext>
            </a:extLst>
          </p:cNvPr>
          <p:cNvGrpSpPr/>
          <p:nvPr/>
        </p:nvGrpSpPr>
        <p:grpSpPr>
          <a:xfrm>
            <a:off x="4790037" y="2179907"/>
            <a:ext cx="358797" cy="449559"/>
            <a:chOff x="8215505" y="3770687"/>
            <a:chExt cx="358797" cy="449559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F1096E7-0D48-4A4C-993E-E972807068E6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DB8519D9-8CE0-4826-A8F3-0C35AADCFE97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224EC-EC9B-4FAD-B741-69EA8661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882BF1-7737-43EE-9FB2-7509B180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25F99-EDA3-4D8D-9501-BB32402C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7" y="1679965"/>
            <a:ext cx="3957294" cy="432277"/>
          </a:xfrm>
          <a:prstGeom prst="rect">
            <a:avLst/>
          </a:prstGeom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0169F49-C2CC-4270-8610-4227CB52AA35}"/>
              </a:ext>
            </a:extLst>
          </p:cNvPr>
          <p:cNvGrpSpPr/>
          <p:nvPr/>
        </p:nvGrpSpPr>
        <p:grpSpPr>
          <a:xfrm>
            <a:off x="456694" y="2271858"/>
            <a:ext cx="2084340" cy="947984"/>
            <a:chOff x="456694" y="2271858"/>
            <a:chExt cx="2084340" cy="947984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6E995ABC-24D5-4529-8DA8-56C5117CBED9}"/>
                </a:ext>
              </a:extLst>
            </p:cNvPr>
            <p:cNvSpPr txBox="1"/>
            <p:nvPr/>
          </p:nvSpPr>
          <p:spPr>
            <a:xfrm>
              <a:off x="456694" y="2573511"/>
              <a:ext cx="15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RECURSIVLY</a:t>
              </a:r>
            </a:p>
          </p:txBody>
        </p:sp>
        <p:sp>
          <p:nvSpPr>
            <p:cNvPr id="342" name="Arrow: Right 341">
              <a:extLst>
                <a:ext uri="{FF2B5EF4-FFF2-40B4-BE49-F238E27FC236}">
                  <a16:creationId xmlns:a16="http://schemas.microsoft.com/office/drawing/2014/main" id="{1DA5B4AD-A26C-4B8A-A635-EE364307973D}"/>
                </a:ext>
              </a:extLst>
            </p:cNvPr>
            <p:cNvSpPr/>
            <p:nvPr/>
          </p:nvSpPr>
          <p:spPr>
            <a:xfrm>
              <a:off x="2278165" y="2773447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Arrow: Right 420">
              <a:extLst>
                <a:ext uri="{FF2B5EF4-FFF2-40B4-BE49-F238E27FC236}">
                  <a16:creationId xmlns:a16="http://schemas.microsoft.com/office/drawing/2014/main" id="{6E8D4578-0292-490F-93B3-4D8F92FAC8E8}"/>
                </a:ext>
              </a:extLst>
            </p:cNvPr>
            <p:cNvSpPr/>
            <p:nvPr/>
          </p:nvSpPr>
          <p:spPr>
            <a:xfrm rot="5400000">
              <a:off x="659847" y="2296841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6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4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4" descr="תמונה קשורה">
            <a:extLst>
              <a:ext uri="{FF2B5EF4-FFF2-40B4-BE49-F238E27FC236}">
                <a16:creationId xmlns:a16="http://schemas.microsoft.com/office/drawing/2014/main" id="{CFBC1BEA-33BA-49F6-9431-D41614F7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2165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 Delete: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 h e r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694341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35770" y="3803708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dirty="0">
                  <a:solidFill>
                    <a:srgbClr val="7030A0"/>
                  </a:solidFill>
                </a:rPr>
                <a:t>_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90772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B8519D9-8CE0-4826-A8F3-0C35AADCFE97}"/>
              </a:ext>
            </a:extLst>
          </p:cNvPr>
          <p:cNvSpPr/>
          <p:nvPr/>
        </p:nvSpPr>
        <p:spPr>
          <a:xfrm>
            <a:off x="4874389" y="221292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166BEA3D-8A45-43FD-A1AC-06F303E8603A}"/>
              </a:ext>
            </a:extLst>
          </p:cNvPr>
          <p:cNvGrpSpPr/>
          <p:nvPr/>
        </p:nvGrpSpPr>
        <p:grpSpPr>
          <a:xfrm>
            <a:off x="5885110" y="124017"/>
            <a:ext cx="300082" cy="369332"/>
            <a:chOff x="8107572" y="1934523"/>
            <a:chExt cx="300082" cy="36933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BAA43398-E889-4151-B38B-1B49795DDF24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758C4FD-19DB-4AE7-AFA4-578A0B3C603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9" name="Flowchart: Connector 448">
            <a:extLst>
              <a:ext uri="{FF2B5EF4-FFF2-40B4-BE49-F238E27FC236}">
                <a16:creationId xmlns:a16="http://schemas.microsoft.com/office/drawing/2014/main" id="{F51BC121-8308-4ECA-B57F-0BC1DDE3CFC5}"/>
              </a:ext>
            </a:extLst>
          </p:cNvPr>
          <p:cNvSpPr/>
          <p:nvPr/>
        </p:nvSpPr>
        <p:spPr>
          <a:xfrm>
            <a:off x="5198953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2CAD12B-F340-4226-BD76-99822DA96CA2}"/>
              </a:ext>
            </a:extLst>
          </p:cNvPr>
          <p:cNvGrpSpPr/>
          <p:nvPr/>
        </p:nvGrpSpPr>
        <p:grpSpPr>
          <a:xfrm>
            <a:off x="5649680" y="1729495"/>
            <a:ext cx="300082" cy="369332"/>
            <a:chOff x="8107572" y="1934523"/>
            <a:chExt cx="300082" cy="369332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30724E9-A213-49C2-AC40-663016C4F39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B1B8B23-83A9-466F-A29D-7D6C92790693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C3D23EE-B8F8-438A-AB88-C69078A80BD6}"/>
              </a:ext>
            </a:extLst>
          </p:cNvPr>
          <p:cNvGrpSpPr/>
          <p:nvPr/>
        </p:nvGrpSpPr>
        <p:grpSpPr>
          <a:xfrm>
            <a:off x="5659205" y="2986795"/>
            <a:ext cx="300082" cy="369332"/>
            <a:chOff x="8107572" y="1934523"/>
            <a:chExt cx="300082" cy="369332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6BEBE3F-9259-4A8A-9BFB-9068163F223F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C473A90-AC76-4D68-BE7C-2DF156887931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62" name="Flowchart: Connector 461">
            <a:extLst>
              <a:ext uri="{FF2B5EF4-FFF2-40B4-BE49-F238E27FC236}">
                <a16:creationId xmlns:a16="http://schemas.microsoft.com/office/drawing/2014/main" id="{FB3E6DA4-E24D-46F3-A933-6782AD9E38AA}"/>
              </a:ext>
            </a:extLst>
          </p:cNvPr>
          <p:cNvSpPr/>
          <p:nvPr/>
        </p:nvSpPr>
        <p:spPr>
          <a:xfrm>
            <a:off x="5198953" y="34722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4F305A39-7DCB-4287-AADC-288EA13D5586}"/>
              </a:ext>
            </a:extLst>
          </p:cNvPr>
          <p:cNvGrpSpPr/>
          <p:nvPr/>
        </p:nvGrpSpPr>
        <p:grpSpPr>
          <a:xfrm>
            <a:off x="5640155" y="4215520"/>
            <a:ext cx="300082" cy="369332"/>
            <a:chOff x="8107572" y="1934523"/>
            <a:chExt cx="300082" cy="369332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7504C77-2134-46C3-9FA3-884764DEF796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89B021B-C40C-4D4A-89E2-AFA2F9E157AB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DAB4BC-3FEA-48D8-9989-76E46CBE0C8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39949" y="2688865"/>
            <a:ext cx="1611140" cy="18055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27802-A03F-491F-9257-2E7369580A4D}"/>
              </a:ext>
            </a:extLst>
          </p:cNvPr>
          <p:cNvGrpSpPr/>
          <p:nvPr/>
        </p:nvGrpSpPr>
        <p:grpSpPr>
          <a:xfrm>
            <a:off x="2951271" y="4494456"/>
            <a:ext cx="1683664" cy="996071"/>
            <a:chOff x="2951271" y="4494456"/>
            <a:chExt cx="1683664" cy="9960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EEB68-D634-4F36-A12F-4154F2710965}"/>
                </a:ext>
              </a:extLst>
            </p:cNvPr>
            <p:cNvSpPr txBox="1"/>
            <p:nvPr/>
          </p:nvSpPr>
          <p:spPr>
            <a:xfrm>
              <a:off x="2951271" y="4494456"/>
              <a:ext cx="15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RECURSIVLY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CE95FB-B9B2-4AB1-AAAE-5F65D2560B32}"/>
                </a:ext>
              </a:extLst>
            </p:cNvPr>
            <p:cNvSpPr/>
            <p:nvPr/>
          </p:nvSpPr>
          <p:spPr>
            <a:xfrm>
              <a:off x="4372066" y="4643547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Arrow: Right 468">
              <a:extLst>
                <a:ext uri="{FF2B5EF4-FFF2-40B4-BE49-F238E27FC236}">
                  <a16:creationId xmlns:a16="http://schemas.microsoft.com/office/drawing/2014/main" id="{B50BC0BE-DE89-4B21-93DB-16974965A944}"/>
                </a:ext>
              </a:extLst>
            </p:cNvPr>
            <p:cNvSpPr/>
            <p:nvPr/>
          </p:nvSpPr>
          <p:spPr>
            <a:xfrm rot="2262968">
              <a:off x="4302906" y="5233590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Arrow: Right 469">
              <a:extLst>
                <a:ext uri="{FF2B5EF4-FFF2-40B4-BE49-F238E27FC236}">
                  <a16:creationId xmlns:a16="http://schemas.microsoft.com/office/drawing/2014/main" id="{CB4F1D6D-23DA-4767-A0F0-4646FD83A988}"/>
                </a:ext>
              </a:extLst>
            </p:cNvPr>
            <p:cNvSpPr/>
            <p:nvPr/>
          </p:nvSpPr>
          <p:spPr>
            <a:xfrm rot="5400000">
              <a:off x="3626631" y="5252641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253FED2-1BE8-48DB-AD5D-133E042B4F1B}"/>
              </a:ext>
            </a:extLst>
          </p:cNvPr>
          <p:cNvGrpSpPr/>
          <p:nvPr/>
        </p:nvGrpSpPr>
        <p:grpSpPr>
          <a:xfrm>
            <a:off x="5222472" y="3416887"/>
            <a:ext cx="358797" cy="449559"/>
            <a:chOff x="8215505" y="3770687"/>
            <a:chExt cx="358797" cy="4495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C449AEC2-338F-4536-93F0-F5305384DC8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1A2D37D-43A6-495F-B136-FAAEC83932EB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1869C3-38B3-4272-B569-7955DCA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D7E701-46D2-4F17-B913-F793B44C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E4FFB49B-86A3-47AB-A5F3-8C90E004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" y="2045350"/>
            <a:ext cx="3957294" cy="4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339 0.116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438" grpId="0" animBg="1"/>
      <p:bldP spid="449" grpId="0" animBg="1"/>
      <p:bldP spid="449" grpId="1" animBg="1"/>
      <p:bldP spid="462" grpId="0" animBg="1"/>
      <p:bldP spid="46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תמונה קשורה">
            <a:extLst>
              <a:ext uri="{FF2B5EF4-FFF2-40B4-BE49-F238E27FC236}">
                <a16:creationId xmlns:a16="http://schemas.microsoft.com/office/drawing/2014/main" id="{44DE9EE9-AB24-49DD-ADD6-03530105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2B9C6-F63D-4F72-A3A6-3EB68526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50" y="2572624"/>
            <a:ext cx="10353762" cy="1257300"/>
          </a:xfrm>
        </p:spPr>
        <p:txBody>
          <a:bodyPr>
            <a:noAutofit/>
          </a:bodyPr>
          <a:lstStyle/>
          <a:p>
            <a:r>
              <a:rPr lang="en-US" sz="9600" dirty="0"/>
              <a:t>Functions: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55A99-ECEE-497E-A879-1C505D18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984C5-EEA5-40D7-AF57-D9C53035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F757117F-88D6-40D7-9966-B86E7D8D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1874C-014C-4E23-88CF-8E5F04A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GetNode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12910-8687-482D-B5A9-8694AEAA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55" y="1042423"/>
            <a:ext cx="8308489" cy="56869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C2787-742A-490D-B71F-820EA55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F7E5-63A7-47D0-9DB7-7E5912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B8812AB6-9380-446C-974F-4BC12F22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3D359-4FFE-481B-AB51-1B2CB56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Insert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1C775-66E2-4143-BA07-9C870ABC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4" y="1080080"/>
            <a:ext cx="11699052" cy="55068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DA9E-6799-4104-9269-C0EE8B9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CA1C-703D-45E7-9914-02C6A79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תמונה קשורה">
            <a:extLst>
              <a:ext uri="{FF2B5EF4-FFF2-40B4-BE49-F238E27FC236}">
                <a16:creationId xmlns:a16="http://schemas.microsoft.com/office/drawing/2014/main" id="{FDBE63F1-0A48-496F-8668-4216281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FBE44-1874-44E3-B49A-09ECE2C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TRIE</a:t>
            </a:r>
            <a:r>
              <a:rPr lang="he-IL" sz="6000" dirty="0"/>
              <a:t>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8FA7-A544-47AA-9683-396763F4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862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</a:rPr>
              <a:t>Why do we need it?</a:t>
            </a:r>
          </a:p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1. to interduce an ending of a word</a:t>
            </a:r>
          </a:p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2. to alert about typing error (typo) in real time</a:t>
            </a:r>
          </a:p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3. to look for words in low time-complexity (as the length of the searched word)</a:t>
            </a:r>
          </a:p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endParaRPr lang="en-US" sz="2400" b="1"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D6151-FE29-4D85-B18E-74571FA5ACBE}"/>
              </a:ext>
            </a:extLst>
          </p:cNvPr>
          <p:cNvSpPr txBox="1"/>
          <p:nvPr/>
        </p:nvSpPr>
        <p:spPr>
          <a:xfrm>
            <a:off x="913795" y="5273452"/>
            <a:ext cx="937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/>
              <a:t>TRIE can contain many types of values(numbers, objects, letters…) usually it is used for letters. In this presentation we’ll be focusing on lower case English letters.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7F0B-7390-4A02-85BB-C1D988FE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33D1-A7DD-4750-A2B5-62A2898E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5EDB00B3-B41B-4369-81E7-80C9866C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E6BDFE-9E98-45AE-BFED-1DC9DF4D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5352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78FB-0406-4060-A426-3A43CBC2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42" y="1071948"/>
            <a:ext cx="9515668" cy="561381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5CC30-D49A-4EB1-BBFD-54548D3F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6023-876A-48FB-86E6-9ACDF69F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0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A6AE9072-B74A-4BE6-B3CC-356BA689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C9D2F-CB88-498C-B2EB-EF70EB1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Delete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8F5C0-1CA1-4A1B-BA74-4E01312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21" y="838014"/>
            <a:ext cx="9947689" cy="585285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6B2DA-4777-45D1-8FAB-C81FCC6C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2CBFC-6A47-454B-8E7B-F096B81D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1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FB847560-C464-4636-B2EB-CAC7868F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D4B75-BD14-42B3-BEE2-83121FF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dirty="0"/>
              <a:t>Free Sub </a:t>
            </a:r>
            <a:r>
              <a:rPr lang="en-US" sz="7200" dirty="0" err="1"/>
              <a:t>Trie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35DC5-133D-4825-9E1F-2BB986E4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9" y="1435714"/>
            <a:ext cx="11464961" cy="4926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A2FEE5-A6CA-4F8A-B509-DAEE89A66712}"/>
              </a:ext>
            </a:extLst>
          </p:cNvPr>
          <p:cNvSpPr txBox="1"/>
          <p:nvPr/>
        </p:nvSpPr>
        <p:spPr>
          <a:xfrm>
            <a:off x="9667875" y="1905000"/>
            <a:ext cx="12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תנאי עצירה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966B-CFEF-4E17-B382-90A0D70B0645}"/>
              </a:ext>
            </a:extLst>
          </p:cNvPr>
          <p:cNvSpPr txBox="1"/>
          <p:nvPr/>
        </p:nvSpPr>
        <p:spPr>
          <a:xfrm>
            <a:off x="6858000" y="1416664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פונקציה רקורסיבית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9726A7-D5DD-4BBC-B399-F6608646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2A0FD7-1F3D-493A-B1E9-9AB5B79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00E1963E-850A-4B05-89C9-ADFB4CF8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BA6B9-D255-4716-8A80-80769EB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The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251D9-EFD0-4548-BC22-D9029A74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Shahar Raz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166968-3422-43E7-8F12-D0124EB6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C80F2-0684-4241-97F9-8E27BAC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4" descr="תמונה קשורה">
            <a:extLst>
              <a:ext uri="{FF2B5EF4-FFF2-40B4-BE49-F238E27FC236}">
                <a16:creationId xmlns:a16="http://schemas.microsoft.com/office/drawing/2014/main" id="{0D37CAC6-7FBB-400A-BA4E-33D2CF75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8148A-87FB-4FAD-8B66-7D5FD509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2529"/>
            <a:ext cx="10353762" cy="12573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Generally 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09D-689E-4C69-B486-DF394B80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30" y="1554839"/>
            <a:ext cx="5495327" cy="424542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>
                <a:solidFill>
                  <a:schemeClr val="tx1"/>
                </a:solidFill>
                <a:effectLst/>
              </a:rPr>
              <a:t>Similar to binary tree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We have a root.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search always starts from the root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movement in the tree is only downwards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Only node knows only it’s own children.</a:t>
            </a:r>
          </a:p>
          <a:p>
            <a:pPr marL="36900" indent="0">
              <a:buNone/>
            </a:pPr>
            <a:r>
              <a:rPr lang="en-US" b="1" u="sng" dirty="0">
                <a:solidFill>
                  <a:schemeClr val="tx1"/>
                </a:solidFill>
                <a:effectLst/>
              </a:rPr>
              <a:t>Unlike binary tree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Each node can contain between 1-26 chars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298E1BD-056D-4280-B65D-69C4474627B2}"/>
              </a:ext>
            </a:extLst>
          </p:cNvPr>
          <p:cNvGrpSpPr/>
          <p:nvPr/>
        </p:nvGrpSpPr>
        <p:grpSpPr>
          <a:xfrm>
            <a:off x="4098159" y="1292051"/>
            <a:ext cx="1374884" cy="1035551"/>
            <a:chOff x="365759" y="181745"/>
            <a:chExt cx="1674093" cy="1347018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E8546B4-FB66-4599-8276-BCE6EE89D4D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7B0D98C-0D11-4AC0-B8E0-67DF899EBF3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F2665D8-F7E1-46FC-9C4B-68147CA2B4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9D07967-E590-4DCD-AA65-B063978EC01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4C1D9D0-F907-47B0-BA61-7313D1C3894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05EB05F-4AB0-40B3-92AF-7C24702CF8BE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157CC8C-48D2-471A-97A1-25A6EF246BE1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788C2E2-76D8-4825-ACDB-1FFE5BCE7F86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3C02221-BD5E-4C1D-A529-594A6558D59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C490FA0-E1B2-485F-B14F-A225EA6B2D9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56843B5-5622-41BD-B38B-98E041AACB37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022DF8A-74B1-4AD7-A61A-6E32CB4A48F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FCAE733-7919-4B4A-8980-9035619151A5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817DA83-002E-48B0-A633-8EE381A950A3}"/>
              </a:ext>
            </a:extLst>
          </p:cNvPr>
          <p:cNvGrpSpPr/>
          <p:nvPr/>
        </p:nvGrpSpPr>
        <p:grpSpPr>
          <a:xfrm>
            <a:off x="4104406" y="2537446"/>
            <a:ext cx="1374884" cy="1035551"/>
            <a:chOff x="365759" y="181745"/>
            <a:chExt cx="1674093" cy="1347018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C728674-3D57-4B39-A24B-B87A2B3E12D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901C95D-281E-4214-8292-779B89570A5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81CE6FB-261B-4B3E-8257-F57C8CA019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CE7CF92-9B01-42FC-B873-D0A30BB76D7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9F7CB8D-EB78-42F2-83C3-DD1BE826C4F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40029C9-0DA3-4462-9086-03215385B55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47E0156-C6BB-4498-820A-14CB4BEAA112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D1137CC3-43A4-4B44-AEA2-40D0579D29A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EE04EE5-37EF-4B86-9E63-6F913819D80B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6E9CD2E-55C9-4A95-B0A8-09B0278A5CF9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B9FB6A5-5BBD-400F-A28D-733EA396185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7048893-B7AF-43F6-9118-2A3E33367D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CA57915-DB7B-4A7B-B81C-2E26B11BA35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D734C51-ED0D-4C06-A8C2-C5469C5C7D81}"/>
              </a:ext>
            </a:extLst>
          </p:cNvPr>
          <p:cNvGrpSpPr/>
          <p:nvPr/>
        </p:nvGrpSpPr>
        <p:grpSpPr>
          <a:xfrm>
            <a:off x="2307928" y="5388126"/>
            <a:ext cx="1374884" cy="1035551"/>
            <a:chOff x="365759" y="181745"/>
            <a:chExt cx="1674093" cy="134701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D0E8588-F5B1-40F5-9F4A-87CA0107BF6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2F9C1D2-B241-49FD-9377-F20D11AFFC83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AF69D70-9EC2-4824-9E8F-09E5B2EEEA4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DA7A5BF-5D9B-48A2-B936-606E2ABD222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3363A9E-0B70-4410-9BCF-5D508B1CF157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7B26A6A-C21D-4952-BAED-F77B8FE5807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DF032D-81C4-4B66-AABF-57074A82D84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779DBE3-68DD-4B11-A6A0-14473ADBD52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5F2CBC8-0C52-4190-B80A-92AA3CEEF8D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F7FC91E-EA85-4195-8E04-1E56CC3D799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C7B1631-DA13-44F9-9190-8498DE446228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0E5CD5D-FFF3-4E02-998C-077233603794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6B9FA49-565D-4592-B56F-CCA9DCD8E1FB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2C54EFBC-1A9B-4BF0-8E13-9D8461719F6C}"/>
              </a:ext>
            </a:extLst>
          </p:cNvPr>
          <p:cNvCxnSpPr>
            <a:cxnSpLocks/>
            <a:stCxn id="255" idx="2"/>
          </p:cNvCxnSpPr>
          <p:nvPr/>
        </p:nvCxnSpPr>
        <p:spPr>
          <a:xfrm rot="5400000">
            <a:off x="4615491" y="2455792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B0AED2B-8E5B-4647-8103-9F602F9321A8}"/>
              </a:ext>
            </a:extLst>
          </p:cNvPr>
          <p:cNvGrpSpPr/>
          <p:nvPr/>
        </p:nvGrpSpPr>
        <p:grpSpPr>
          <a:xfrm>
            <a:off x="4087628" y="3795795"/>
            <a:ext cx="1374884" cy="1035551"/>
            <a:chOff x="365759" y="181745"/>
            <a:chExt cx="1674093" cy="134701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8EB6779-F1CB-474A-8309-63175BAA569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E3BEF69-9B8D-4020-B372-B42ED697311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D77FD155-4644-4C39-BC08-EAA93236231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12F28E6-5614-472C-83E2-D483BD10020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D08B93-3081-4B04-BE1E-A77B818388E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56B8CF5C-473A-438C-9A0E-5ADCB953C5C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9AB0D06C-FE94-4F0E-9838-EC35902C64AE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1D44D482-1A6C-471B-8A9D-97E1E105D888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82B76DB-46FC-4C31-B83C-E58DEC9C58A0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FB9DF3B-9557-43F4-9CA9-167364658A1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B6D6545-CFA1-4CDD-8143-8BD5F4F5A5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535C44B-F412-4234-B25D-019B97AC5C8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464D9FD-44EE-4A0E-86F5-0E6FF346E09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7D66397A-3353-4B65-B0F2-12EA69415175}"/>
              </a:ext>
            </a:extLst>
          </p:cNvPr>
          <p:cNvCxnSpPr>
            <a:cxnSpLocks/>
            <a:stCxn id="274" idx="2"/>
          </p:cNvCxnSpPr>
          <p:nvPr/>
        </p:nvCxnSpPr>
        <p:spPr>
          <a:xfrm rot="5400000">
            <a:off x="4588166" y="3663862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E0318D9-504A-4168-85CD-1593F814B836}"/>
              </a:ext>
            </a:extLst>
          </p:cNvPr>
          <p:cNvGrpSpPr/>
          <p:nvPr/>
        </p:nvGrpSpPr>
        <p:grpSpPr>
          <a:xfrm>
            <a:off x="4062461" y="5037366"/>
            <a:ext cx="1374884" cy="1035551"/>
            <a:chOff x="365759" y="181745"/>
            <a:chExt cx="1674093" cy="134701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9BF1767-34BD-4F11-9953-CEF04DFB732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91630063-B1ED-4D72-BE6E-651581135C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0B00C1A-94AF-491C-9391-CA68AB76B50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8E98FD5-DD9B-4E50-A840-0317A4ECD84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93A0AED-A4AA-485D-80F0-3F957DF38F7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80F610D-4684-4387-8EF1-9044A0E6351C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F96D37E-6C73-4724-93B8-90E0EBC9042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6281A9-5B16-4587-8866-CD226825248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BC2036D-A27C-472A-B42D-9287AA2A5693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44AE541-8CC4-4EA8-9860-DC049F66D81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7CA1B7D-1E16-4B95-A520-9B6172163AF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CE6F64B-73CD-4656-80DB-D3293DFCCCB2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F188FF1-1B68-47C9-A0D4-3C54729F142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5AF98333-907A-44AD-94F0-D5A9B07BAF93}"/>
              </a:ext>
            </a:extLst>
          </p:cNvPr>
          <p:cNvCxnSpPr>
            <a:cxnSpLocks/>
            <a:stCxn id="298" idx="2"/>
          </p:cNvCxnSpPr>
          <p:nvPr/>
        </p:nvCxnSpPr>
        <p:spPr>
          <a:xfrm rot="5400000">
            <a:off x="4591165" y="4941917"/>
            <a:ext cx="294476" cy="73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A2A38FBB-2DA9-43B2-B058-7A25B7D033F2}"/>
              </a:ext>
            </a:extLst>
          </p:cNvPr>
          <p:cNvCxnSpPr>
            <a:stCxn id="320" idx="1"/>
            <a:endCxn id="285" idx="0"/>
          </p:cNvCxnSpPr>
          <p:nvPr/>
        </p:nvCxnSpPr>
        <p:spPr>
          <a:xfrm rot="10800000">
            <a:off x="2995397" y="5388126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88A2D1A-5520-467B-A46B-64FDEE3F4E13}"/>
              </a:ext>
            </a:extLst>
          </p:cNvPr>
          <p:cNvGrpSpPr/>
          <p:nvPr/>
        </p:nvGrpSpPr>
        <p:grpSpPr>
          <a:xfrm>
            <a:off x="843230" y="3724858"/>
            <a:ext cx="1374884" cy="1035551"/>
            <a:chOff x="365759" y="181745"/>
            <a:chExt cx="1674093" cy="1347018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835BFD3-FDDB-4AAF-B90F-59D555EC8CC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DCD2CEF-96C9-4335-899F-AD1266CF70FB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6D1266A-D9F4-4413-89C0-D92D3CF8F9DC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F209A12-A514-4AD8-8A8E-421E5B9EEFC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ECDC91A-D26F-4564-8717-8BC4F90CA8F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03E08A7-90D2-4F9A-9C14-4B26F24102D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B8D03E4-8460-4CA7-B3EA-C05D73D8902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F62E11A-9840-41ED-BEF9-3CF8149B4DA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D22365F-BBE0-486A-B3F0-27E82F02648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D55C6E8-D80F-4087-94C5-CFE813FCF17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3CAB34C-BE4D-400F-9651-AF50A7EFB85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F542460-7662-430B-AF16-CFDF45398BB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44E6B5-175A-4FD2-85AA-9647A4EA76B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39EAADF9-26D2-47B7-B86B-D9467014935A}"/>
              </a:ext>
            </a:extLst>
          </p:cNvPr>
          <p:cNvCxnSpPr>
            <a:cxnSpLocks/>
            <a:stCxn id="276" idx="1"/>
            <a:endCxn id="331" idx="0"/>
          </p:cNvCxnSpPr>
          <p:nvPr/>
        </p:nvCxnSpPr>
        <p:spPr>
          <a:xfrm rot="10800000" flipV="1">
            <a:off x="1530700" y="3300346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DE6B0F2-05E8-4097-8EC2-B242874E14CA}"/>
              </a:ext>
            </a:extLst>
          </p:cNvPr>
          <p:cNvGrpSpPr/>
          <p:nvPr/>
        </p:nvGrpSpPr>
        <p:grpSpPr>
          <a:xfrm>
            <a:off x="172111" y="5377489"/>
            <a:ext cx="1374884" cy="1035551"/>
            <a:chOff x="365759" y="181745"/>
            <a:chExt cx="1674093" cy="134701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A4FD962-99B7-44CB-AAA0-1E26CE3D6C3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130B7DF-FA82-4703-A52E-A5A678E0B6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0166F0CA-AB43-486F-92BB-4AEF7C1C26A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3233EA1-93EC-40DB-8265-FF923CD5A1C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AD26846-2DE9-4AED-8666-D586950EBCB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A9F50E8-AC90-42B7-9793-9CC0DCEC029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1C38005-6FE2-438D-8B27-6D83FE45D3B6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0609D07-448F-4E6E-91DA-96A2B73D55CF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338A0F7-C0FB-42AD-A2CB-00059A2184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FF84ADF-76C7-4CA2-86F6-822050E51C81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9FE0594-BD18-4919-85AC-00B6DC03A634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7D4AA46-559E-4D85-AE84-E62D5B516D3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34B5606-EF75-4648-9A36-4046FB36038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5AF5697F-FEF7-4CDA-A58A-98D59CD4FBAA}"/>
              </a:ext>
            </a:extLst>
          </p:cNvPr>
          <p:cNvCxnSpPr>
            <a:cxnSpLocks/>
            <a:stCxn id="336" idx="2"/>
            <a:endCxn id="346" idx="0"/>
          </p:cNvCxnSpPr>
          <p:nvPr/>
        </p:nvCxnSpPr>
        <p:spPr>
          <a:xfrm rot="5400000">
            <a:off x="658043" y="4914075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21C0BE7-E4DE-4CF4-8F73-DCF47FFB17F7}"/>
              </a:ext>
            </a:extLst>
          </p:cNvPr>
          <p:cNvGrpSpPr/>
          <p:nvPr/>
        </p:nvGrpSpPr>
        <p:grpSpPr>
          <a:xfrm>
            <a:off x="5065617" y="1363314"/>
            <a:ext cx="300082" cy="369332"/>
            <a:chOff x="8107572" y="1934523"/>
            <a:chExt cx="300082" cy="36933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DACCEA8-187E-4CF2-8856-1C8EE7BFABE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E764186-4883-40BB-AF07-E9EFADDE87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2031FFC-F4E4-4E2A-A1E4-991010579D65}"/>
              </a:ext>
            </a:extLst>
          </p:cNvPr>
          <p:cNvGrpSpPr/>
          <p:nvPr/>
        </p:nvGrpSpPr>
        <p:grpSpPr>
          <a:xfrm>
            <a:off x="5070380" y="2601563"/>
            <a:ext cx="300082" cy="369332"/>
            <a:chOff x="8107572" y="1934523"/>
            <a:chExt cx="300082" cy="369332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9F31980-949D-4996-83EA-917E033FEB0E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4F5653B-D543-46BA-B45B-97F8054FE2B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031BF99E-D7FE-43AE-B53C-01DED4E8951A}"/>
              </a:ext>
            </a:extLst>
          </p:cNvPr>
          <p:cNvGrpSpPr/>
          <p:nvPr/>
        </p:nvGrpSpPr>
        <p:grpSpPr>
          <a:xfrm>
            <a:off x="4202554" y="3068059"/>
            <a:ext cx="358797" cy="449559"/>
            <a:chOff x="8205776" y="3759302"/>
            <a:chExt cx="358797" cy="449559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85A0E0A-FABE-4FAE-9273-12A27E3593AD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56A64F7-5CB6-482F-9DD0-0A77FA42D7C5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DCEFBF7-65FD-46FF-B030-C2EB18DEBBDC}"/>
              </a:ext>
            </a:extLst>
          </p:cNvPr>
          <p:cNvGrpSpPr/>
          <p:nvPr/>
        </p:nvGrpSpPr>
        <p:grpSpPr>
          <a:xfrm>
            <a:off x="5058829" y="1364923"/>
            <a:ext cx="300082" cy="369332"/>
            <a:chOff x="8107572" y="1934523"/>
            <a:chExt cx="300082" cy="369332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F816D1A-19DE-4031-9742-CDF0464667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A1E4E62-FF78-4627-A9EB-8FB11519ECD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399D8BC-8CC9-4663-879E-B2E30E88B43C}"/>
              </a:ext>
            </a:extLst>
          </p:cNvPr>
          <p:cNvGrpSpPr/>
          <p:nvPr/>
        </p:nvGrpSpPr>
        <p:grpSpPr>
          <a:xfrm>
            <a:off x="5058829" y="2624763"/>
            <a:ext cx="300082" cy="369332"/>
            <a:chOff x="8107572" y="1934523"/>
            <a:chExt cx="300082" cy="369332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4890D77-ACF7-4B87-AD30-E7BE6307761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1B43C14-B2E3-4BA6-BD34-0C14D595244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9A4C1D9-666E-4E1F-B5E0-D5E790CD60FD}"/>
              </a:ext>
            </a:extLst>
          </p:cNvPr>
          <p:cNvGrpSpPr/>
          <p:nvPr/>
        </p:nvGrpSpPr>
        <p:grpSpPr>
          <a:xfrm>
            <a:off x="5048155" y="3843306"/>
            <a:ext cx="300082" cy="369332"/>
            <a:chOff x="8107572" y="1934523"/>
            <a:chExt cx="300082" cy="369332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C3AD1FDB-C1E0-4166-80A3-253EB93D510D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CC3E77-7579-4C25-BCCF-7EC2B6238777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CC792D0-0CEA-4C53-95D6-00DE5982D596}"/>
              </a:ext>
            </a:extLst>
          </p:cNvPr>
          <p:cNvGrpSpPr/>
          <p:nvPr/>
        </p:nvGrpSpPr>
        <p:grpSpPr>
          <a:xfrm>
            <a:off x="4139225" y="3871903"/>
            <a:ext cx="325730" cy="369332"/>
            <a:chOff x="8094748" y="1934523"/>
            <a:chExt cx="325730" cy="369332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FBA478C-5A64-4A10-AB20-132BB4D0749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89ABC862-56FE-4BA4-ADEA-CFC28DFAF072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676B3AD-B457-4DB7-BFE6-44925B03E8DA}"/>
              </a:ext>
            </a:extLst>
          </p:cNvPr>
          <p:cNvGrpSpPr/>
          <p:nvPr/>
        </p:nvGrpSpPr>
        <p:grpSpPr>
          <a:xfrm>
            <a:off x="1074055" y="279840"/>
            <a:ext cx="1674093" cy="1310160"/>
            <a:chOff x="365759" y="218603"/>
            <a:chExt cx="1674093" cy="13101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7263E5D1-C500-4773-901E-08E4A473785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6D6F4CF-0792-4EB8-96C8-AFB00CBDBDA2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7CB9B547-3BE2-4FDD-8662-0B75215A9B36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E9D6DA5C-E293-458E-BC27-1AB7DA6199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5D23FDFB-FD4C-4DD8-BFAF-AEB974442CBF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C74798B-BCE6-436D-A41E-D937EFE23CB9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76A89E9-87CD-4993-B52C-478B5192246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268EE5F0-CB47-4D72-8895-D192297584A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F7E589C-1D9C-4CDD-8064-65827EBB5C7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00290BA-A4BF-4626-B9AB-A51FD52B036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2BAEB55-13CB-4D2C-975C-A64C0DEDA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1758088-4537-4661-865B-ADDA1EB62BBD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031C95C-A415-4733-86D9-4463DE8C62DB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C5D965D7-4F49-45A2-A403-59A66DBEE818}"/>
              </a:ext>
            </a:extLst>
          </p:cNvPr>
          <p:cNvSpPr/>
          <p:nvPr/>
        </p:nvSpPr>
        <p:spPr>
          <a:xfrm>
            <a:off x="1704926" y="931664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CB9CB33-43D8-4745-AA82-8165F8C50743}"/>
              </a:ext>
            </a:extLst>
          </p:cNvPr>
          <p:cNvSpPr txBox="1"/>
          <p:nvPr/>
        </p:nvSpPr>
        <p:spPr>
          <a:xfrm>
            <a:off x="1765930" y="1011201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A2DCFCAE-CC78-413D-AD61-6D60918CCB38}"/>
              </a:ext>
            </a:extLst>
          </p:cNvPr>
          <p:cNvCxnSpPr>
            <a:cxnSpLocks/>
            <a:stCxn id="380" idx="2"/>
            <a:endCxn id="257" idx="0"/>
          </p:cNvCxnSpPr>
          <p:nvPr/>
        </p:nvCxnSpPr>
        <p:spPr>
          <a:xfrm rot="5400000" flipH="1" flipV="1">
            <a:off x="3199390" y="3763"/>
            <a:ext cx="297949" cy="2874526"/>
          </a:xfrm>
          <a:prstGeom prst="bentConnector5">
            <a:avLst>
              <a:gd name="adj1" fmla="val -76725"/>
              <a:gd name="adj2" fmla="val 61026"/>
              <a:gd name="adj3" fmla="val 1767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22C908-1B15-4368-9038-7C8519C8F54F}"/>
              </a:ext>
            </a:extLst>
          </p:cNvPr>
          <p:cNvGrpSpPr/>
          <p:nvPr/>
        </p:nvGrpSpPr>
        <p:grpSpPr>
          <a:xfrm>
            <a:off x="2281464" y="355643"/>
            <a:ext cx="300082" cy="369332"/>
            <a:chOff x="8107572" y="1934523"/>
            <a:chExt cx="300082" cy="3693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FEB801-A6E3-4400-B1BE-9FB57C8E5D4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2C84523-4D67-465B-AD3E-EC35E07EC94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C9D4-F452-48D6-84E9-0BCA43E7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2671" y="6216557"/>
            <a:ext cx="818069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1FC6-E688-4226-98BE-734C06B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תמונה קשורה">
            <a:extLst>
              <a:ext uri="{FF2B5EF4-FFF2-40B4-BE49-F238E27FC236}">
                <a16:creationId xmlns:a16="http://schemas.microsoft.com/office/drawing/2014/main" id="{FD318951-AAC2-4313-9B0F-6134738A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A6FD-7EE8-4B01-96AB-5F8AFFFF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218114"/>
            <a:ext cx="11598173" cy="6510954"/>
          </a:xfrm>
        </p:spPr>
        <p:txBody>
          <a:bodyPr>
            <a:normAutofit/>
          </a:bodyPr>
          <a:lstStyle/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TRIE is a tree that contains Strings in a way so every two words with the same prefix: will use (literally) the same letters. Each node of the Trie would look like this: </a:t>
            </a: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\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Inside there is an array named children in alphabet size.</a:t>
            </a: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Each letter has compatibly ascii code : for example</a:t>
            </a: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So that when we’d like to reach a cell in the array, we’ll subtract ‘a’ from the given letter, and the result will give us the index in children array</a:t>
            </a: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for example: to find ‘c’-’s index, we’ll calc: ‘c’-’a’=2 (99-97=2) </a:t>
            </a:r>
            <a:endParaRPr lang="he-IL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49BAE-3DB9-4238-B410-DB5C4500461C}"/>
              </a:ext>
            </a:extLst>
          </p:cNvPr>
          <p:cNvSpPr/>
          <p:nvPr/>
        </p:nvSpPr>
        <p:spPr>
          <a:xfrm>
            <a:off x="8257448" y="1250371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84115B-4632-4C5D-8621-B9A3F34D03CE}"/>
              </a:ext>
            </a:extLst>
          </p:cNvPr>
          <p:cNvCxnSpPr/>
          <p:nvPr/>
        </p:nvCxnSpPr>
        <p:spPr>
          <a:xfrm>
            <a:off x="8799617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5E972-43FB-4746-B973-0D90D02F5FDB}"/>
              </a:ext>
            </a:extLst>
          </p:cNvPr>
          <p:cNvCxnSpPr/>
          <p:nvPr/>
        </p:nvCxnSpPr>
        <p:spPr>
          <a:xfrm>
            <a:off x="933301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03674-9539-4742-A956-1FFE394073C5}"/>
              </a:ext>
            </a:extLst>
          </p:cNvPr>
          <p:cNvCxnSpPr/>
          <p:nvPr/>
        </p:nvCxnSpPr>
        <p:spPr>
          <a:xfrm>
            <a:off x="9083635" y="174220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5349D-9C32-4B75-BCCE-76FFE889C463}"/>
              </a:ext>
            </a:extLst>
          </p:cNvPr>
          <p:cNvCxnSpPr/>
          <p:nvPr/>
        </p:nvCxnSpPr>
        <p:spPr>
          <a:xfrm>
            <a:off x="11022732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D10752-26D9-4B6F-9505-A4A02641A9F3}"/>
              </a:ext>
            </a:extLst>
          </p:cNvPr>
          <p:cNvSpPr txBox="1"/>
          <p:nvPr/>
        </p:nvSpPr>
        <p:spPr>
          <a:xfrm>
            <a:off x="8534936" y="1746119"/>
            <a:ext cx="27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705E3A-ACED-4FE2-A50E-E06750D3F166}"/>
              </a:ext>
            </a:extLst>
          </p:cNvPr>
          <p:cNvCxnSpPr/>
          <p:nvPr/>
        </p:nvCxnSpPr>
        <p:spPr>
          <a:xfrm>
            <a:off x="1066640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6A065E-58DB-4500-8C7E-D9599F371AD7}"/>
              </a:ext>
            </a:extLst>
          </p:cNvPr>
          <p:cNvSpPr txBox="1"/>
          <p:nvPr/>
        </p:nvSpPr>
        <p:spPr>
          <a:xfrm>
            <a:off x="8782089" y="1754801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4EC21-9FD6-4657-AEEF-06F5C1A85D34}"/>
              </a:ext>
            </a:extLst>
          </p:cNvPr>
          <p:cNvSpPr txBox="1"/>
          <p:nvPr/>
        </p:nvSpPr>
        <p:spPr>
          <a:xfrm>
            <a:off x="9096371" y="1741406"/>
            <a:ext cx="2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7485B-52A9-4436-8362-8A4500DEC10F}"/>
              </a:ext>
            </a:extLst>
          </p:cNvPr>
          <p:cNvSpPr/>
          <p:nvPr/>
        </p:nvSpPr>
        <p:spPr>
          <a:xfrm>
            <a:off x="8606744" y="3330083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3E014-B7C9-4E42-81EC-66761512EBBA}"/>
              </a:ext>
            </a:extLst>
          </p:cNvPr>
          <p:cNvSpPr txBox="1"/>
          <p:nvPr/>
        </p:nvSpPr>
        <p:spPr>
          <a:xfrm>
            <a:off x="8606744" y="3330083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744C9-3496-425A-88D7-31BEC8878C43}"/>
              </a:ext>
            </a:extLst>
          </p:cNvPr>
          <p:cNvSpPr txBox="1"/>
          <p:nvPr/>
        </p:nvSpPr>
        <p:spPr>
          <a:xfrm>
            <a:off x="8693491" y="368063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3A58C-2755-4F0B-86E4-1CDF9AB3CFF4}"/>
              </a:ext>
            </a:extLst>
          </p:cNvPr>
          <p:cNvSpPr/>
          <p:nvPr/>
        </p:nvSpPr>
        <p:spPr>
          <a:xfrm>
            <a:off x="10166420" y="3330083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E0605-1133-4AE7-AC8B-76FF3B93B528}"/>
              </a:ext>
            </a:extLst>
          </p:cNvPr>
          <p:cNvSpPr txBox="1"/>
          <p:nvPr/>
        </p:nvSpPr>
        <p:spPr>
          <a:xfrm>
            <a:off x="10166420" y="3355730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86161-0A2D-4114-AB06-FD600A92DF0D}"/>
              </a:ext>
            </a:extLst>
          </p:cNvPr>
          <p:cNvSpPr/>
          <p:nvPr/>
        </p:nvSpPr>
        <p:spPr>
          <a:xfrm>
            <a:off x="10567935" y="3680633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215CC-9F40-428B-95EE-6D3561A27290}"/>
              </a:ext>
            </a:extLst>
          </p:cNvPr>
          <p:cNvSpPr txBox="1"/>
          <p:nvPr/>
        </p:nvSpPr>
        <p:spPr>
          <a:xfrm>
            <a:off x="8912015" y="1302327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Trie 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83E71A-FBA7-42E6-BD23-E6D7642160EC}"/>
              </a:ext>
            </a:extLst>
          </p:cNvPr>
          <p:cNvSpPr txBox="1"/>
          <p:nvPr/>
        </p:nvSpPr>
        <p:spPr>
          <a:xfrm>
            <a:off x="10611395" y="1757134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3E114-6666-4556-8914-3FF684746E31}"/>
              </a:ext>
            </a:extLst>
          </p:cNvPr>
          <p:cNvSpPr txBox="1"/>
          <p:nvPr/>
        </p:nvSpPr>
        <p:spPr>
          <a:xfrm>
            <a:off x="10998548" y="1756826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24628B-C0B7-4513-A60A-C11B22234B6B}"/>
              </a:ext>
            </a:extLst>
          </p:cNvPr>
          <p:cNvSpPr/>
          <p:nvPr/>
        </p:nvSpPr>
        <p:spPr>
          <a:xfrm>
            <a:off x="8531316" y="1732681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521EB-1198-473A-8314-D347D8BB84FC}"/>
              </a:ext>
            </a:extLst>
          </p:cNvPr>
          <p:cNvSpPr txBox="1"/>
          <p:nvPr/>
        </p:nvSpPr>
        <p:spPr>
          <a:xfrm>
            <a:off x="9325982" y="1764905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224E1FE4-41B3-44A2-8D79-DB6BE938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5" y="1509373"/>
            <a:ext cx="7437065" cy="2028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71035-3EB9-4C47-B955-C6B6BF98DD95}"/>
              </a:ext>
            </a:extLst>
          </p:cNvPr>
          <p:cNvSpPr/>
          <p:nvPr/>
        </p:nvSpPr>
        <p:spPr>
          <a:xfrm>
            <a:off x="6172200" y="4796467"/>
            <a:ext cx="1784401" cy="338554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he-IL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E710F-6849-427E-A373-51D2777F767C}"/>
              </a:ext>
            </a:extLst>
          </p:cNvPr>
          <p:cNvSpPr txBox="1"/>
          <p:nvPr/>
        </p:nvSpPr>
        <p:spPr>
          <a:xfrm>
            <a:off x="6147584" y="4781760"/>
            <a:ext cx="191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 = 97) , (z =122)</a:t>
            </a:r>
            <a:r>
              <a:rPr lang="he-IL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EDA9-CE03-4E7B-891F-37CE9673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3900" y="6428409"/>
            <a:ext cx="1490660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0B8B4-A7DA-4508-880E-99795A09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B338C2-4B4B-49FC-A80A-83C8D167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33" y="6278671"/>
            <a:ext cx="4154199" cy="2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תמונה קשורה">
            <a:extLst>
              <a:ext uri="{FF2B5EF4-FFF2-40B4-BE49-F238E27FC236}">
                <a16:creationId xmlns:a16="http://schemas.microsoft.com/office/drawing/2014/main" id="{9EDFD4E1-09BC-4FD1-A370-1E8B13FA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A7EB5-3671-4446-A97A-DFB310E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95" y="1524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Actions on Trie</a:t>
            </a:r>
            <a:endParaRPr lang="he-IL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5F03-180B-45DF-A472-4AF38F78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43" y="1409700"/>
            <a:ext cx="10353762" cy="3714749"/>
          </a:xfrm>
        </p:spPr>
        <p:txBody>
          <a:bodyPr>
            <a:normAutofit/>
          </a:bodyPr>
          <a:lstStyle/>
          <a:p>
            <a:pPr marL="36900" indent="0" rtl="1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Trie supports the following basic commands:</a:t>
            </a:r>
            <a:endParaRPr lang="he-IL" dirty="0">
              <a:solidFill>
                <a:schemeClr val="tx1"/>
              </a:solidFill>
              <a:effectLst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GetNode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he-IL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Insert(Root* , key)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Search(Root* , key)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DelWord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(Root*,key)</a:t>
            </a: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We will now explain a bit about each action;</a:t>
            </a:r>
          </a:p>
          <a:p>
            <a:pPr marL="36900" indent="0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First we’ll initialize the TRIE</a:t>
            </a:r>
            <a:r>
              <a:rPr lang="he-IL" dirty="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060E-330F-4BB0-9FBA-04584FB2536D}"/>
              </a:ext>
            </a:extLst>
          </p:cNvPr>
          <p:cNvSpPr txBox="1"/>
          <p:nvPr/>
        </p:nvSpPr>
        <p:spPr>
          <a:xfrm>
            <a:off x="4250227" y="1971397"/>
            <a:ext cx="77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O(w)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O(L)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O(w)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2DCE7-7F2C-4377-BA86-C53AE4809C92}"/>
              </a:ext>
            </a:extLst>
          </p:cNvPr>
          <p:cNvSpPr txBox="1"/>
          <p:nvPr/>
        </p:nvSpPr>
        <p:spPr>
          <a:xfrm>
            <a:off x="6335486" y="4603998"/>
            <a:ext cx="53829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</a:t>
            </a:r>
          </a:p>
          <a:p>
            <a:r>
              <a:rPr lang="en-US" sz="4000" dirty="0"/>
              <a:t>W – </a:t>
            </a:r>
            <a:r>
              <a:rPr lang="en-US" dirty="0"/>
              <a:t>the length of the processed word</a:t>
            </a:r>
            <a:endParaRPr lang="he-IL" dirty="0"/>
          </a:p>
          <a:p>
            <a:r>
              <a:rPr lang="he-IL" dirty="0"/>
              <a:t> </a:t>
            </a:r>
            <a:endParaRPr lang="en-US" dirty="0"/>
          </a:p>
          <a:p>
            <a:r>
              <a:rPr lang="en-US" sz="4000" dirty="0"/>
              <a:t>L</a:t>
            </a:r>
            <a:r>
              <a:rPr lang="en-US" dirty="0"/>
              <a:t> – the Length of the longest word in the TRIE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CC37BE-1453-4225-B659-D5D46319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 &amp; Avner Levi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0C322E-C820-45B8-8AC5-107E41FC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תמונה קשורהBBBBB">
            <a:extLst>
              <a:ext uri="{FF2B5EF4-FFF2-40B4-BE49-F238E27FC236}">
                <a16:creationId xmlns:a16="http://schemas.microsoft.com/office/drawing/2014/main" id="{522FA1F8-5312-450A-9AAA-0491F16B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9FD79-88EF-4BAD-A423-D37BE45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268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u="sng" dirty="0">
                <a:solidFill>
                  <a:schemeClr val="tx1"/>
                </a:solidFill>
              </a:rPr>
              <a:t>Init 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D002-B934-41C7-BCF7-A7A1F769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5568"/>
            <a:ext cx="10353762" cy="3714749"/>
          </a:xfrm>
        </p:spPr>
        <p:txBody>
          <a:bodyPr/>
          <a:lstStyle/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</a:rPr>
              <a:t>In the calling fun we’ll use the next statement</a:t>
            </a:r>
            <a:r>
              <a:rPr lang="he-IL" b="1" dirty="0">
                <a:solidFill>
                  <a:schemeClr val="tx1"/>
                </a:solidFill>
                <a:effectLst/>
              </a:rPr>
              <a:t>:</a:t>
            </a:r>
            <a:endParaRPr lang="en-US" b="1" dirty="0">
              <a:solidFill>
                <a:schemeClr val="tx1"/>
              </a:solidFill>
              <a:effectLst/>
            </a:endParaRPr>
          </a:p>
          <a:p>
            <a:pPr marL="494100" indent="-45720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AutoNum type="arabicPeriod"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494100" indent="-45720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AutoNum type="arabicPeriod"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1. Initialize children array in size 26 so that each cell pointing to NULL</a:t>
            </a: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2. Set “is end of word” to false.</a:t>
            </a: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3. Set “the number of words using the vertex to 0</a:t>
            </a: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In the end, the function well return a pointer </a:t>
            </a:r>
          </a:p>
          <a:p>
            <a:pPr marL="36900" indent="0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to the </a:t>
            </a:r>
            <a:r>
              <a:rPr lang="en-US" dirty="0" err="1">
                <a:solidFill>
                  <a:schemeClr val="tx1"/>
                </a:solidFill>
                <a:effectLst/>
              </a:rPr>
              <a:t>Trie’s</a:t>
            </a:r>
            <a:r>
              <a:rPr lang="en-US" dirty="0">
                <a:solidFill>
                  <a:schemeClr val="tx1"/>
                </a:solidFill>
                <a:effectLst/>
              </a:rPr>
              <a:t> root.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B6FB7-6A59-4587-A9A2-9C5B8ACC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0" y="1524284"/>
            <a:ext cx="3817693" cy="36649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8167012"/>
                  </p:ext>
                </p:extLst>
              </p:nvPr>
            </p:nvGraphicFramePr>
            <p:xfrm>
              <a:off x="6798129" y="3367303"/>
              <a:ext cx="5290695" cy="3436268"/>
            </p:xfrm>
            <a:graphic>
              <a:graphicData uri="http://schemas.microsoft.com/office/powerpoint/2016/slidezoom">
                <pslz:sldZm>
                  <pslz:sldZmObj sldId="271" cId="4220044220">
                    <pslz:zmPr id="{8EE48CEA-D36C-4830-8B5B-E6D65ECADAE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90695" cy="343626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8129" y="3367303"/>
                <a:ext cx="5290695" cy="343626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4BB9EA-B71D-442B-BE05-31E973B37E45}"/>
              </a:ext>
            </a:extLst>
          </p:cNvPr>
          <p:cNvSpPr txBox="1"/>
          <p:nvPr/>
        </p:nvSpPr>
        <p:spPr>
          <a:xfrm>
            <a:off x="9222347" y="213806"/>
            <a:ext cx="87235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NULL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09F7-16E1-4FE9-9434-52DC568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84EF5-DF11-452A-92EC-E836642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תמונה קשורה">
            <a:extLst>
              <a:ext uri="{FF2B5EF4-FFF2-40B4-BE49-F238E27FC236}">
                <a16:creationId xmlns:a16="http://schemas.microsoft.com/office/drawing/2014/main" id="{9103325E-EB6C-420A-87FB-3E3853F0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7DDFB-CAAD-4E51-8D1E-32AD6C5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he-IL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CHAR* STRING</a:t>
            </a:r>
            <a:r>
              <a:rPr lang="he-IL" b="1" dirty="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4450-8C30-4BBF-952F-1705C856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</a:rPr>
              <a:t>At first we’ll point to the </a:t>
            </a:r>
            <a:r>
              <a:rPr lang="en-US" b="1" dirty="0" err="1">
                <a:solidFill>
                  <a:schemeClr val="tx1"/>
                </a:solidFill>
              </a:rPr>
              <a:t>Trie’s</a:t>
            </a:r>
            <a:r>
              <a:rPr lang="en-US" b="1" dirty="0">
                <a:solidFill>
                  <a:schemeClr val="tx1"/>
                </a:solidFill>
              </a:rPr>
              <a:t> root</a:t>
            </a:r>
            <a:endParaRPr lang="he-IL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1. Check if the first letter in the word exists in the root? As explained before by using ‘</a:t>
            </a:r>
            <a:r>
              <a:rPr lang="en-US" dirty="0" err="1">
                <a:solidFill>
                  <a:schemeClr val="tx1"/>
                </a:solidFill>
              </a:rPr>
              <a:t>curr</a:t>
            </a:r>
            <a:r>
              <a:rPr lang="en-US" dirty="0">
                <a:solidFill>
                  <a:schemeClr val="tx1"/>
                </a:solidFill>
              </a:rPr>
              <a:t> char’-’a’ to know the index in the array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2. If (the letter doesn’t exist in the node)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Create a new node, and “wire” it as a child in the proper index.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Else, if the letter exists, point the main pointer to the proper node.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Loop through 1&amp;2 till reach the end of the word. 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538AF-D4F4-4382-9773-DCA5B1DF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40" y="3061606"/>
            <a:ext cx="5165392" cy="3238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58CB-295C-4C9C-9FCF-426DF1D1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0481" y="6139315"/>
            <a:ext cx="942219" cy="365125"/>
          </a:xfrm>
        </p:spPr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7603-4E2B-476C-868E-B6406916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AFDFA7B5-0568-4148-8D1D-CDBD6ABE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74CD0-367C-47CF-B021-6403B0D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effectLst/>
              </a:rPr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A0ED-FF72-4B33-8766-CE0F7853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dirty="0">
                <a:solidFill>
                  <a:schemeClr val="tx1"/>
                </a:solidFill>
                <a:effectLst/>
              </a:rPr>
              <a:t>Array children contains pointers to nodes only</a:t>
            </a:r>
          </a:p>
          <a:p>
            <a:pPr marL="3690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The letters and the numbers we use are only there for the implementation and the understanding of the array &amp; the problem</a:t>
            </a:r>
            <a:endParaRPr lang="he-IL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949B-4706-4A3C-A134-A4D31475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Shahar Raz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3D91-C8B2-4285-8F9B-6DA955D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B8AE1"/>
      </a:accent1>
      <a:accent2>
        <a:srgbClr val="5EA4DB"/>
      </a:accent2>
      <a:accent3>
        <a:srgbClr val="57B0B2"/>
      </a:accent3>
      <a:accent4>
        <a:srgbClr val="4EB78D"/>
      </a:accent4>
      <a:accent5>
        <a:srgbClr val="4FB762"/>
      </a:accent5>
      <a:accent6>
        <a:srgbClr val="66B64E"/>
      </a:accent6>
      <a:hlink>
        <a:srgbClr val="8B8354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2789</Words>
  <Application>Microsoft Office PowerPoint</Application>
  <PresentationFormat>Widescreen</PresentationFormat>
  <Paragraphs>1619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Berlin Sans FB</vt:lpstr>
      <vt:lpstr>Bodoni MT</vt:lpstr>
      <vt:lpstr>Calibri</vt:lpstr>
      <vt:lpstr>Goudy Old Style</vt:lpstr>
      <vt:lpstr>Miriam</vt:lpstr>
      <vt:lpstr>Segoe Print</vt:lpstr>
      <vt:lpstr>Wingdings 2</vt:lpstr>
      <vt:lpstr>SlateVTI</vt:lpstr>
      <vt:lpstr>Trie data Structure</vt:lpstr>
      <vt:lpstr>Introduction  </vt:lpstr>
      <vt:lpstr>TRIE </vt:lpstr>
      <vt:lpstr>Generally speaking</vt:lpstr>
      <vt:lpstr>PowerPoint Presentation</vt:lpstr>
      <vt:lpstr>Actions on Trie</vt:lpstr>
      <vt:lpstr>Init TRIE</vt:lpstr>
      <vt:lpstr>INSERT)CHAR* STRING(</vt:lpstr>
      <vt:lpstr>Clarification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SEARCH(CHAR*STRING)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DeleteWord(CHAR* STRING) </vt:lpstr>
      <vt:lpstr>PowerPoint Presentation</vt:lpstr>
      <vt:lpstr>PowerPoint Presentation</vt:lpstr>
      <vt:lpstr>PowerPoint Presentation</vt:lpstr>
      <vt:lpstr>Functions:</vt:lpstr>
      <vt:lpstr>GetNode</vt:lpstr>
      <vt:lpstr>Insert</vt:lpstr>
      <vt:lpstr>Search </vt:lpstr>
      <vt:lpstr>Delete Word</vt:lpstr>
      <vt:lpstr>Free Sub Trie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data structure</dc:title>
  <dc:creator>Stanislav Krot</dc:creator>
  <cp:lastModifiedBy>Shahar Raz</cp:lastModifiedBy>
  <cp:revision>132</cp:revision>
  <dcterms:created xsi:type="dcterms:W3CDTF">2020-01-16T08:35:13Z</dcterms:created>
  <dcterms:modified xsi:type="dcterms:W3CDTF">2020-07-19T09:31:37Z</dcterms:modified>
</cp:coreProperties>
</file>