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E5F7"/>
    <a:srgbClr val="FE9202"/>
    <a:srgbClr val="E7FF01"/>
    <a:srgbClr val="E39A39"/>
    <a:srgbClr val="1D3A00"/>
    <a:srgbClr val="5EEC3C"/>
    <a:srgbClr val="990099"/>
    <a:srgbClr val="CC0099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2" y="-2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182570"/>
            <a:ext cx="7940660" cy="106893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251505"/>
            <a:ext cx="7940660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35E5F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690C-16C0-4782-A124-90847621DB1E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CE0E-6D62-465C-8BBA-3D40872970BC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80A5-BA62-4818-A659-FF7881227871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B71D-2453-4ABB-A079-E24A785F97F0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0396-0BDB-48F2-B244-1659A0980245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5E5F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41361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035F-8566-42E4-B99B-1D05B7E736EE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504F-38FC-4FC8-BF21-B8DCC149DAE5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1AA5-897E-40BC-B1AC-3C80A205CEA7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DE7-24A6-4257-BD3E-BE6ECEEF10B4}" type="datetime1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5EC3-F9A2-4B13-85D7-815E3B6E82B0}" type="datetime1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978B-D80D-4A0C-8FFF-022118857473}" type="datetime1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6478-8D58-4ED9-A6E1-26A28B9348F7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6976-E0F1-4B78-82CE-0A63109043F9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ransparency.entsoe.e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335275"/>
            <a:ext cx="8237835" cy="916229"/>
          </a:xfrm>
        </p:spPr>
        <p:txBody>
          <a:bodyPr>
            <a:noAutofit/>
          </a:bodyPr>
          <a:lstStyle/>
          <a:p>
            <a:r>
              <a:rPr lang="en-US" sz="2400" dirty="0"/>
              <a:t>Hungary’s Electricity demand forecasting using LSTM and ARIMA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251505"/>
            <a:ext cx="7940660" cy="610821"/>
          </a:xfrm>
        </p:spPr>
        <p:txBody>
          <a:bodyPr>
            <a:normAutofit/>
          </a:bodyPr>
          <a:lstStyle/>
          <a:p>
            <a:r>
              <a:rPr lang="en-US" sz="1600" dirty="0"/>
              <a:t>Shahab Sabzi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86F5B-DD78-4397-88AC-7220DC02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31B3E-6D71-4312-A279-8FFC2126D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Thank you for your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C400B-DF14-4B0E-826C-EAD6681E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4771-3F81-4520-ACFC-F37B5550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F012-2883-4F28-B48F-B12EA6B4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[1] Adaptive Neuro-Fuzzy Inference System (ANFIS) to predict the electricity demand in Ghana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 simple moving average (SMA), weighted moving average (WMA), simple exponential smoothing (SES), Holt linear trend (HL), Holt-Winters (HW) and centered moving average (CMA)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[3]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Combination of a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decomposition model and state-space model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[4] ARIMA method, in EU countries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[5] SARIMA model for weekly peak demand forecasting in Australia</a:t>
            </a:r>
          </a:p>
          <a:p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F94E5-722E-43AD-BE26-B9CC4273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2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B585-32F0-47A7-8675-E0C056D1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175E-04A7-4F67-8E08-4DBFF1AE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200" dirty="0">
                <a:solidFill>
                  <a:schemeClr val="tx1"/>
                </a:solidFill>
              </a:rPr>
              <a:t>Hungarian electricity demand </a:t>
            </a:r>
          </a:p>
          <a:p>
            <a:pPr marL="0" indent="0" algn="l">
              <a:buNone/>
            </a:pPr>
            <a:r>
              <a:rPr lang="en-US" sz="1200" dirty="0">
                <a:solidFill>
                  <a:schemeClr val="tx1"/>
                </a:solidFill>
              </a:rPr>
              <a:t>data as Time Series</a:t>
            </a:r>
          </a:p>
          <a:p>
            <a:pPr marL="0" indent="0" algn="l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1200" dirty="0">
                <a:solidFill>
                  <a:schemeClr val="tx1"/>
                </a:solidFill>
              </a:rPr>
              <a:t>15 minute intervals</a:t>
            </a:r>
          </a:p>
          <a:p>
            <a:pPr marL="0" indent="0" algn="l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1200" dirty="0">
                <a:solidFill>
                  <a:schemeClr val="tx1"/>
                </a:solidFill>
              </a:rPr>
              <a:t>Availability: from 2015 until now</a:t>
            </a:r>
          </a:p>
          <a:p>
            <a:pPr marL="0" indent="0" algn="l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1200" dirty="0">
                <a:solidFill>
                  <a:schemeClr val="tx1"/>
                </a:solidFill>
              </a:rPr>
              <a:t>Source:  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“ENTSO-E Transparency Platform.</a:t>
            </a:r>
          </a:p>
          <a:p>
            <a:pPr marL="0" indent="0" algn="l">
              <a:buNone/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https://transparency.entsoe.eu</a:t>
            </a:r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l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1200" dirty="0">
                <a:solidFill>
                  <a:schemeClr val="tx1"/>
                </a:solidFill>
              </a:rPr>
              <a:t>Used Data: Whole 2020, converted to hourly</a:t>
            </a:r>
          </a:p>
          <a:p>
            <a:pPr marL="0" indent="0" algn="l">
              <a:buNone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l">
              <a:buNone/>
            </a:pP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l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2F158-53E6-45BE-A942-BED13A84750D}"/>
              </a:ext>
            </a:extLst>
          </p:cNvPr>
          <p:cNvSpPr txBox="1"/>
          <p:nvPr/>
        </p:nvSpPr>
        <p:spPr>
          <a:xfrm>
            <a:off x="3405562" y="1044700"/>
            <a:ext cx="5594883" cy="205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Preprocessing:</a:t>
            </a:r>
          </a:p>
          <a:p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data_2020 = data_2020.reset_index()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data_2020 = data_2020.drop(columns = </a:t>
            </a:r>
            <a:r>
              <a:rPr lang="en-US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"index"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axis = </a:t>
            </a:r>
            <a:r>
              <a:rPr lang="en-US" sz="9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data_2020 = data_2020.drop_duplicates(subset=</a:t>
            </a:r>
            <a:r>
              <a:rPr lang="en-US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"Time (CET)"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data_2020 = data_2020.drop(columns = </a:t>
            </a:r>
            <a:r>
              <a:rPr lang="en-US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"Time (CET)"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axis = </a:t>
            </a:r>
            <a:r>
              <a:rPr lang="en-US" sz="9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data_2020[</a:t>
            </a:r>
            <a:r>
              <a:rPr lang="en-US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'datetime'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pd.date_range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(start=</a:t>
            </a:r>
            <a:r>
              <a:rPr lang="en-US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'01-01-		2020t00:00'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periods=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(data_2020),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freq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"15min"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data_2020 = data_2020[[</a:t>
            </a:r>
            <a:r>
              <a:rPr lang="en-US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'datetime'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'Actual Total Load [MW]’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hourly_2020 = data_2020.iloc[</a:t>
            </a:r>
            <a:r>
              <a:rPr lang="en-US" sz="9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9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:]</a:t>
            </a:r>
          </a:p>
          <a:p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498EBC-0264-43EC-AA8C-C6CF96673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77160"/>
            <a:ext cx="2443280" cy="1487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2DED2F-B7E2-46B7-80BB-E79B0B178A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65" y="1194089"/>
            <a:ext cx="5440888" cy="351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F2E302-EC9C-4361-ABA0-EAE419447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10" y="2216006"/>
            <a:ext cx="5935980" cy="21488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FE87495-A449-47FF-BDF4-068579F9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8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004A-F2BC-4284-A845-EF7C573F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LSTM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72924-1F15-4350-B786-177926AFF043}"/>
              </a:ext>
            </a:extLst>
          </p:cNvPr>
          <p:cNvSpPr txBox="1"/>
          <p:nvPr/>
        </p:nvSpPr>
        <p:spPr>
          <a:xfrm>
            <a:off x="23848" y="1044700"/>
            <a:ext cx="4498917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effectLst/>
                <a:latin typeface="Courier New" panose="02070309020205020404" pitchFamily="49" charset="0"/>
              </a:rPr>
              <a:t>Normalizing the data: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sklearn.preprocessing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MinMaxScaler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data.values.reshape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values.astype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'float32'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scaler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MinMaxScaler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feature_range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scaler.fit_transform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(values)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data.mean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(0.99999994, 0.0, 0.49414918)</a:t>
            </a:r>
            <a:endParaRPr lang="en-US" sz="1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1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b="1" dirty="0">
                <a:effectLst/>
                <a:latin typeface="Courier New" panose="02070309020205020404" pitchFamily="49" charset="0"/>
              </a:rPr>
              <a:t>Creating X and Y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make_timeseries_instances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seq_length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X = []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Y = []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start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data.shape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seq_length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X.append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start:start+seq_length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Y.append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start+seq_length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X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Y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X, Y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seq_length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X,Y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make_timeseries_instances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(data,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seq_length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seq_length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np.atleast_3d(X)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np.expand_dims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(Y, axis=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43B20-3A32-4046-92D4-7B8AEC88C660}"/>
              </a:ext>
            </a:extLst>
          </p:cNvPr>
          <p:cNvSpPr txBox="1"/>
          <p:nvPr/>
        </p:nvSpPr>
        <p:spPr>
          <a:xfrm>
            <a:off x="4429888" y="1141818"/>
            <a:ext cx="4123035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Developing the Model: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Sequential()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(LSTM(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seq_length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'linear'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453869-4D3A-4C8A-AAFA-42014DF8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765" y="2266340"/>
            <a:ext cx="3954095" cy="194888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75DD994-A780-4740-A438-711AFFC0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7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004A-F2BC-4284-A845-EF7C573F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LSTM Model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F4CFD-3DE3-4D9A-92DF-081F2A8272B8}"/>
              </a:ext>
            </a:extLst>
          </p:cNvPr>
          <p:cNvSpPr txBox="1"/>
          <p:nvPr/>
        </p:nvSpPr>
        <p:spPr>
          <a:xfrm>
            <a:off x="143554" y="1197405"/>
            <a:ext cx="7177135" cy="42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Compiling the model: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(loss=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mse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optimizer=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adam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metrics=[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293F7-B8CD-4EA8-9C76-5E0C7EAA5B87}"/>
              </a:ext>
            </a:extLst>
          </p:cNvPr>
          <p:cNvSpPr txBox="1"/>
          <p:nvPr/>
        </p:nvSpPr>
        <p:spPr>
          <a:xfrm>
            <a:off x="143555" y="1612903"/>
            <a:ext cx="7787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tensorflow.keras.callbacks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EarlyStopping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es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EarlyStopping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(monitor=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val_loss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patience=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verbose=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restore_best_weights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history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(X,Y,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validation_split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callbacks=[es], epochs=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F8998A-3469-4038-8D23-72677369E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2777355"/>
            <a:ext cx="3957332" cy="236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534A85D-3A08-4FE5-B2AE-BE2C59704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931" y="2777355"/>
            <a:ext cx="3445676" cy="226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0F6E8D-30FE-4D65-81FB-15E58B30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4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004A-F2BC-4284-A845-EF7C573F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6FF4-FA83-48B9-A2C8-FE9AED92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AutoRegressive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Integrated Moving Average</a:t>
            </a:r>
          </a:p>
          <a:p>
            <a:pPr algn="l"/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december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 hourly_2020.loc[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'12/1/2020  12:00:00 AM'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'1/1/2021  12:00:00 AM'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algn="l"/>
            <a:endParaRPr lang="en-US" sz="1600" b="1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C838AA3-3CA1-4DE6-85C8-9B524E33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1960930"/>
            <a:ext cx="7004815" cy="251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79A88-F36D-4B37-A4ED-929CEAC2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7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004A-F2BC-4284-A845-EF7C573F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ARIMA Model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0B6CD86-F0A5-41A9-82C5-99CFE3AFE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1964"/>
            <a:ext cx="4206954" cy="126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C5FC0443-C34D-41D0-8559-22A7E26C4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" y="1221640"/>
            <a:ext cx="4206955" cy="108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4415ACC-6A73-4D6F-A7BC-D497A7D4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" y="3755601"/>
            <a:ext cx="4162369" cy="125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D43542-2018-42D6-B561-57AE39ECE4B9}"/>
              </a:ext>
            </a:extLst>
          </p:cNvPr>
          <p:cNvSpPr txBox="1"/>
          <p:nvPr/>
        </p:nvSpPr>
        <p:spPr>
          <a:xfrm>
            <a:off x="4572001" y="1044700"/>
            <a:ext cx="42757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Finding ARIMA parameters (</a:t>
            </a:r>
            <a:r>
              <a:rPr lang="en-US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p,d,q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stepwise_model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auto_arima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start_q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max_q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m=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seasonal=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d=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D=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trace=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error_action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'ignore'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suppress_warnings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stepwise=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4E46A-B3E4-4D98-BB8E-B44CF0799122}"/>
              </a:ext>
            </a:extLst>
          </p:cNvPr>
          <p:cNvSpPr txBox="1"/>
          <p:nvPr/>
        </p:nvSpPr>
        <p:spPr>
          <a:xfrm>
            <a:off x="4572000" y="3139793"/>
            <a:ext cx="30541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Best model: 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ARIMA(order=(3, 1, 1)</a:t>
            </a:r>
            <a:endParaRPr lang="en-US" sz="12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seasonal_order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=(1, 1, 2, 12)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Total fit time: 422.413 seconds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CECC28-2AF7-4839-A894-D9FBD9A118F1}"/>
              </a:ext>
            </a:extLst>
          </p:cNvPr>
          <p:cNvSpPr txBox="1"/>
          <p:nvPr/>
        </p:nvSpPr>
        <p:spPr>
          <a:xfrm>
            <a:off x="4572000" y="3981752"/>
            <a:ext cx="4586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Fitting the model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stepwise_model.fit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(train)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Make prediction: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forecast = 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stepwise_model.predict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n_periods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9885A"/>
                </a:solidFill>
                <a:latin typeface="Courier New" panose="02070309020205020404" pitchFamily="49" charset="0"/>
              </a:rPr>
              <a:t>72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23A1C02-42E2-45F1-86EE-4D2198432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29" y="1848665"/>
            <a:ext cx="3603677" cy="236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BB420E9-0469-49C7-8017-BAC7618B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8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62D6-3D12-4ADE-8252-585F95E4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Comparison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6E92F84-BA47-46C6-8D9C-2AD895AE7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0110"/>
            <a:ext cx="4398623" cy="289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DCBEE-DB38-42ED-A0BF-F8ADE38060BE}"/>
              </a:ext>
            </a:extLst>
          </p:cNvPr>
          <p:cNvSpPr txBox="1"/>
          <p:nvPr/>
        </p:nvSpPr>
        <p:spPr>
          <a:xfrm>
            <a:off x="4564757" y="2031767"/>
            <a:ext cx="4254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Courier New" panose="02070309020205020404" pitchFamily="49" charset="0"/>
              </a:rPr>
              <a:t>Test RMSE for LSTM: 89.405  </a:t>
            </a:r>
          </a:p>
          <a:p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 RMSE for ARIMA: 142.267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DD8F1-B55D-4E4F-B103-A838967BF56B}"/>
              </a:ext>
            </a:extLst>
          </p:cNvPr>
          <p:cNvSpPr txBox="1"/>
          <p:nvPr/>
        </p:nvSpPr>
        <p:spPr>
          <a:xfrm>
            <a:off x="4572000" y="2753184"/>
            <a:ext cx="3054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LSTM performs better than ARIMA “here”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884B4-4CF7-4AA8-B523-2811BC71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2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0356-4EEB-4E9E-99A1-E284B439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A229-B932-4291-A0E1-6307514D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[1]	A.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Acakpovi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A. T.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Ternor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N. Y.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Asabere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P. Adjei, and A.-S. Iddrisu, “Time Series Prediction of Electricity Demand Using Adaptive Neuro-Fuzzy Inference Systems,” </a:t>
            </a: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Math.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Probl</a:t>
            </a: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Eng.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vol. 2020, p. e4181045, Aug. 2020,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10.1155/2020/4181045.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[2]	Y. W. Lee, K. G. Tay, and Y. Y. Choy, “Forecasting Electricity Consumption Using Time Series Model,” </a:t>
            </a: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Int. J. Eng. Technol.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vol. 7, no. 4.30, Art. no. 4.30, Nov. 2018,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10.14419/ijet.v7i4.30.22124.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[3]	Z. Hu, J. Ma, L. Yang, L. Yao, and M. Pang, “Monthly electricity demand forecasting using empirical mode decomposition-based state space model,” </a:t>
            </a: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Energy Environ.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vol. 30, no. 7, pp. 1236–1254, Nov. 2019,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10.1177/0958305X19842061.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[4]	J. W. Taylor and P. E.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McSharry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“Short-Term Load Forecasting Methods: An Evaluation Based on European Data,” </a:t>
            </a: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IEEE Trans. Power Syst.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vol. 22, no. 4, pp. 2213–2219, Nov. 2007,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10.1109/TPWRS.2007.907583.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[5]	A.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Eshragh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B.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Ganim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T. Perkins, and K. Bandara, “The Importance of Environmental Factors in Forecasting Australian Power Demand,” </a:t>
            </a: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ArXiv191100817 Stat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Oct. 2021, Accessed: Dec. 11, 2021. [Online]. Available: http://arxiv.org/abs/1911.00817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43D47-6746-43EB-BB60-9A7F10A1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8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1150</Words>
  <Application>Microsoft Office PowerPoint</Application>
  <PresentationFormat>On-screen Show (16:9)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Calibri</vt:lpstr>
      <vt:lpstr>Courier New</vt:lpstr>
      <vt:lpstr>Times New Roman</vt:lpstr>
      <vt:lpstr>Office Theme</vt:lpstr>
      <vt:lpstr>Hungary’s Electricity demand forecasting using LSTM and ARIMA</vt:lpstr>
      <vt:lpstr>Literature review</vt:lpstr>
      <vt:lpstr>Dataset</vt:lpstr>
      <vt:lpstr>LSTM Model</vt:lpstr>
      <vt:lpstr>LSTM Model</vt:lpstr>
      <vt:lpstr>ARIMA Model</vt:lpstr>
      <vt:lpstr>ARIMA Model</vt:lpstr>
      <vt:lpstr>Comparison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2021-12-14T11:42:56Z</dcterms:modified>
</cp:coreProperties>
</file>