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5F7"/>
    <a:srgbClr val="FE9202"/>
    <a:srgbClr val="E7FF01"/>
    <a:srgbClr val="E39A39"/>
    <a:srgbClr val="1D3A00"/>
    <a:srgbClr val="5EEC3C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182570"/>
            <a:ext cx="7940660" cy="1068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35E5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690C-16C0-4782-A124-90847621DB1E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E0E-6D62-465C-8BBA-3D40872970BC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80A5-BA62-4818-A659-FF7881227871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B71D-2453-4ABB-A079-E24A785F97F0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0396-0BDB-48F2-B244-1659A0980245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5E5F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035F-8566-42E4-B99B-1D05B7E736EE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504F-38FC-4FC8-BF21-B8DCC149DAE5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1AA5-897E-40BC-B1AC-3C80A205CEA7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DE7-24A6-4257-BD3E-BE6ECEEF10B4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5EC3-F9A2-4B13-85D7-815E3B6E82B0}" type="datetime1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978B-D80D-4A0C-8FFF-022118857473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6478-8D58-4ED9-A6E1-26A28B9348F7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6976-E0F1-4B78-82CE-0A63109043F9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ansparency.entsoe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7940660" cy="916229"/>
          </a:xfrm>
        </p:spPr>
        <p:txBody>
          <a:bodyPr>
            <a:noAutofit/>
          </a:bodyPr>
          <a:lstStyle/>
          <a:p>
            <a:r>
              <a:rPr lang="en-US" sz="2400" dirty="0"/>
              <a:t>Electricity demand forecasting using LSTM and ARIMA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/>
          <a:p>
            <a:r>
              <a:rPr lang="en-US" sz="1600" dirty="0"/>
              <a:t>Shahab Sabzi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6F5B-DD78-4397-88AC-7220DC02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B585-32F0-47A7-8675-E0C056D1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175E-04A7-4F67-8E08-4DBFF1AE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Hungarian electricity demand 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data as Time Series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15 minute intervals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Availability: from 2015 until now</a:t>
            </a: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Source: 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“ENTSO-E Transparency Platform.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https://transparency.entsoe.eu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chemeClr val="tx1"/>
                </a:solidFill>
              </a:rPr>
              <a:t>Used Data: Whole 2020, converted to hourly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2F158-53E6-45BE-A942-BED13A84750D}"/>
              </a:ext>
            </a:extLst>
          </p:cNvPr>
          <p:cNvSpPr txBox="1"/>
          <p:nvPr/>
        </p:nvSpPr>
        <p:spPr>
          <a:xfrm>
            <a:off x="3405562" y="1044700"/>
            <a:ext cx="5594883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Preprocessing:</a:t>
            </a: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data_2020.reset_index()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data_2020.drop(columns = 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"index"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 = 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data_2020.drop_duplicates(subset=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"Time (CET)"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data_2020.drop(columns = 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"Time (CET)"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 = 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data_2020[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'datetime'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pd.date_range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(start=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'01-01-		2020t00:00'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periods=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(data_2020),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"15min"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data_2020 = data_2020[[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'datetime'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'Actual Total Load [MW]’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hourly_2020 = data_2020.iloc[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9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:]</a:t>
            </a: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98EBC-0264-43EC-AA8C-C6CF9667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77160"/>
            <a:ext cx="2443280" cy="1487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DED2F-B7E2-46B7-80BB-E79B0B178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1194089"/>
            <a:ext cx="5440888" cy="35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2E302-EC9C-4361-ABA0-EAE419447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10" y="2216006"/>
            <a:ext cx="5935980" cy="21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E87495-A449-47FF-BDF4-068579F9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LSTM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72924-1F15-4350-B786-177926AFF043}"/>
              </a:ext>
            </a:extLst>
          </p:cNvPr>
          <p:cNvSpPr txBox="1"/>
          <p:nvPr/>
        </p:nvSpPr>
        <p:spPr>
          <a:xfrm>
            <a:off x="23848" y="1044700"/>
            <a:ext cx="449891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Courier New" panose="02070309020205020404" pitchFamily="49" charset="0"/>
              </a:rPr>
              <a:t>Normalizing the data: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data.values.reshape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values.astype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(values)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data.mean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(0.99999994, 0.0, 0.49414918)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1" dirty="0">
                <a:effectLst/>
                <a:latin typeface="Courier New" panose="02070309020205020404" pitchFamily="49" charset="0"/>
              </a:rPr>
              <a:t>Creating X and Y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make_timeseries_instances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= []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Y = []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start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data.shape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X.append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start:start+seq_length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Y.append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start+seq_length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X, Y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make_timeseries_instances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np.atleast_3d(X)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np.expand_dims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(Y, axis=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43B20-3A32-4046-92D4-7B8AEC88C660}"/>
              </a:ext>
            </a:extLst>
          </p:cNvPr>
          <p:cNvSpPr txBox="1"/>
          <p:nvPr/>
        </p:nvSpPr>
        <p:spPr>
          <a:xfrm>
            <a:off x="4429888" y="1141818"/>
            <a:ext cx="412303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Developing the Model: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(LSTM(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seq_length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53869-4D3A-4C8A-AAFA-42014DF8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65" y="2266340"/>
            <a:ext cx="3954095" cy="194888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5DD994-A780-4740-A438-711AFFC0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LSTM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F4CFD-3DE3-4D9A-92DF-081F2A8272B8}"/>
              </a:ext>
            </a:extLst>
          </p:cNvPr>
          <p:cNvSpPr txBox="1"/>
          <p:nvPr/>
        </p:nvSpPr>
        <p:spPr>
          <a:xfrm>
            <a:off x="143554" y="1197405"/>
            <a:ext cx="7177135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Compiling the model: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optimizer=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metrics=[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293F7-B8CD-4EA8-9C76-5E0C7EAA5B87}"/>
              </a:ext>
            </a:extLst>
          </p:cNvPr>
          <p:cNvSpPr txBox="1"/>
          <p:nvPr/>
        </p:nvSpPr>
        <p:spPr>
          <a:xfrm>
            <a:off x="143555" y="1612903"/>
            <a:ext cx="7787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tensorflow.keras.callbacks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patience=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verbose=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(X,Y,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callbacks=[es], epochs=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998A-3469-4038-8D23-72677369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777355"/>
            <a:ext cx="3957332" cy="23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34A85D-3A08-4FE5-B2AE-BE2C5970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31" y="2777355"/>
            <a:ext cx="3445676" cy="226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0F6E8D-30FE-4D65-81FB-15E58B30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6FF4-FA83-48B9-A2C8-FE9AED92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AutoRegressive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Integrated Moving Average</a:t>
            </a:r>
          </a:p>
          <a:p>
            <a:pPr algn="l"/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december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hourly_2020.loc[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'12/1/2020  12:00:00 AM'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'1/1/2021  12:00:00 AM'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algn="l"/>
            <a:endParaRPr lang="en-US" sz="1600" b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C838AA3-3CA1-4DE6-85C8-9B524E33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960930"/>
            <a:ext cx="7004815" cy="25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9A88-F36D-4B37-A4ED-929CEAC2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04A-F2BC-4284-A845-EF7C573F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ARIMA Model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B6CD86-F0A5-41A9-82C5-99CFE3AF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964"/>
            <a:ext cx="4206954" cy="1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5FC0443-C34D-41D0-8559-22A7E26C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" y="1221640"/>
            <a:ext cx="4206955" cy="10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4415ACC-6A73-4D6F-A7BC-D497A7D4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" y="3755601"/>
            <a:ext cx="4162369" cy="12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43542-2018-42D6-B561-57AE39ECE4B9}"/>
              </a:ext>
            </a:extLst>
          </p:cNvPr>
          <p:cNvSpPr txBox="1"/>
          <p:nvPr/>
        </p:nvSpPr>
        <p:spPr>
          <a:xfrm>
            <a:off x="4572001" y="1044700"/>
            <a:ext cx="4275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Finding ARIMA parameters (</a:t>
            </a:r>
            <a:r>
              <a:rPr lang="en-US" sz="1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p,d,q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stepwise_model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auto_arima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start_q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max_q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m=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seasonal=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d=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D=</a:t>
            </a:r>
            <a:r>
              <a:rPr lang="en-US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trace=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error_action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suppress_warnings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stepwise=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4E46A-B3E4-4D98-BB8E-B44CF0799122}"/>
              </a:ext>
            </a:extLst>
          </p:cNvPr>
          <p:cNvSpPr txBox="1"/>
          <p:nvPr/>
        </p:nvSpPr>
        <p:spPr>
          <a:xfrm>
            <a:off x="4572000" y="3139793"/>
            <a:ext cx="3054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model: 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ARIMA(order=(3, 1, 1)</a:t>
            </a:r>
            <a:endParaRPr lang="en-US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seasonal_order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=(1, 1, 2, 12)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Total fit time: 422.413 seconds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ECC28-2AF7-4839-A894-D9FBD9A118F1}"/>
              </a:ext>
            </a:extLst>
          </p:cNvPr>
          <p:cNvSpPr txBox="1"/>
          <p:nvPr/>
        </p:nvSpPr>
        <p:spPr>
          <a:xfrm>
            <a:off x="4572000" y="3981752"/>
            <a:ext cx="4586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Fitting the model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stepwise_model.fit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(train)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Make prediction: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forecast = 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stepwise_model.predict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n_periods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9885A"/>
                </a:solidFill>
                <a:latin typeface="Courier New" panose="02070309020205020404" pitchFamily="49" charset="0"/>
              </a:rPr>
              <a:t>72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23A1C02-42E2-45F1-86EE-4D219843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9" y="1848665"/>
            <a:ext cx="3603677" cy="23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B420E9-0469-49C7-8017-BAC7618B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2D6-3D12-4ADE-8252-585F95E4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Comparison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6E92F84-BA47-46C6-8D9C-2AD895AE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110"/>
            <a:ext cx="4398623" cy="28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DCBEE-DB38-42ED-A0BF-F8ADE38060BE}"/>
              </a:ext>
            </a:extLst>
          </p:cNvPr>
          <p:cNvSpPr txBox="1"/>
          <p:nvPr/>
        </p:nvSpPr>
        <p:spPr>
          <a:xfrm>
            <a:off x="601670" y="4170715"/>
            <a:ext cx="425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RMSE for LSTM: 122.961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RMSE for ARIMA: 142.267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DD8F1-B55D-4E4F-B103-A838967BF56B}"/>
              </a:ext>
            </a:extLst>
          </p:cNvPr>
          <p:cNvSpPr txBox="1"/>
          <p:nvPr/>
        </p:nvSpPr>
        <p:spPr>
          <a:xfrm>
            <a:off x="4572000" y="4262858"/>
            <a:ext cx="425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LSTM performs better than ARIMA “here”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884B4-4CF7-4AA8-B523-2811BC7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1B3E-6D71-4312-A279-8FFC2126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C400B-DF14-4B0E-826C-EAD6681E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743</Words>
  <Application>Microsoft Office PowerPoint</Application>
  <PresentationFormat>On-screen Show (16:9)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Courier New</vt:lpstr>
      <vt:lpstr>Times New Roman</vt:lpstr>
      <vt:lpstr>Office Theme</vt:lpstr>
      <vt:lpstr>Electricity demand forecasting using LSTM and ARIMA</vt:lpstr>
      <vt:lpstr>Dataset</vt:lpstr>
      <vt:lpstr>LSTM Model</vt:lpstr>
      <vt:lpstr>LSTM Model</vt:lpstr>
      <vt:lpstr>ARIMA Model</vt:lpstr>
      <vt:lpstr>ARIMA Model</vt:lpstr>
      <vt:lpstr>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2021-12-12T19:22:49Z</dcterms:modified>
</cp:coreProperties>
</file>