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8288000" cy="10287000"/>
  <p:notesSz cx="6858000" cy="9144000"/>
  <p:embeddedFontLst>
    <p:embeddedFont>
      <p:font typeface="Amatic SC Bold" panose="020B0604020202020204" charset="-79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nva Sans" panose="020B0604020202020204" charset="0"/>
      <p:regular r:id="rId22"/>
    </p:embeddedFont>
    <p:embeddedFont>
      <p:font typeface="Canva Sans Bold" panose="020B0604020202020204" charset="0"/>
      <p:regular r:id="rId23"/>
    </p:embeddedFont>
    <p:embeddedFont>
      <p:font typeface="Times New Roman" panose="02020603050405020304" pitchFamily="18" charset="0"/>
      <p:regular r:id="rId24"/>
    </p:embeddedFont>
    <p:embeddedFont>
      <p:font typeface="Times New Roman Bold" panose="02020803070505020304" pitchFamily="18" charset="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5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svg"/><Relationship Id="rId7" Type="http://schemas.openxmlformats.org/officeDocument/2006/relationships/image" Target="../media/image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3.sv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1.svg"/><Relationship Id="rId5" Type="http://schemas.openxmlformats.org/officeDocument/2006/relationships/image" Target="../media/image8.svg"/><Relationship Id="rId10" Type="http://schemas.openxmlformats.org/officeDocument/2006/relationships/image" Target="../media/image30.pn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://www.xcelcorp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9200" y="1073854"/>
            <a:ext cx="15168401" cy="8139291"/>
            <a:chOff x="0" y="0"/>
            <a:chExt cx="4596485" cy="2466452"/>
          </a:xfrm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4573625" cy="2438512"/>
            </a:xfrm>
            <a:custGeom>
              <a:avLst/>
              <a:gdLst/>
              <a:ahLst/>
              <a:cxnLst/>
              <a:rect l="l" t="t" r="r" b="b"/>
              <a:pathLst>
                <a:path w="4573625" h="2438512">
                  <a:moveTo>
                    <a:pt x="4573625" y="2438512"/>
                  </a:moveTo>
                  <a:lnTo>
                    <a:pt x="0" y="2430892"/>
                  </a:lnTo>
                  <a:lnTo>
                    <a:pt x="0" y="858967"/>
                  </a:lnTo>
                  <a:lnTo>
                    <a:pt x="17780" y="19050"/>
                  </a:lnTo>
                  <a:lnTo>
                    <a:pt x="2278654" y="0"/>
                  </a:lnTo>
                  <a:lnTo>
                    <a:pt x="4554575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4602835" cy="2465182"/>
            </a:xfrm>
            <a:custGeom>
              <a:avLst/>
              <a:gdLst/>
              <a:ahLst/>
              <a:cxnLst/>
              <a:rect l="l" t="t" r="r" b="b"/>
              <a:pathLst>
                <a:path w="4602835" h="2465182">
                  <a:moveTo>
                    <a:pt x="4568545" y="21590"/>
                  </a:moveTo>
                  <a:cubicBezTo>
                    <a:pt x="4569815" y="34290"/>
                    <a:pt x="4569815" y="44450"/>
                    <a:pt x="4571085" y="54610"/>
                  </a:cubicBezTo>
                  <a:cubicBezTo>
                    <a:pt x="4573625" y="100535"/>
                    <a:pt x="4574895" y="152946"/>
                    <a:pt x="4577435" y="203486"/>
                  </a:cubicBezTo>
                  <a:cubicBezTo>
                    <a:pt x="4577435" y="276488"/>
                    <a:pt x="4590135" y="1715933"/>
                    <a:pt x="4596485" y="1788934"/>
                  </a:cubicBezTo>
                  <a:cubicBezTo>
                    <a:pt x="4602835" y="1899373"/>
                    <a:pt x="4599025" y="2011683"/>
                    <a:pt x="4599025" y="2122122"/>
                  </a:cubicBezTo>
                  <a:cubicBezTo>
                    <a:pt x="4599025" y="2219458"/>
                    <a:pt x="4600295" y="2309306"/>
                    <a:pt x="4601565" y="2404222"/>
                  </a:cubicBezTo>
                  <a:cubicBezTo>
                    <a:pt x="4601565" y="2425812"/>
                    <a:pt x="4601565" y="2439782"/>
                    <a:pt x="4601565" y="2463912"/>
                  </a:cubicBezTo>
                  <a:cubicBezTo>
                    <a:pt x="4578705" y="2463912"/>
                    <a:pt x="4558385" y="2465182"/>
                    <a:pt x="4528697" y="2463912"/>
                  </a:cubicBezTo>
                  <a:cubicBezTo>
                    <a:pt x="4297256" y="2458832"/>
                    <a:pt x="4062255" y="2465182"/>
                    <a:pt x="3830814" y="2460102"/>
                  </a:cubicBezTo>
                  <a:cubicBezTo>
                    <a:pt x="3691950" y="2456292"/>
                    <a:pt x="3556646" y="2458832"/>
                    <a:pt x="3417782" y="2456292"/>
                  </a:cubicBezTo>
                  <a:cubicBezTo>
                    <a:pt x="3353690" y="2455022"/>
                    <a:pt x="3289599" y="2453752"/>
                    <a:pt x="3225508" y="2452482"/>
                  </a:cubicBezTo>
                  <a:cubicBezTo>
                    <a:pt x="3186341" y="2452482"/>
                    <a:pt x="3150735" y="2453752"/>
                    <a:pt x="3111568" y="2453752"/>
                  </a:cubicBezTo>
                  <a:cubicBezTo>
                    <a:pt x="3011871" y="2452482"/>
                    <a:pt x="2737702" y="2453752"/>
                    <a:pt x="2638005" y="2452482"/>
                  </a:cubicBezTo>
                  <a:cubicBezTo>
                    <a:pt x="2566792" y="2451212"/>
                    <a:pt x="1142542" y="2460102"/>
                    <a:pt x="1071330" y="2458832"/>
                  </a:cubicBezTo>
                  <a:cubicBezTo>
                    <a:pt x="1053527" y="2458832"/>
                    <a:pt x="1032163" y="2460102"/>
                    <a:pt x="1014360" y="2460102"/>
                  </a:cubicBezTo>
                  <a:cubicBezTo>
                    <a:pt x="971632" y="2460102"/>
                    <a:pt x="932465" y="2461372"/>
                    <a:pt x="889738" y="2461372"/>
                  </a:cubicBezTo>
                  <a:cubicBezTo>
                    <a:pt x="782919" y="2461372"/>
                    <a:pt x="679661" y="2460102"/>
                    <a:pt x="572842" y="2458832"/>
                  </a:cubicBezTo>
                  <a:cubicBezTo>
                    <a:pt x="508751" y="2457562"/>
                    <a:pt x="444660" y="2456292"/>
                    <a:pt x="384129" y="2455022"/>
                  </a:cubicBezTo>
                  <a:cubicBezTo>
                    <a:pt x="270189" y="2453752"/>
                    <a:pt x="156249" y="2452482"/>
                    <a:pt x="48260" y="2452482"/>
                  </a:cubicBezTo>
                  <a:cubicBezTo>
                    <a:pt x="38100" y="2452482"/>
                    <a:pt x="29210" y="2452482"/>
                    <a:pt x="19050" y="2451212"/>
                  </a:cubicBezTo>
                  <a:cubicBezTo>
                    <a:pt x="10160" y="2449942"/>
                    <a:pt x="5080" y="2443592"/>
                    <a:pt x="7620" y="2434702"/>
                  </a:cubicBezTo>
                  <a:cubicBezTo>
                    <a:pt x="16510" y="2402898"/>
                    <a:pt x="12700" y="2356102"/>
                    <a:pt x="11430" y="2307434"/>
                  </a:cubicBezTo>
                  <a:cubicBezTo>
                    <a:pt x="10160" y="2208226"/>
                    <a:pt x="6350" y="2110891"/>
                    <a:pt x="7620" y="2011683"/>
                  </a:cubicBezTo>
                  <a:cubicBezTo>
                    <a:pt x="5080" y="1888142"/>
                    <a:pt x="0" y="358849"/>
                    <a:pt x="7620" y="233435"/>
                  </a:cubicBezTo>
                  <a:cubicBezTo>
                    <a:pt x="8890" y="209102"/>
                    <a:pt x="7620" y="182896"/>
                    <a:pt x="8890" y="158562"/>
                  </a:cubicBezTo>
                  <a:cubicBezTo>
                    <a:pt x="10160" y="119253"/>
                    <a:pt x="12700" y="76201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7233" y="30480"/>
                    <a:pt x="124203" y="29210"/>
                  </a:cubicBezTo>
                  <a:cubicBezTo>
                    <a:pt x="220340" y="25400"/>
                    <a:pt x="316477" y="22860"/>
                    <a:pt x="416175" y="20320"/>
                  </a:cubicBezTo>
                  <a:cubicBezTo>
                    <a:pt x="483827" y="17780"/>
                    <a:pt x="551478" y="16510"/>
                    <a:pt x="615570" y="13970"/>
                  </a:cubicBezTo>
                  <a:cubicBezTo>
                    <a:pt x="679661" y="11430"/>
                    <a:pt x="747313" y="8890"/>
                    <a:pt x="811404" y="8890"/>
                  </a:cubicBezTo>
                  <a:cubicBezTo>
                    <a:pt x="882617" y="7620"/>
                    <a:pt x="953829" y="10160"/>
                    <a:pt x="1025042" y="8890"/>
                  </a:cubicBezTo>
                  <a:cubicBezTo>
                    <a:pt x="1114057" y="8890"/>
                    <a:pt x="2727021" y="6350"/>
                    <a:pt x="2816036" y="5080"/>
                  </a:cubicBezTo>
                  <a:cubicBezTo>
                    <a:pt x="2901491" y="3810"/>
                    <a:pt x="2986946" y="2540"/>
                    <a:pt x="3075962" y="2540"/>
                  </a:cubicBezTo>
                  <a:cubicBezTo>
                    <a:pt x="3221947" y="1270"/>
                    <a:pt x="3364372" y="0"/>
                    <a:pt x="3510358" y="0"/>
                  </a:cubicBezTo>
                  <a:cubicBezTo>
                    <a:pt x="3570889" y="0"/>
                    <a:pt x="3634980" y="2540"/>
                    <a:pt x="3695511" y="2540"/>
                  </a:cubicBezTo>
                  <a:cubicBezTo>
                    <a:pt x="3862860" y="3810"/>
                    <a:pt x="4033770" y="5080"/>
                    <a:pt x="4201119" y="7620"/>
                  </a:cubicBezTo>
                  <a:cubicBezTo>
                    <a:pt x="4290135" y="8890"/>
                    <a:pt x="4379151" y="12700"/>
                    <a:pt x="4468166" y="16510"/>
                  </a:cubicBezTo>
                  <a:cubicBezTo>
                    <a:pt x="4489530" y="16510"/>
                    <a:pt x="4510894" y="16510"/>
                    <a:pt x="4528697" y="16510"/>
                  </a:cubicBezTo>
                  <a:cubicBezTo>
                    <a:pt x="4549495" y="17780"/>
                    <a:pt x="4558385" y="20320"/>
                    <a:pt x="4568545" y="21590"/>
                  </a:cubicBezTo>
                  <a:close/>
                  <a:moveTo>
                    <a:pt x="4578705" y="2447402"/>
                  </a:moveTo>
                  <a:cubicBezTo>
                    <a:pt x="4579975" y="2430892"/>
                    <a:pt x="4581245" y="2418192"/>
                    <a:pt x="4581245" y="2405492"/>
                  </a:cubicBezTo>
                  <a:cubicBezTo>
                    <a:pt x="4579975" y="2299947"/>
                    <a:pt x="4578705" y="2200739"/>
                    <a:pt x="4578705" y="2094044"/>
                  </a:cubicBezTo>
                  <a:cubicBezTo>
                    <a:pt x="4578705" y="2045377"/>
                    <a:pt x="4581245" y="1996709"/>
                    <a:pt x="4579975" y="1948041"/>
                  </a:cubicBezTo>
                  <a:cubicBezTo>
                    <a:pt x="4579975" y="1903117"/>
                    <a:pt x="4578705" y="1856321"/>
                    <a:pt x="4577435" y="1811396"/>
                  </a:cubicBezTo>
                  <a:cubicBezTo>
                    <a:pt x="4572355" y="1742138"/>
                    <a:pt x="4560925" y="308309"/>
                    <a:pt x="4560925" y="239051"/>
                  </a:cubicBezTo>
                  <a:cubicBezTo>
                    <a:pt x="4558385" y="181024"/>
                    <a:pt x="4555845" y="121125"/>
                    <a:pt x="4553305" y="63500"/>
                  </a:cubicBezTo>
                  <a:cubicBezTo>
                    <a:pt x="4552035" y="44450"/>
                    <a:pt x="4550765" y="43180"/>
                    <a:pt x="4518015" y="41910"/>
                  </a:cubicBezTo>
                  <a:cubicBezTo>
                    <a:pt x="4507333" y="41910"/>
                    <a:pt x="4500212" y="41910"/>
                    <a:pt x="4489530" y="40640"/>
                  </a:cubicBezTo>
                  <a:cubicBezTo>
                    <a:pt x="4400514" y="36830"/>
                    <a:pt x="4307938" y="31750"/>
                    <a:pt x="4218922" y="30480"/>
                  </a:cubicBezTo>
                  <a:cubicBezTo>
                    <a:pt x="4001724" y="26670"/>
                    <a:pt x="3780966" y="25400"/>
                    <a:pt x="3563768" y="22860"/>
                  </a:cubicBezTo>
                  <a:cubicBezTo>
                    <a:pt x="3531722" y="22860"/>
                    <a:pt x="3496116" y="22860"/>
                    <a:pt x="3464070" y="22860"/>
                  </a:cubicBezTo>
                  <a:cubicBezTo>
                    <a:pt x="3410661" y="22860"/>
                    <a:pt x="3357251" y="22860"/>
                    <a:pt x="3307403" y="22860"/>
                  </a:cubicBezTo>
                  <a:cubicBezTo>
                    <a:pt x="3193463" y="22860"/>
                    <a:pt x="3079522" y="22860"/>
                    <a:pt x="2969143" y="24130"/>
                  </a:cubicBezTo>
                  <a:cubicBezTo>
                    <a:pt x="2873006" y="25400"/>
                    <a:pt x="1252922" y="29210"/>
                    <a:pt x="1156785" y="29210"/>
                  </a:cubicBezTo>
                  <a:cubicBezTo>
                    <a:pt x="1000117" y="29210"/>
                    <a:pt x="843450" y="26670"/>
                    <a:pt x="686782" y="33020"/>
                  </a:cubicBezTo>
                  <a:cubicBezTo>
                    <a:pt x="604888" y="36830"/>
                    <a:pt x="526554" y="36830"/>
                    <a:pt x="448220" y="38100"/>
                  </a:cubicBezTo>
                  <a:cubicBezTo>
                    <a:pt x="312917" y="41910"/>
                    <a:pt x="177613" y="45720"/>
                    <a:pt x="49530" y="50800"/>
                  </a:cubicBezTo>
                  <a:cubicBezTo>
                    <a:pt x="36830" y="50800"/>
                    <a:pt x="34290" y="53340"/>
                    <a:pt x="33020" y="70585"/>
                  </a:cubicBezTo>
                  <a:cubicBezTo>
                    <a:pt x="31750" y="104279"/>
                    <a:pt x="31750" y="137972"/>
                    <a:pt x="30480" y="171665"/>
                  </a:cubicBezTo>
                  <a:cubicBezTo>
                    <a:pt x="29210" y="227820"/>
                    <a:pt x="26670" y="282103"/>
                    <a:pt x="25400" y="338259"/>
                  </a:cubicBezTo>
                  <a:cubicBezTo>
                    <a:pt x="20320" y="398157"/>
                    <a:pt x="26670" y="1861936"/>
                    <a:pt x="29210" y="1921835"/>
                  </a:cubicBezTo>
                  <a:cubicBezTo>
                    <a:pt x="29210" y="1985477"/>
                    <a:pt x="29210" y="2050992"/>
                    <a:pt x="30480" y="2114634"/>
                  </a:cubicBezTo>
                  <a:cubicBezTo>
                    <a:pt x="30480" y="2161430"/>
                    <a:pt x="33020" y="2208226"/>
                    <a:pt x="33020" y="2255022"/>
                  </a:cubicBezTo>
                  <a:cubicBezTo>
                    <a:pt x="33020" y="2305562"/>
                    <a:pt x="33020" y="2356102"/>
                    <a:pt x="31750" y="2405492"/>
                  </a:cubicBezTo>
                  <a:cubicBezTo>
                    <a:pt x="31750" y="2409302"/>
                    <a:pt x="31750" y="2411842"/>
                    <a:pt x="31750" y="2415652"/>
                  </a:cubicBezTo>
                  <a:cubicBezTo>
                    <a:pt x="31750" y="2425812"/>
                    <a:pt x="35560" y="2429622"/>
                    <a:pt x="44450" y="2429622"/>
                  </a:cubicBezTo>
                  <a:cubicBezTo>
                    <a:pt x="74355" y="2429622"/>
                    <a:pt x="124203" y="2430892"/>
                    <a:pt x="170492" y="2430892"/>
                  </a:cubicBezTo>
                  <a:cubicBezTo>
                    <a:pt x="238143" y="2430892"/>
                    <a:pt x="309356" y="2428352"/>
                    <a:pt x="377008" y="2430892"/>
                  </a:cubicBezTo>
                  <a:cubicBezTo>
                    <a:pt x="487387" y="2434702"/>
                    <a:pt x="597767" y="2437242"/>
                    <a:pt x="708146" y="2435972"/>
                  </a:cubicBezTo>
                  <a:cubicBezTo>
                    <a:pt x="779358" y="2434702"/>
                    <a:pt x="847010" y="2437242"/>
                    <a:pt x="918223" y="2437242"/>
                  </a:cubicBezTo>
                  <a:cubicBezTo>
                    <a:pt x="1021481" y="2437242"/>
                    <a:pt x="1124739" y="2435972"/>
                    <a:pt x="1227997" y="2437242"/>
                  </a:cubicBezTo>
                  <a:cubicBezTo>
                    <a:pt x="1381104" y="2438512"/>
                    <a:pt x="3061719" y="2428352"/>
                    <a:pt x="3218387" y="2430892"/>
                  </a:cubicBezTo>
                  <a:cubicBezTo>
                    <a:pt x="3286039" y="2432162"/>
                    <a:pt x="3353690" y="2433432"/>
                    <a:pt x="3417782" y="2433432"/>
                  </a:cubicBezTo>
                  <a:cubicBezTo>
                    <a:pt x="3535282" y="2435972"/>
                    <a:pt x="3649222" y="2432162"/>
                    <a:pt x="3766723" y="2435972"/>
                  </a:cubicBezTo>
                  <a:cubicBezTo>
                    <a:pt x="3862860" y="2438512"/>
                    <a:pt x="3958997" y="2438512"/>
                    <a:pt x="4055134" y="2441052"/>
                  </a:cubicBezTo>
                  <a:cubicBezTo>
                    <a:pt x="4197559" y="2444862"/>
                    <a:pt x="4339984" y="2447402"/>
                    <a:pt x="4482409" y="2448672"/>
                  </a:cubicBezTo>
                  <a:cubicBezTo>
                    <a:pt x="4535818" y="2448672"/>
                    <a:pt x="4558385" y="2447402"/>
                    <a:pt x="4578705" y="244740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600930" y="2098554"/>
            <a:ext cx="11658654" cy="198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99"/>
              </a:lnSpc>
            </a:pPr>
            <a:r>
              <a:rPr lang="en-US" sz="13999" b="1" dirty="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House price analysis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925812" y="5395633"/>
            <a:ext cx="5102821" cy="2613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 b="1" dirty="0">
                <a:solidFill>
                  <a:srgbClr val="2B354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 :</a:t>
            </a:r>
          </a:p>
          <a:p>
            <a:pPr algn="l">
              <a:lnSpc>
                <a:spcPts val="4760"/>
              </a:lnSpc>
            </a:pPr>
            <a:r>
              <a:rPr lang="en-US" sz="3400" b="1" dirty="0">
                <a:solidFill>
                  <a:srgbClr val="2B354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Shahabaj Mujawar</a:t>
            </a:r>
          </a:p>
          <a:p>
            <a:pPr algn="l">
              <a:lnSpc>
                <a:spcPts val="4760"/>
              </a:lnSpc>
            </a:pPr>
            <a:r>
              <a:rPr lang="en-US" sz="3400" b="1" dirty="0">
                <a:solidFill>
                  <a:srgbClr val="2B354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Muzammil Momin</a:t>
            </a:r>
          </a:p>
          <a:p>
            <a:pPr algn="l">
              <a:lnSpc>
                <a:spcPts val="4760"/>
              </a:lnSpc>
            </a:pPr>
            <a:r>
              <a:rPr lang="en-US" sz="3400" b="1" dirty="0">
                <a:solidFill>
                  <a:srgbClr val="2B354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Rahul Bhagat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716072" y="5733026"/>
            <a:ext cx="4141887" cy="1482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 b="1" dirty="0">
                <a:solidFill>
                  <a:srgbClr val="2B354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Intern At:</a:t>
            </a:r>
          </a:p>
          <a:p>
            <a:pPr algn="l">
              <a:lnSpc>
                <a:spcPts val="5600"/>
              </a:lnSpc>
            </a:pPr>
            <a:r>
              <a:rPr lang="en-US" sz="4000" b="1" dirty="0">
                <a:solidFill>
                  <a:srgbClr val="2B354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XCEL CORP, USA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8578" y="693881"/>
            <a:ext cx="15510266" cy="1913863"/>
            <a:chOff x="0" y="0"/>
            <a:chExt cx="4030454" cy="651737"/>
          </a:xfrm>
          <a:solidFill>
            <a:schemeClr val="bg1">
              <a:lumMod val="8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grpFill/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6" name="Group 6"/>
          <p:cNvGrpSpPr/>
          <p:nvPr/>
        </p:nvGrpSpPr>
        <p:grpSpPr>
          <a:xfrm>
            <a:off x="267954" y="198892"/>
            <a:ext cx="17226130" cy="8981070"/>
            <a:chOff x="659187" y="0"/>
            <a:chExt cx="22968173" cy="11974759"/>
          </a:xfrm>
        </p:grpSpPr>
        <p:sp>
          <p:nvSpPr>
            <p:cNvPr id="7" name="Freeform 7"/>
            <p:cNvSpPr/>
            <p:nvPr/>
          </p:nvSpPr>
          <p:spPr>
            <a:xfrm>
              <a:off x="712736" y="289431"/>
              <a:ext cx="8082941" cy="6408269"/>
            </a:xfrm>
            <a:custGeom>
              <a:avLst/>
              <a:gdLst/>
              <a:ahLst/>
              <a:cxnLst/>
              <a:rect l="l" t="t" r="r" b="b"/>
              <a:pathLst>
                <a:path w="8082941" h="6408269">
                  <a:moveTo>
                    <a:pt x="0" y="0"/>
                  </a:moveTo>
                  <a:lnTo>
                    <a:pt x="8082941" y="0"/>
                  </a:lnTo>
                  <a:lnTo>
                    <a:pt x="8082941" y="6408269"/>
                  </a:lnTo>
                  <a:lnTo>
                    <a:pt x="0" y="6408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11089" b="-8274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20071747" y="276044"/>
              <a:ext cx="3119740" cy="6512200"/>
            </a:xfrm>
            <a:custGeom>
              <a:avLst/>
              <a:gdLst/>
              <a:ahLst/>
              <a:cxnLst/>
              <a:rect l="l" t="t" r="r" b="b"/>
              <a:pathLst>
                <a:path w="3119740" h="6512200">
                  <a:moveTo>
                    <a:pt x="0" y="0"/>
                  </a:moveTo>
                  <a:lnTo>
                    <a:pt x="3119740" y="0"/>
                  </a:lnTo>
                  <a:lnTo>
                    <a:pt x="3119740" y="6512199"/>
                  </a:lnTo>
                  <a:lnTo>
                    <a:pt x="0" y="6512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87821" b="-6546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659187" y="6441945"/>
              <a:ext cx="8214192" cy="5342167"/>
            </a:xfrm>
            <a:custGeom>
              <a:avLst/>
              <a:gdLst/>
              <a:ahLst/>
              <a:cxnLst/>
              <a:rect l="l" t="t" r="r" b="b"/>
              <a:pathLst>
                <a:path w="8214192" h="5342167">
                  <a:moveTo>
                    <a:pt x="0" y="0"/>
                  </a:moveTo>
                  <a:lnTo>
                    <a:pt x="8214191" y="0"/>
                  </a:lnTo>
                  <a:lnTo>
                    <a:pt x="8214191" y="5342167"/>
                  </a:lnTo>
                  <a:lnTo>
                    <a:pt x="0" y="53421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29882" r="-9314"/>
              </a:stretch>
            </a:blipFill>
          </p:spPr>
        </p:sp>
        <p:grpSp>
          <p:nvGrpSpPr>
            <p:cNvPr id="10" name="Group 10"/>
            <p:cNvGrpSpPr/>
            <p:nvPr/>
          </p:nvGrpSpPr>
          <p:grpSpPr>
            <a:xfrm>
              <a:off x="8364737" y="11315572"/>
              <a:ext cx="12185942" cy="659187"/>
              <a:chOff x="0" y="0"/>
              <a:chExt cx="9391053" cy="508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15900"/>
                <a:ext cx="9391053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391053" h="76200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22438125" y="3532144"/>
              <a:ext cx="833686" cy="833686"/>
            </a:xfrm>
            <a:custGeom>
              <a:avLst/>
              <a:gdLst/>
              <a:ahLst/>
              <a:cxnLst/>
              <a:rect l="l" t="t" r="r" b="b"/>
              <a:pathLst>
                <a:path w="833686" h="833686">
                  <a:moveTo>
                    <a:pt x="0" y="0"/>
                  </a:moveTo>
                  <a:lnTo>
                    <a:pt x="833686" y="0"/>
                  </a:lnTo>
                  <a:lnTo>
                    <a:pt x="833686" y="833686"/>
                  </a:lnTo>
                  <a:lnTo>
                    <a:pt x="0" y="8336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 rot="5400000" flipV="1">
              <a:off x="21865327" y="1499654"/>
              <a:ext cx="2932093" cy="591972"/>
            </a:xfrm>
            <a:custGeom>
              <a:avLst/>
              <a:gdLst/>
              <a:ahLst/>
              <a:cxnLst/>
              <a:rect l="l" t="t" r="r" b="b"/>
              <a:pathLst>
                <a:path w="2932093" h="591972">
                  <a:moveTo>
                    <a:pt x="0" y="591972"/>
                  </a:moveTo>
                  <a:lnTo>
                    <a:pt x="2932093" y="591972"/>
                  </a:lnTo>
                  <a:lnTo>
                    <a:pt x="2932093" y="0"/>
                  </a:lnTo>
                  <a:lnTo>
                    <a:pt x="0" y="0"/>
                  </a:lnTo>
                  <a:lnTo>
                    <a:pt x="0" y="591972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r="-24386"/>
              </a:stretch>
            </a:blipFill>
          </p:spPr>
        </p:sp>
        <p:grpSp>
          <p:nvGrpSpPr>
            <p:cNvPr id="16" name="Group 16"/>
            <p:cNvGrpSpPr/>
            <p:nvPr/>
          </p:nvGrpSpPr>
          <p:grpSpPr>
            <a:xfrm>
              <a:off x="8477370" y="0"/>
              <a:ext cx="11960677" cy="659187"/>
              <a:chOff x="0" y="0"/>
              <a:chExt cx="9217454" cy="508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</p:grpSp>
      <p:sp>
        <p:nvSpPr>
          <p:cNvPr id="18" name="Freeform 18"/>
          <p:cNvSpPr/>
          <p:nvPr/>
        </p:nvSpPr>
        <p:spPr>
          <a:xfrm>
            <a:off x="15871169" y="6690622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1" y="0"/>
                </a:lnTo>
                <a:lnTo>
                  <a:pt x="2061531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sp>
      <p:sp>
        <p:nvSpPr>
          <p:cNvPr id="19" name="Freeform 19"/>
          <p:cNvSpPr/>
          <p:nvPr/>
        </p:nvSpPr>
        <p:spPr>
          <a:xfrm rot="1313989">
            <a:off x="16778357" y="6296563"/>
            <a:ext cx="582357" cy="2576644"/>
          </a:xfrm>
          <a:custGeom>
            <a:avLst/>
            <a:gdLst/>
            <a:ahLst/>
            <a:cxnLst/>
            <a:rect l="l" t="t" r="r" b="b"/>
            <a:pathLst>
              <a:path w="582357" h="2576644">
                <a:moveTo>
                  <a:pt x="0" y="0"/>
                </a:moveTo>
                <a:lnTo>
                  <a:pt x="582356" y="0"/>
                </a:lnTo>
                <a:lnTo>
                  <a:pt x="582356" y="2576644"/>
                </a:lnTo>
                <a:lnTo>
                  <a:pt x="0" y="25766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114208" y="1107038"/>
            <a:ext cx="14784839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In</a:t>
            </a:r>
            <a:r>
              <a:rPr lang="en-US" sz="8000" b="1" u="none" dirty="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ternship Project - House price Analysis Project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7D35B2-8A38-4D85-B5F1-5BB2B47506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147" y="2997061"/>
            <a:ext cx="8121484" cy="56828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9D453D-A052-469E-9A4B-E497E61CA6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2357" y="3014366"/>
            <a:ext cx="6791891" cy="56828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6328" y="693880"/>
            <a:ext cx="15152516" cy="2150731"/>
            <a:chOff x="0" y="0"/>
            <a:chExt cx="4030454" cy="651737"/>
          </a:xfrm>
          <a:solidFill>
            <a:schemeClr val="bg1">
              <a:lumMod val="8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grpFill/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7" name="Freeform 17"/>
          <p:cNvSpPr/>
          <p:nvPr/>
        </p:nvSpPr>
        <p:spPr>
          <a:xfrm>
            <a:off x="15871169" y="6748987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1" y="0"/>
                </a:lnTo>
                <a:lnTo>
                  <a:pt x="2061531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sp>
      <p:sp>
        <p:nvSpPr>
          <p:cNvPr id="18" name="Freeform 18"/>
          <p:cNvSpPr/>
          <p:nvPr/>
        </p:nvSpPr>
        <p:spPr>
          <a:xfrm rot="1313989">
            <a:off x="16778357" y="6296563"/>
            <a:ext cx="582357" cy="2576644"/>
          </a:xfrm>
          <a:custGeom>
            <a:avLst/>
            <a:gdLst/>
            <a:ahLst/>
            <a:cxnLst/>
            <a:rect l="l" t="t" r="r" b="b"/>
            <a:pathLst>
              <a:path w="582357" h="2576644">
                <a:moveTo>
                  <a:pt x="0" y="0"/>
                </a:moveTo>
                <a:lnTo>
                  <a:pt x="582356" y="0"/>
                </a:lnTo>
                <a:lnTo>
                  <a:pt x="582356" y="2576644"/>
                </a:lnTo>
                <a:lnTo>
                  <a:pt x="0" y="2576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672137" y="1358527"/>
            <a:ext cx="14784839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In</a:t>
            </a:r>
            <a:r>
              <a:rPr lang="en-US" sz="8000" b="1" u="none" dirty="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ternship Project - House price Analysis Project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6898BF4-2488-4AC3-89CF-795EEB93E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3554"/>
            <a:ext cx="18288000" cy="69119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7434" y="355105"/>
            <a:ext cx="14621983" cy="1586849"/>
            <a:chOff x="0" y="0"/>
            <a:chExt cx="4030454" cy="660483"/>
          </a:xfrm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4007594" cy="632543"/>
            </a:xfrm>
            <a:custGeom>
              <a:avLst/>
              <a:gdLst/>
              <a:ahLst/>
              <a:cxnLst/>
              <a:rect l="l" t="t" r="r" b="b"/>
              <a:pathLst>
                <a:path w="4007594" h="632543">
                  <a:moveTo>
                    <a:pt x="4007594" y="632543"/>
                  </a:moveTo>
                  <a:lnTo>
                    <a:pt x="0" y="624923"/>
                  </a:lnTo>
                  <a:lnTo>
                    <a:pt x="0" y="232610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9213"/>
            </a:xfrm>
            <a:custGeom>
              <a:avLst/>
              <a:gdLst/>
              <a:ahLst/>
              <a:cxnLst/>
              <a:rect l="l" t="t" r="r" b="b"/>
              <a:pathLst>
                <a:path w="4036804" h="659213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591"/>
                    <a:pt x="4008864" y="84530"/>
                    <a:pt x="4011404" y="96043"/>
                  </a:cubicBezTo>
                  <a:cubicBezTo>
                    <a:pt x="4011404" y="112673"/>
                    <a:pt x="4024104" y="440572"/>
                    <a:pt x="4030454" y="457201"/>
                  </a:cubicBezTo>
                  <a:cubicBezTo>
                    <a:pt x="4036804" y="482359"/>
                    <a:pt x="4032994" y="507942"/>
                    <a:pt x="4032994" y="533100"/>
                  </a:cubicBezTo>
                  <a:cubicBezTo>
                    <a:pt x="4032994" y="555272"/>
                    <a:pt x="4034264" y="575739"/>
                    <a:pt x="4035534" y="598253"/>
                  </a:cubicBezTo>
                  <a:cubicBezTo>
                    <a:pt x="4035534" y="619843"/>
                    <a:pt x="4035534" y="633813"/>
                    <a:pt x="4035534" y="657943"/>
                  </a:cubicBezTo>
                  <a:cubicBezTo>
                    <a:pt x="4012674" y="657943"/>
                    <a:pt x="3992354" y="659213"/>
                    <a:pt x="3964502" y="657943"/>
                  </a:cubicBezTo>
                  <a:cubicBezTo>
                    <a:pt x="3762240" y="652863"/>
                    <a:pt x="3556865" y="659213"/>
                    <a:pt x="3354603" y="654133"/>
                  </a:cubicBezTo>
                  <a:cubicBezTo>
                    <a:pt x="3233246" y="650323"/>
                    <a:pt x="3115000" y="652863"/>
                    <a:pt x="2993643" y="650323"/>
                  </a:cubicBezTo>
                  <a:cubicBezTo>
                    <a:pt x="2937631" y="649053"/>
                    <a:pt x="2881620" y="647783"/>
                    <a:pt x="2825609" y="646513"/>
                  </a:cubicBezTo>
                  <a:cubicBezTo>
                    <a:pt x="2791380" y="646513"/>
                    <a:pt x="2760263" y="647783"/>
                    <a:pt x="2726034" y="647783"/>
                  </a:cubicBezTo>
                  <a:cubicBezTo>
                    <a:pt x="2638906" y="646513"/>
                    <a:pt x="2399302" y="647783"/>
                    <a:pt x="2312174" y="646513"/>
                  </a:cubicBezTo>
                  <a:cubicBezTo>
                    <a:pt x="2249940" y="645243"/>
                    <a:pt x="1005248" y="654133"/>
                    <a:pt x="943014" y="652863"/>
                  </a:cubicBezTo>
                  <a:cubicBezTo>
                    <a:pt x="927455" y="652863"/>
                    <a:pt x="908785" y="654133"/>
                    <a:pt x="893226" y="654133"/>
                  </a:cubicBezTo>
                  <a:cubicBezTo>
                    <a:pt x="855885" y="654133"/>
                    <a:pt x="821656" y="655403"/>
                    <a:pt x="784315" y="655403"/>
                  </a:cubicBezTo>
                  <a:cubicBezTo>
                    <a:pt x="690964" y="655403"/>
                    <a:pt x="600723" y="654133"/>
                    <a:pt x="507372" y="652863"/>
                  </a:cubicBezTo>
                  <a:cubicBezTo>
                    <a:pt x="451360" y="651593"/>
                    <a:pt x="395349" y="650323"/>
                    <a:pt x="342450" y="649053"/>
                  </a:cubicBezTo>
                  <a:cubicBezTo>
                    <a:pt x="242875" y="647783"/>
                    <a:pt x="143299" y="646513"/>
                    <a:pt x="48260" y="646513"/>
                  </a:cubicBezTo>
                  <a:cubicBezTo>
                    <a:pt x="38100" y="646513"/>
                    <a:pt x="29210" y="646513"/>
                    <a:pt x="19050" y="645243"/>
                  </a:cubicBezTo>
                  <a:cubicBezTo>
                    <a:pt x="10160" y="643973"/>
                    <a:pt x="5080" y="637623"/>
                    <a:pt x="7620" y="628733"/>
                  </a:cubicBezTo>
                  <a:cubicBezTo>
                    <a:pt x="16510" y="597059"/>
                    <a:pt x="12700" y="586399"/>
                    <a:pt x="11430" y="575313"/>
                  </a:cubicBezTo>
                  <a:cubicBezTo>
                    <a:pt x="10160" y="552714"/>
                    <a:pt x="6350" y="530541"/>
                    <a:pt x="7620" y="507942"/>
                  </a:cubicBezTo>
                  <a:cubicBezTo>
                    <a:pt x="5080" y="479800"/>
                    <a:pt x="0" y="131434"/>
                    <a:pt x="7620" y="102865"/>
                  </a:cubicBezTo>
                  <a:cubicBezTo>
                    <a:pt x="8890" y="97322"/>
                    <a:pt x="7620" y="91353"/>
                    <a:pt x="8890" y="85810"/>
                  </a:cubicBezTo>
                  <a:cubicBezTo>
                    <a:pt x="10160" y="76855"/>
                    <a:pt x="12700" y="67048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41433"/>
                  </a:moveTo>
                  <a:cubicBezTo>
                    <a:pt x="4013944" y="624923"/>
                    <a:pt x="4015214" y="612223"/>
                    <a:pt x="4015214" y="599523"/>
                  </a:cubicBezTo>
                  <a:cubicBezTo>
                    <a:pt x="4013944" y="573607"/>
                    <a:pt x="4012674" y="551008"/>
                    <a:pt x="4012674" y="526704"/>
                  </a:cubicBezTo>
                  <a:cubicBezTo>
                    <a:pt x="4012674" y="515617"/>
                    <a:pt x="4015214" y="504531"/>
                    <a:pt x="4013944" y="493445"/>
                  </a:cubicBezTo>
                  <a:cubicBezTo>
                    <a:pt x="4013944" y="483211"/>
                    <a:pt x="4012674" y="472551"/>
                    <a:pt x="4011404" y="462318"/>
                  </a:cubicBezTo>
                  <a:cubicBezTo>
                    <a:pt x="4006324" y="446541"/>
                    <a:pt x="3994894" y="119921"/>
                    <a:pt x="3994894" y="104145"/>
                  </a:cubicBezTo>
                  <a:cubicBezTo>
                    <a:pt x="3992354" y="90926"/>
                    <a:pt x="3989814" y="77282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69"/>
                  </a:cubicBezTo>
                  <a:cubicBezTo>
                    <a:pt x="31750" y="73444"/>
                    <a:pt x="31750" y="81119"/>
                    <a:pt x="30480" y="88794"/>
                  </a:cubicBezTo>
                  <a:cubicBezTo>
                    <a:pt x="29210" y="101586"/>
                    <a:pt x="26670" y="113952"/>
                    <a:pt x="25400" y="126744"/>
                  </a:cubicBezTo>
                  <a:cubicBezTo>
                    <a:pt x="20320" y="140388"/>
                    <a:pt x="26670" y="473831"/>
                    <a:pt x="29210" y="487475"/>
                  </a:cubicBezTo>
                  <a:cubicBezTo>
                    <a:pt x="29210" y="501973"/>
                    <a:pt x="29210" y="516897"/>
                    <a:pt x="30480" y="531394"/>
                  </a:cubicBezTo>
                  <a:cubicBezTo>
                    <a:pt x="30480" y="542054"/>
                    <a:pt x="33020" y="552714"/>
                    <a:pt x="33020" y="563374"/>
                  </a:cubicBezTo>
                  <a:cubicBezTo>
                    <a:pt x="33020" y="574887"/>
                    <a:pt x="33020" y="586399"/>
                    <a:pt x="31750" y="599523"/>
                  </a:cubicBezTo>
                  <a:cubicBezTo>
                    <a:pt x="31750" y="603333"/>
                    <a:pt x="31750" y="605873"/>
                    <a:pt x="31750" y="609683"/>
                  </a:cubicBezTo>
                  <a:cubicBezTo>
                    <a:pt x="31750" y="619843"/>
                    <a:pt x="35560" y="623653"/>
                    <a:pt x="44450" y="623653"/>
                  </a:cubicBezTo>
                  <a:cubicBezTo>
                    <a:pt x="71730" y="623653"/>
                    <a:pt x="115294" y="624923"/>
                    <a:pt x="155746" y="624923"/>
                  </a:cubicBezTo>
                  <a:cubicBezTo>
                    <a:pt x="214869" y="624923"/>
                    <a:pt x="277104" y="622383"/>
                    <a:pt x="336227" y="624923"/>
                  </a:cubicBezTo>
                  <a:cubicBezTo>
                    <a:pt x="432690" y="628733"/>
                    <a:pt x="529154" y="631273"/>
                    <a:pt x="625617" y="630003"/>
                  </a:cubicBezTo>
                  <a:cubicBezTo>
                    <a:pt x="687852" y="628733"/>
                    <a:pt x="746975" y="631273"/>
                    <a:pt x="809209" y="631273"/>
                  </a:cubicBezTo>
                  <a:cubicBezTo>
                    <a:pt x="899449" y="631273"/>
                    <a:pt x="989690" y="630003"/>
                    <a:pt x="1079930" y="631273"/>
                  </a:cubicBezTo>
                  <a:cubicBezTo>
                    <a:pt x="1213734" y="632543"/>
                    <a:pt x="2682470" y="622383"/>
                    <a:pt x="2819386" y="624923"/>
                  </a:cubicBezTo>
                  <a:cubicBezTo>
                    <a:pt x="2878509" y="626193"/>
                    <a:pt x="2937631" y="627463"/>
                    <a:pt x="2993643" y="627463"/>
                  </a:cubicBezTo>
                  <a:cubicBezTo>
                    <a:pt x="3096330" y="630003"/>
                    <a:pt x="3195905" y="626193"/>
                    <a:pt x="3298592" y="630003"/>
                  </a:cubicBezTo>
                  <a:cubicBezTo>
                    <a:pt x="3382609" y="632543"/>
                    <a:pt x="3466625" y="632543"/>
                    <a:pt x="3550642" y="635083"/>
                  </a:cubicBezTo>
                  <a:cubicBezTo>
                    <a:pt x="3675111" y="638893"/>
                    <a:pt x="3799580" y="641433"/>
                    <a:pt x="3924049" y="642703"/>
                  </a:cubicBezTo>
                  <a:cubicBezTo>
                    <a:pt x="3970725" y="642703"/>
                    <a:pt x="3992354" y="641433"/>
                    <a:pt x="4012674" y="641433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307791" y="60622"/>
            <a:ext cx="18345846" cy="9873529"/>
            <a:chOff x="0" y="0"/>
            <a:chExt cx="24461128" cy="13164706"/>
          </a:xfrm>
        </p:grpSpPr>
        <p:sp>
          <p:nvSpPr>
            <p:cNvPr id="8" name="Freeform 8"/>
            <p:cNvSpPr/>
            <p:nvPr/>
          </p:nvSpPr>
          <p:spPr>
            <a:xfrm>
              <a:off x="330457" y="306211"/>
              <a:ext cx="8551554" cy="6779791"/>
            </a:xfrm>
            <a:custGeom>
              <a:avLst/>
              <a:gdLst/>
              <a:ahLst/>
              <a:cxnLst/>
              <a:rect l="l" t="t" r="r" b="b"/>
              <a:pathLst>
                <a:path w="8551554" h="6779791">
                  <a:moveTo>
                    <a:pt x="0" y="0"/>
                  </a:moveTo>
                  <a:lnTo>
                    <a:pt x="8551554" y="0"/>
                  </a:lnTo>
                  <a:lnTo>
                    <a:pt x="8551554" y="6779792"/>
                  </a:lnTo>
                  <a:lnTo>
                    <a:pt x="0" y="6779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11089" b="-8274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20811817" y="292048"/>
              <a:ext cx="3300609" cy="6889748"/>
            </a:xfrm>
            <a:custGeom>
              <a:avLst/>
              <a:gdLst/>
              <a:ahLst/>
              <a:cxnLst/>
              <a:rect l="l" t="t" r="r" b="b"/>
              <a:pathLst>
                <a:path w="3300609" h="6889748">
                  <a:moveTo>
                    <a:pt x="0" y="0"/>
                  </a:moveTo>
                  <a:lnTo>
                    <a:pt x="3300609" y="0"/>
                  </a:lnTo>
                  <a:lnTo>
                    <a:pt x="3300609" y="6889748"/>
                  </a:lnTo>
                  <a:lnTo>
                    <a:pt x="0" y="6889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87821" b="-6546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273803" y="6815420"/>
              <a:ext cx="8690414" cy="5651882"/>
            </a:xfrm>
            <a:custGeom>
              <a:avLst/>
              <a:gdLst/>
              <a:ahLst/>
              <a:cxnLst/>
              <a:rect l="l" t="t" r="r" b="b"/>
              <a:pathLst>
                <a:path w="8690414" h="5651882">
                  <a:moveTo>
                    <a:pt x="0" y="0"/>
                  </a:moveTo>
                  <a:lnTo>
                    <a:pt x="8690414" y="0"/>
                  </a:lnTo>
                  <a:lnTo>
                    <a:pt x="8690414" y="5651882"/>
                  </a:lnTo>
                  <a:lnTo>
                    <a:pt x="0" y="56518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29882" r="-9314"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8023655" y="11655612"/>
              <a:ext cx="12892429" cy="697404"/>
              <a:chOff x="0" y="0"/>
              <a:chExt cx="9391053" cy="508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215900"/>
                <a:ext cx="9391053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391053" h="76200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8545250" y="0"/>
              <a:ext cx="12654104" cy="697404"/>
              <a:chOff x="0" y="0"/>
              <a:chExt cx="9217454" cy="508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5" name="Freeform 15"/>
            <p:cNvSpPr/>
            <p:nvPr/>
          </p:nvSpPr>
          <p:spPr>
            <a:xfrm rot="5502952">
              <a:off x="-1794794" y="9627176"/>
              <a:ext cx="4250503" cy="533880"/>
            </a:xfrm>
            <a:custGeom>
              <a:avLst/>
              <a:gdLst/>
              <a:ahLst/>
              <a:cxnLst/>
              <a:rect l="l" t="t" r="r" b="b"/>
              <a:pathLst>
                <a:path w="4250503" h="533880">
                  <a:moveTo>
                    <a:pt x="0" y="0"/>
                  </a:moveTo>
                  <a:lnTo>
                    <a:pt x="4250502" y="0"/>
                  </a:lnTo>
                  <a:lnTo>
                    <a:pt x="4250502" y="533880"/>
                  </a:lnTo>
                  <a:lnTo>
                    <a:pt x="0" y="533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6" name="Group 16"/>
            <p:cNvGrpSpPr/>
            <p:nvPr/>
          </p:nvGrpSpPr>
          <p:grpSpPr>
            <a:xfrm rot="-5400000">
              <a:off x="22463630" y="2339062"/>
              <a:ext cx="3297593" cy="697404"/>
              <a:chOff x="0" y="0"/>
              <a:chExt cx="2402020" cy="508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215900"/>
                <a:ext cx="240202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2402020" h="76200">
                    <a:moveTo>
                      <a:pt x="0" y="0"/>
                    </a:moveTo>
                    <a:lnTo>
                      <a:pt x="2402020" y="0"/>
                    </a:lnTo>
                    <a:lnTo>
                      <a:pt x="240202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7401949" y="12467302"/>
              <a:ext cx="2052888" cy="697404"/>
              <a:chOff x="0" y="0"/>
              <a:chExt cx="1495357" cy="508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215900"/>
                <a:ext cx="149535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495357" h="76200">
                    <a:moveTo>
                      <a:pt x="0" y="0"/>
                    </a:moveTo>
                    <a:lnTo>
                      <a:pt x="1495357" y="0"/>
                    </a:lnTo>
                    <a:lnTo>
                      <a:pt x="1495357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</p:grpSp>
      <p:sp>
        <p:nvSpPr>
          <p:cNvPr id="20" name="Freeform 20"/>
          <p:cNvSpPr/>
          <p:nvPr/>
        </p:nvSpPr>
        <p:spPr>
          <a:xfrm>
            <a:off x="15894504" y="7869451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894504" y="7869451"/>
            <a:ext cx="2130961" cy="2130961"/>
          </a:xfrm>
          <a:custGeom>
            <a:avLst/>
            <a:gdLst/>
            <a:ahLst/>
            <a:cxnLst/>
            <a:rect l="l" t="t" r="r" b="b"/>
            <a:pathLst>
              <a:path w="2130961" h="2130961">
                <a:moveTo>
                  <a:pt x="0" y="0"/>
                </a:moveTo>
                <a:lnTo>
                  <a:pt x="2130961" y="0"/>
                </a:lnTo>
                <a:lnTo>
                  <a:pt x="2130961" y="2130961"/>
                </a:lnTo>
                <a:lnTo>
                  <a:pt x="0" y="21309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254040" y="413471"/>
            <a:ext cx="14784839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In</a:t>
            </a:r>
            <a:r>
              <a:rPr lang="en-US" sz="8000" b="1" u="none" dirty="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ternship Project - House price Analysis Project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808BE0B-C3E5-49B7-BE9D-FABE991BED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2" y="3568089"/>
            <a:ext cx="15598267" cy="25036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54475" y="8187752"/>
            <a:ext cx="13379051" cy="1756348"/>
            <a:chOff x="0" y="0"/>
            <a:chExt cx="7107464" cy="933039"/>
          </a:xfrm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7084604" cy="905099"/>
            </a:xfrm>
            <a:custGeom>
              <a:avLst/>
              <a:gdLst/>
              <a:ahLst/>
              <a:cxnLst/>
              <a:rect l="l" t="t" r="r" b="b"/>
              <a:pathLst>
                <a:path w="7084604" h="905099">
                  <a:moveTo>
                    <a:pt x="7084604" y="905099"/>
                  </a:moveTo>
                  <a:lnTo>
                    <a:pt x="0" y="897479"/>
                  </a:lnTo>
                  <a:lnTo>
                    <a:pt x="0" y="327139"/>
                  </a:lnTo>
                  <a:lnTo>
                    <a:pt x="17780" y="19050"/>
                  </a:lnTo>
                  <a:lnTo>
                    <a:pt x="3530916" y="0"/>
                  </a:lnTo>
                  <a:lnTo>
                    <a:pt x="7065554" y="5080"/>
                  </a:lnTo>
                  <a:close/>
                </a:path>
              </a:pathLst>
            </a:custGeom>
            <a:solidFill>
              <a:srgbClr val="AEE259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7113814" cy="931769"/>
            </a:xfrm>
            <a:custGeom>
              <a:avLst/>
              <a:gdLst/>
              <a:ahLst/>
              <a:cxnLst/>
              <a:rect l="l" t="t" r="r" b="b"/>
              <a:pathLst>
                <a:path w="7113814" h="931769">
                  <a:moveTo>
                    <a:pt x="7079524" y="21590"/>
                  </a:moveTo>
                  <a:cubicBezTo>
                    <a:pt x="7080794" y="34290"/>
                    <a:pt x="7080794" y="44450"/>
                    <a:pt x="7082064" y="54610"/>
                  </a:cubicBezTo>
                  <a:cubicBezTo>
                    <a:pt x="7084604" y="76809"/>
                    <a:pt x="7085874" y="94856"/>
                    <a:pt x="7088414" y="112258"/>
                  </a:cubicBezTo>
                  <a:cubicBezTo>
                    <a:pt x="7088414" y="137396"/>
                    <a:pt x="7101114" y="633049"/>
                    <a:pt x="7107464" y="658186"/>
                  </a:cubicBezTo>
                  <a:cubicBezTo>
                    <a:pt x="7113814" y="696214"/>
                    <a:pt x="7110004" y="734886"/>
                    <a:pt x="7110004" y="772914"/>
                  </a:cubicBezTo>
                  <a:cubicBezTo>
                    <a:pt x="7110004" y="806430"/>
                    <a:pt x="7111274" y="837368"/>
                    <a:pt x="7112544" y="870809"/>
                  </a:cubicBezTo>
                  <a:cubicBezTo>
                    <a:pt x="7112544" y="892399"/>
                    <a:pt x="7112544" y="906369"/>
                    <a:pt x="7112544" y="930499"/>
                  </a:cubicBezTo>
                  <a:cubicBezTo>
                    <a:pt x="7089684" y="930499"/>
                    <a:pt x="7069364" y="931769"/>
                    <a:pt x="7031531" y="930499"/>
                  </a:cubicBezTo>
                  <a:cubicBezTo>
                    <a:pt x="6670653" y="925419"/>
                    <a:pt x="6304222" y="931769"/>
                    <a:pt x="5943342" y="926689"/>
                  </a:cubicBezTo>
                  <a:cubicBezTo>
                    <a:pt x="5726815" y="922879"/>
                    <a:pt x="5515840" y="925419"/>
                    <a:pt x="5299312" y="922879"/>
                  </a:cubicBezTo>
                  <a:cubicBezTo>
                    <a:pt x="5199377" y="921609"/>
                    <a:pt x="5099441" y="920339"/>
                    <a:pt x="4999505" y="919069"/>
                  </a:cubicBezTo>
                  <a:cubicBezTo>
                    <a:pt x="4938434" y="919069"/>
                    <a:pt x="4882914" y="920339"/>
                    <a:pt x="4821841" y="920339"/>
                  </a:cubicBezTo>
                  <a:cubicBezTo>
                    <a:pt x="4666386" y="919069"/>
                    <a:pt x="4238883" y="920339"/>
                    <a:pt x="4083428" y="919069"/>
                  </a:cubicBezTo>
                  <a:cubicBezTo>
                    <a:pt x="3972388" y="917799"/>
                    <a:pt x="1751595" y="926689"/>
                    <a:pt x="1640555" y="925419"/>
                  </a:cubicBezTo>
                  <a:cubicBezTo>
                    <a:pt x="1612795" y="925419"/>
                    <a:pt x="1579483" y="926689"/>
                    <a:pt x="1551723" y="926689"/>
                  </a:cubicBezTo>
                  <a:cubicBezTo>
                    <a:pt x="1485099" y="926689"/>
                    <a:pt x="1424027" y="927959"/>
                    <a:pt x="1357404" y="927959"/>
                  </a:cubicBezTo>
                  <a:cubicBezTo>
                    <a:pt x="1190844" y="927959"/>
                    <a:pt x="1029837" y="926689"/>
                    <a:pt x="863277" y="925419"/>
                  </a:cubicBezTo>
                  <a:cubicBezTo>
                    <a:pt x="763341" y="924149"/>
                    <a:pt x="663406" y="922879"/>
                    <a:pt x="569022" y="921609"/>
                  </a:cubicBezTo>
                  <a:cubicBezTo>
                    <a:pt x="391358" y="920339"/>
                    <a:pt x="213695" y="919069"/>
                    <a:pt x="48260" y="919069"/>
                  </a:cubicBezTo>
                  <a:cubicBezTo>
                    <a:pt x="38100" y="919069"/>
                    <a:pt x="29210" y="919069"/>
                    <a:pt x="19050" y="917799"/>
                  </a:cubicBezTo>
                  <a:cubicBezTo>
                    <a:pt x="10160" y="916529"/>
                    <a:pt x="5080" y="910179"/>
                    <a:pt x="7620" y="901289"/>
                  </a:cubicBezTo>
                  <a:cubicBezTo>
                    <a:pt x="16510" y="869596"/>
                    <a:pt x="12700" y="853482"/>
                    <a:pt x="11430" y="836724"/>
                  </a:cubicBezTo>
                  <a:cubicBezTo>
                    <a:pt x="10160" y="802563"/>
                    <a:pt x="6350" y="769047"/>
                    <a:pt x="7620" y="734886"/>
                  </a:cubicBezTo>
                  <a:cubicBezTo>
                    <a:pt x="5080" y="692346"/>
                    <a:pt x="0" y="165755"/>
                    <a:pt x="7620" y="122571"/>
                  </a:cubicBezTo>
                  <a:cubicBezTo>
                    <a:pt x="8890" y="114192"/>
                    <a:pt x="7620" y="105168"/>
                    <a:pt x="8890" y="96789"/>
                  </a:cubicBezTo>
                  <a:cubicBezTo>
                    <a:pt x="10160" y="83254"/>
                    <a:pt x="12700" y="68429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74895" y="30480"/>
                    <a:pt x="163727" y="29210"/>
                  </a:cubicBezTo>
                  <a:cubicBezTo>
                    <a:pt x="313631" y="25400"/>
                    <a:pt x="463534" y="22860"/>
                    <a:pt x="618990" y="20320"/>
                  </a:cubicBezTo>
                  <a:cubicBezTo>
                    <a:pt x="724477" y="17780"/>
                    <a:pt x="829965" y="16510"/>
                    <a:pt x="929901" y="13970"/>
                  </a:cubicBezTo>
                  <a:cubicBezTo>
                    <a:pt x="1029837" y="11430"/>
                    <a:pt x="1135324" y="8890"/>
                    <a:pt x="1235260" y="8890"/>
                  </a:cubicBezTo>
                  <a:cubicBezTo>
                    <a:pt x="1346300" y="7620"/>
                    <a:pt x="1457339" y="10160"/>
                    <a:pt x="1568379" y="8890"/>
                  </a:cubicBezTo>
                  <a:cubicBezTo>
                    <a:pt x="1707179" y="8890"/>
                    <a:pt x="4222227" y="6350"/>
                    <a:pt x="4361027" y="5080"/>
                  </a:cubicBezTo>
                  <a:cubicBezTo>
                    <a:pt x="4494275" y="3810"/>
                    <a:pt x="4627522" y="2540"/>
                    <a:pt x="4766322" y="2540"/>
                  </a:cubicBezTo>
                  <a:cubicBezTo>
                    <a:pt x="4993953" y="1270"/>
                    <a:pt x="5216033" y="0"/>
                    <a:pt x="5443664" y="0"/>
                  </a:cubicBezTo>
                  <a:cubicBezTo>
                    <a:pt x="5538048" y="0"/>
                    <a:pt x="5637984" y="2540"/>
                    <a:pt x="5732367" y="2540"/>
                  </a:cubicBezTo>
                  <a:cubicBezTo>
                    <a:pt x="5993310" y="3810"/>
                    <a:pt x="6259805" y="5080"/>
                    <a:pt x="6520749" y="7620"/>
                  </a:cubicBezTo>
                  <a:cubicBezTo>
                    <a:pt x="6659549" y="8890"/>
                    <a:pt x="6798348" y="12700"/>
                    <a:pt x="6937148" y="16510"/>
                  </a:cubicBezTo>
                  <a:cubicBezTo>
                    <a:pt x="6970459" y="16510"/>
                    <a:pt x="7003772" y="16510"/>
                    <a:pt x="7031531" y="16510"/>
                  </a:cubicBezTo>
                  <a:cubicBezTo>
                    <a:pt x="7060474" y="17780"/>
                    <a:pt x="7069364" y="20320"/>
                    <a:pt x="7079524" y="21590"/>
                  </a:cubicBezTo>
                  <a:close/>
                  <a:moveTo>
                    <a:pt x="7089684" y="913989"/>
                  </a:moveTo>
                  <a:cubicBezTo>
                    <a:pt x="7090954" y="897479"/>
                    <a:pt x="7092224" y="884779"/>
                    <a:pt x="7092224" y="872079"/>
                  </a:cubicBezTo>
                  <a:cubicBezTo>
                    <a:pt x="7090954" y="834146"/>
                    <a:pt x="7089684" y="799985"/>
                    <a:pt x="7089684" y="763246"/>
                  </a:cubicBezTo>
                  <a:cubicBezTo>
                    <a:pt x="7089684" y="746488"/>
                    <a:pt x="7092224" y="729730"/>
                    <a:pt x="7090954" y="712972"/>
                  </a:cubicBezTo>
                  <a:cubicBezTo>
                    <a:pt x="7090954" y="697503"/>
                    <a:pt x="7089684" y="681389"/>
                    <a:pt x="7088414" y="665920"/>
                  </a:cubicBezTo>
                  <a:cubicBezTo>
                    <a:pt x="7083334" y="642072"/>
                    <a:pt x="7071904" y="148353"/>
                    <a:pt x="7071904" y="124505"/>
                  </a:cubicBezTo>
                  <a:cubicBezTo>
                    <a:pt x="7069364" y="104524"/>
                    <a:pt x="7066824" y="83898"/>
                    <a:pt x="7064284" y="63500"/>
                  </a:cubicBezTo>
                  <a:cubicBezTo>
                    <a:pt x="7063014" y="44450"/>
                    <a:pt x="7061744" y="43180"/>
                    <a:pt x="7014876" y="41910"/>
                  </a:cubicBezTo>
                  <a:cubicBezTo>
                    <a:pt x="6998220" y="41910"/>
                    <a:pt x="6987116" y="41910"/>
                    <a:pt x="6970459" y="40640"/>
                  </a:cubicBezTo>
                  <a:cubicBezTo>
                    <a:pt x="6831661" y="36830"/>
                    <a:pt x="6687308" y="31750"/>
                    <a:pt x="6548509" y="30480"/>
                  </a:cubicBezTo>
                  <a:cubicBezTo>
                    <a:pt x="6209838" y="26670"/>
                    <a:pt x="5865615" y="25400"/>
                    <a:pt x="5526944" y="22860"/>
                  </a:cubicBezTo>
                  <a:cubicBezTo>
                    <a:pt x="5476976" y="22860"/>
                    <a:pt x="5421456" y="22860"/>
                    <a:pt x="5371488" y="22860"/>
                  </a:cubicBezTo>
                  <a:cubicBezTo>
                    <a:pt x="5288209" y="22860"/>
                    <a:pt x="5204929" y="22860"/>
                    <a:pt x="5127201" y="22860"/>
                  </a:cubicBezTo>
                  <a:cubicBezTo>
                    <a:pt x="4949538" y="22860"/>
                    <a:pt x="4771874" y="22860"/>
                    <a:pt x="4599762" y="24130"/>
                  </a:cubicBezTo>
                  <a:cubicBezTo>
                    <a:pt x="4449859" y="25400"/>
                    <a:pt x="1923706" y="29210"/>
                    <a:pt x="1773803" y="29210"/>
                  </a:cubicBezTo>
                  <a:cubicBezTo>
                    <a:pt x="1529515" y="29210"/>
                    <a:pt x="1285228" y="26670"/>
                    <a:pt x="1040941" y="33020"/>
                  </a:cubicBezTo>
                  <a:cubicBezTo>
                    <a:pt x="913245" y="36830"/>
                    <a:pt x="791101" y="36830"/>
                    <a:pt x="668958" y="38100"/>
                  </a:cubicBezTo>
                  <a:cubicBezTo>
                    <a:pt x="457982" y="41910"/>
                    <a:pt x="247007" y="45720"/>
                    <a:pt x="49530" y="50800"/>
                  </a:cubicBezTo>
                  <a:cubicBezTo>
                    <a:pt x="36830" y="50800"/>
                    <a:pt x="34290" y="53340"/>
                    <a:pt x="33020" y="66496"/>
                  </a:cubicBezTo>
                  <a:cubicBezTo>
                    <a:pt x="31750" y="78098"/>
                    <a:pt x="31750" y="89699"/>
                    <a:pt x="30480" y="101301"/>
                  </a:cubicBezTo>
                  <a:cubicBezTo>
                    <a:pt x="29210" y="120637"/>
                    <a:pt x="26670" y="139329"/>
                    <a:pt x="25400" y="158665"/>
                  </a:cubicBezTo>
                  <a:cubicBezTo>
                    <a:pt x="20320" y="179291"/>
                    <a:pt x="26670" y="683323"/>
                    <a:pt x="29210" y="703948"/>
                  </a:cubicBezTo>
                  <a:cubicBezTo>
                    <a:pt x="29210" y="725863"/>
                    <a:pt x="29210" y="748422"/>
                    <a:pt x="30480" y="770336"/>
                  </a:cubicBezTo>
                  <a:cubicBezTo>
                    <a:pt x="30480" y="786450"/>
                    <a:pt x="33020" y="802563"/>
                    <a:pt x="33020" y="818677"/>
                  </a:cubicBezTo>
                  <a:cubicBezTo>
                    <a:pt x="33020" y="836079"/>
                    <a:pt x="33020" y="853482"/>
                    <a:pt x="31750" y="872079"/>
                  </a:cubicBezTo>
                  <a:cubicBezTo>
                    <a:pt x="31750" y="875889"/>
                    <a:pt x="31750" y="878429"/>
                    <a:pt x="31750" y="882239"/>
                  </a:cubicBezTo>
                  <a:cubicBezTo>
                    <a:pt x="31750" y="892399"/>
                    <a:pt x="35560" y="896209"/>
                    <a:pt x="44450" y="896209"/>
                  </a:cubicBezTo>
                  <a:cubicBezTo>
                    <a:pt x="85999" y="896209"/>
                    <a:pt x="163727" y="897479"/>
                    <a:pt x="235903" y="897479"/>
                  </a:cubicBezTo>
                  <a:cubicBezTo>
                    <a:pt x="341391" y="897479"/>
                    <a:pt x="452430" y="894939"/>
                    <a:pt x="557918" y="897479"/>
                  </a:cubicBezTo>
                  <a:cubicBezTo>
                    <a:pt x="730030" y="901289"/>
                    <a:pt x="902141" y="903829"/>
                    <a:pt x="1074253" y="902559"/>
                  </a:cubicBezTo>
                  <a:cubicBezTo>
                    <a:pt x="1185292" y="901289"/>
                    <a:pt x="1290780" y="903829"/>
                    <a:pt x="1401820" y="903829"/>
                  </a:cubicBezTo>
                  <a:cubicBezTo>
                    <a:pt x="1562827" y="903829"/>
                    <a:pt x="1723835" y="902559"/>
                    <a:pt x="1884842" y="903829"/>
                  </a:cubicBezTo>
                  <a:cubicBezTo>
                    <a:pt x="2123578" y="905099"/>
                    <a:pt x="4744114" y="894939"/>
                    <a:pt x="4988401" y="897479"/>
                  </a:cubicBezTo>
                  <a:cubicBezTo>
                    <a:pt x="5093889" y="898749"/>
                    <a:pt x="5199377" y="900019"/>
                    <a:pt x="5299312" y="900019"/>
                  </a:cubicBezTo>
                  <a:cubicBezTo>
                    <a:pt x="5482528" y="902559"/>
                    <a:pt x="5660191" y="898749"/>
                    <a:pt x="5843407" y="902559"/>
                  </a:cubicBezTo>
                  <a:cubicBezTo>
                    <a:pt x="5993310" y="905099"/>
                    <a:pt x="6143214" y="905099"/>
                    <a:pt x="6293118" y="907639"/>
                  </a:cubicBezTo>
                  <a:cubicBezTo>
                    <a:pt x="6515197" y="911449"/>
                    <a:pt x="6737277" y="913989"/>
                    <a:pt x="6959356" y="915259"/>
                  </a:cubicBezTo>
                  <a:cubicBezTo>
                    <a:pt x="7042635" y="915259"/>
                    <a:pt x="7069364" y="913989"/>
                    <a:pt x="7089684" y="913989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0" y="651494"/>
            <a:ext cx="17951032" cy="9521206"/>
            <a:chOff x="0" y="0"/>
            <a:chExt cx="23934709" cy="12694941"/>
          </a:xfrm>
        </p:grpSpPr>
        <p:sp>
          <p:nvSpPr>
            <p:cNvPr id="6" name="Freeform 6"/>
            <p:cNvSpPr/>
            <p:nvPr/>
          </p:nvSpPr>
          <p:spPr>
            <a:xfrm>
              <a:off x="18486371" y="6149044"/>
              <a:ext cx="5375331" cy="6326455"/>
            </a:xfrm>
            <a:custGeom>
              <a:avLst/>
              <a:gdLst/>
              <a:ahLst/>
              <a:cxnLst/>
              <a:rect l="l" t="t" r="r" b="b"/>
              <a:pathLst>
                <a:path w="5375331" h="6326455">
                  <a:moveTo>
                    <a:pt x="0" y="0"/>
                  </a:moveTo>
                  <a:lnTo>
                    <a:pt x="5375331" y="0"/>
                  </a:lnTo>
                  <a:lnTo>
                    <a:pt x="5375331" y="6326455"/>
                  </a:lnTo>
                  <a:lnTo>
                    <a:pt x="0" y="63264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76846" t="-16109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0551518" y="292240"/>
              <a:ext cx="3302779" cy="5674541"/>
            </a:xfrm>
            <a:custGeom>
              <a:avLst/>
              <a:gdLst/>
              <a:ahLst/>
              <a:cxnLst/>
              <a:rect l="l" t="t" r="r" b="b"/>
              <a:pathLst>
                <a:path w="3302779" h="5674541">
                  <a:moveTo>
                    <a:pt x="0" y="0"/>
                  </a:moveTo>
                  <a:lnTo>
                    <a:pt x="3302779" y="0"/>
                  </a:lnTo>
                  <a:lnTo>
                    <a:pt x="3302779" y="5674541"/>
                  </a:lnTo>
                  <a:lnTo>
                    <a:pt x="0" y="5674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87821" b="-29448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6836142"/>
              <a:ext cx="8696128" cy="5655599"/>
            </a:xfrm>
            <a:custGeom>
              <a:avLst/>
              <a:gdLst/>
              <a:ahLst/>
              <a:cxnLst/>
              <a:rect l="l" t="t" r="r" b="b"/>
              <a:pathLst>
                <a:path w="8696128" h="5655598">
                  <a:moveTo>
                    <a:pt x="0" y="0"/>
                  </a:moveTo>
                  <a:lnTo>
                    <a:pt x="8696128" y="0"/>
                  </a:lnTo>
                  <a:lnTo>
                    <a:pt x="8696128" y="5655598"/>
                  </a:lnTo>
                  <a:lnTo>
                    <a:pt x="0" y="56555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29882" r="-9314"/>
              </a:stretch>
            </a:blipFill>
          </p:spPr>
        </p:sp>
        <p:grpSp>
          <p:nvGrpSpPr>
            <p:cNvPr id="9" name="Group 9"/>
            <p:cNvGrpSpPr/>
            <p:nvPr/>
          </p:nvGrpSpPr>
          <p:grpSpPr>
            <a:xfrm>
              <a:off x="8230253" y="11997079"/>
              <a:ext cx="12900905" cy="697862"/>
              <a:chOff x="0" y="0"/>
              <a:chExt cx="9391053" cy="508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215900"/>
                <a:ext cx="9391053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391053" h="76200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8276885" y="0"/>
              <a:ext cx="12662424" cy="697862"/>
              <a:chOff x="0" y="0"/>
              <a:chExt cx="9217454" cy="508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215900"/>
                <a:ext cx="921745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9217454" h="76200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id="13" name="Freeform 13"/>
            <p:cNvSpPr/>
            <p:nvPr/>
          </p:nvSpPr>
          <p:spPr>
            <a:xfrm>
              <a:off x="56691" y="306413"/>
              <a:ext cx="8557177" cy="6784249"/>
            </a:xfrm>
            <a:custGeom>
              <a:avLst/>
              <a:gdLst/>
              <a:ahLst/>
              <a:cxnLst/>
              <a:rect l="l" t="t" r="r" b="b"/>
              <a:pathLst>
                <a:path w="8557177" h="6784249">
                  <a:moveTo>
                    <a:pt x="0" y="0"/>
                  </a:moveTo>
                  <a:lnTo>
                    <a:pt x="8557177" y="0"/>
                  </a:lnTo>
                  <a:lnTo>
                    <a:pt x="8557177" y="6784249"/>
                  </a:lnTo>
                  <a:lnTo>
                    <a:pt x="0" y="67842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11089" b="-8274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 rot="5400000">
              <a:off x="21754091" y="5644419"/>
              <a:ext cx="3574783" cy="786452"/>
            </a:xfrm>
            <a:custGeom>
              <a:avLst/>
              <a:gdLst/>
              <a:ahLst/>
              <a:cxnLst/>
              <a:rect l="l" t="t" r="r" b="b"/>
              <a:pathLst>
                <a:path w="3574783" h="786452">
                  <a:moveTo>
                    <a:pt x="0" y="0"/>
                  </a:moveTo>
                  <a:lnTo>
                    <a:pt x="3574783" y="0"/>
                  </a:lnTo>
                  <a:lnTo>
                    <a:pt x="3574783" y="786452"/>
                  </a:lnTo>
                  <a:lnTo>
                    <a:pt x="0" y="7864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 rot="-5400000">
            <a:off x="447631" y="8513871"/>
            <a:ext cx="1213307" cy="469006"/>
            <a:chOff x="0" y="0"/>
            <a:chExt cx="1314184" cy="508000"/>
          </a:xfrm>
        </p:grpSpPr>
        <p:sp>
          <p:nvSpPr>
            <p:cNvPr id="16" name="Freeform 16"/>
            <p:cNvSpPr/>
            <p:nvPr/>
          </p:nvSpPr>
          <p:spPr>
            <a:xfrm>
              <a:off x="0" y="215900"/>
              <a:ext cx="1314184" cy="76200"/>
            </a:xfrm>
            <a:custGeom>
              <a:avLst/>
              <a:gdLst/>
              <a:ahLst/>
              <a:cxnLst/>
              <a:rect l="l" t="t" r="r" b="b"/>
              <a:pathLst>
                <a:path w="1314184" h="76200">
                  <a:moveTo>
                    <a:pt x="0" y="0"/>
                  </a:moveTo>
                  <a:lnTo>
                    <a:pt x="1314184" y="0"/>
                  </a:lnTo>
                  <a:lnTo>
                    <a:pt x="1314184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2546771" y="8496300"/>
            <a:ext cx="13194459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b="1" dirty="0" err="1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PowerBI</a:t>
            </a:r>
            <a:r>
              <a:rPr lang="en-US" sz="8000" b="1" dirty="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 </a:t>
            </a:r>
            <a:r>
              <a:rPr lang="en-US" sz="8000" b="1" dirty="0" err="1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DAshboard</a:t>
            </a:r>
            <a:endParaRPr lang="en-US" sz="8000" b="1" dirty="0">
              <a:solidFill>
                <a:srgbClr val="2B3547"/>
              </a:solidFill>
              <a:latin typeface="Amatic SC Bold"/>
              <a:ea typeface="Amatic SC Bold"/>
              <a:cs typeface="Amatic SC Bold"/>
              <a:sym typeface="Amatic SC Bold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D787614-F7EA-4106-A6B4-268E15D32A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03" y="951468"/>
            <a:ext cx="13127282" cy="73924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2">
            <a:extLst>
              <a:ext uri="{FF2B5EF4-FFF2-40B4-BE49-F238E27FC236}">
                <a16:creationId xmlns:a16="http://schemas.microsoft.com/office/drawing/2014/main" id="{596F7413-929B-4CEE-A7E7-A54CCEE7C426}"/>
              </a:ext>
            </a:extLst>
          </p:cNvPr>
          <p:cNvSpPr txBox="1"/>
          <p:nvPr/>
        </p:nvSpPr>
        <p:spPr>
          <a:xfrm>
            <a:off x="-990600" y="266700"/>
            <a:ext cx="1478483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Different Realtime domains analysis used </a:t>
            </a:r>
            <a:endParaRPr lang="en-US" sz="8000" b="1" u="none" dirty="0">
              <a:solidFill>
                <a:srgbClr val="2B3547"/>
              </a:solidFill>
              <a:latin typeface="Amatic SC Bold"/>
              <a:ea typeface="Amatic SC Bold"/>
              <a:cs typeface="Amatic SC Bold"/>
              <a:sym typeface="Amatic SC Bold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2E5C9054-A412-4693-81E1-F1098E0B2C97}"/>
              </a:ext>
            </a:extLst>
          </p:cNvPr>
          <p:cNvSpPr txBox="1"/>
          <p:nvPr/>
        </p:nvSpPr>
        <p:spPr>
          <a:xfrm>
            <a:off x="411747" y="1720400"/>
            <a:ext cx="16352253" cy="8186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Housing Price Data  Analysis Can Be Used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Market Analysis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track changes in property prices over time.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investors find the best places to buy property.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predict future house prices.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Planning &amp; Infrastructure Development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city planners understand where property prices are high or low.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show areas that need better roads, schools, or hospitals.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governments plan land use more effectively.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&amp; Mortgage Lending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Banks use property prices to decide home loan amounts.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identify areas where property values might drop, reducing financial risks.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Policy &amp; Taxation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set fair property tax rates based on market trends.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governments create policies to make housing more affordable.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&amp; Portfolio Management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investors choose the best locations to buy property.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understand rental income and long-term property value growth.</a:t>
            </a:r>
          </a:p>
        </p:txBody>
      </p:sp>
    </p:spTree>
    <p:extLst>
      <p:ext uri="{BB962C8B-B14F-4D97-AF65-F5344CB8AC3E}">
        <p14:creationId xmlns:p14="http://schemas.microsoft.com/office/powerpoint/2010/main" val="43086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49959" y="1351077"/>
            <a:ext cx="7113199" cy="7584845"/>
          </a:xfrm>
          <a:custGeom>
            <a:avLst/>
            <a:gdLst/>
            <a:ahLst/>
            <a:cxnLst/>
            <a:rect l="l" t="t" r="r" b="b"/>
            <a:pathLst>
              <a:path w="7113199" h="7584845">
                <a:moveTo>
                  <a:pt x="0" y="0"/>
                </a:moveTo>
                <a:lnTo>
                  <a:pt x="7113199" y="0"/>
                </a:lnTo>
                <a:lnTo>
                  <a:pt x="7113199" y="7584846"/>
                </a:lnTo>
                <a:lnTo>
                  <a:pt x="0" y="75848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791940" y="2040059"/>
            <a:ext cx="6871218" cy="6321521"/>
          </a:xfrm>
          <a:custGeom>
            <a:avLst/>
            <a:gdLst/>
            <a:ahLst/>
            <a:cxnLst/>
            <a:rect l="l" t="t" r="r" b="b"/>
            <a:pathLst>
              <a:path w="6871218" h="6321521">
                <a:moveTo>
                  <a:pt x="0" y="0"/>
                </a:moveTo>
                <a:lnTo>
                  <a:pt x="6871218" y="0"/>
                </a:lnTo>
                <a:lnTo>
                  <a:pt x="6871218" y="6321521"/>
                </a:lnTo>
                <a:lnTo>
                  <a:pt x="0" y="63215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97810" y="1754412"/>
            <a:ext cx="1844948" cy="2234944"/>
          </a:xfrm>
          <a:custGeom>
            <a:avLst/>
            <a:gdLst/>
            <a:ahLst/>
            <a:cxnLst/>
            <a:rect l="l" t="t" r="r" b="b"/>
            <a:pathLst>
              <a:path w="1844948" h="2234944">
                <a:moveTo>
                  <a:pt x="0" y="0"/>
                </a:moveTo>
                <a:lnTo>
                  <a:pt x="1844948" y="0"/>
                </a:lnTo>
                <a:lnTo>
                  <a:pt x="1844948" y="2234944"/>
                </a:lnTo>
                <a:lnTo>
                  <a:pt x="0" y="22349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2434" t="-7959" b="-174889"/>
            </a:stretch>
          </a:blipFill>
        </p:spPr>
      </p:sp>
      <p:sp>
        <p:nvSpPr>
          <p:cNvPr id="5" name="Freeform 5"/>
          <p:cNvSpPr/>
          <p:nvPr/>
        </p:nvSpPr>
        <p:spPr>
          <a:xfrm rot="7999838">
            <a:off x="14451086" y="7217608"/>
            <a:ext cx="2244406" cy="493769"/>
          </a:xfrm>
          <a:custGeom>
            <a:avLst/>
            <a:gdLst/>
            <a:ahLst/>
            <a:cxnLst/>
            <a:rect l="l" t="t" r="r" b="b"/>
            <a:pathLst>
              <a:path w="2244406" h="493769">
                <a:moveTo>
                  <a:pt x="0" y="0"/>
                </a:moveTo>
                <a:lnTo>
                  <a:pt x="2244406" y="0"/>
                </a:lnTo>
                <a:lnTo>
                  <a:pt x="2244406" y="493769"/>
                </a:lnTo>
                <a:lnTo>
                  <a:pt x="0" y="493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680020">
            <a:off x="9918146" y="4019228"/>
            <a:ext cx="363138" cy="595960"/>
          </a:xfrm>
          <a:custGeom>
            <a:avLst/>
            <a:gdLst/>
            <a:ahLst/>
            <a:cxnLst/>
            <a:rect l="l" t="t" r="r" b="b"/>
            <a:pathLst>
              <a:path w="363138" h="595960">
                <a:moveTo>
                  <a:pt x="0" y="0"/>
                </a:moveTo>
                <a:lnTo>
                  <a:pt x="363137" y="0"/>
                </a:lnTo>
                <a:lnTo>
                  <a:pt x="363137" y="595960"/>
                </a:lnTo>
                <a:lnTo>
                  <a:pt x="0" y="5959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r="-313644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670950" y="6457044"/>
            <a:ext cx="1507213" cy="2206092"/>
          </a:xfrm>
          <a:custGeom>
            <a:avLst/>
            <a:gdLst/>
            <a:ahLst/>
            <a:cxnLst/>
            <a:rect l="l" t="t" r="r" b="b"/>
            <a:pathLst>
              <a:path w="1507213" h="2206092">
                <a:moveTo>
                  <a:pt x="0" y="0"/>
                </a:moveTo>
                <a:lnTo>
                  <a:pt x="1507213" y="0"/>
                </a:lnTo>
                <a:lnTo>
                  <a:pt x="1507213" y="2206092"/>
                </a:lnTo>
                <a:lnTo>
                  <a:pt x="0" y="2206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86548" r="-355888"/>
            </a:stretch>
          </a:blipFill>
        </p:spPr>
      </p:sp>
      <p:sp>
        <p:nvSpPr>
          <p:cNvPr id="8" name="Freeform 8"/>
          <p:cNvSpPr/>
          <p:nvPr/>
        </p:nvSpPr>
        <p:spPr>
          <a:xfrm rot="-518027">
            <a:off x="11574147" y="2891264"/>
            <a:ext cx="3306803" cy="4114800"/>
          </a:xfrm>
          <a:custGeom>
            <a:avLst/>
            <a:gdLst/>
            <a:ahLst/>
            <a:cxnLst/>
            <a:rect l="l" t="t" r="r" b="b"/>
            <a:pathLst>
              <a:path w="3306803" h="4114800">
                <a:moveTo>
                  <a:pt x="0" y="0"/>
                </a:moveTo>
                <a:lnTo>
                  <a:pt x="3306803" y="0"/>
                </a:lnTo>
                <a:lnTo>
                  <a:pt x="3306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492197" y="2384379"/>
            <a:ext cx="8575603" cy="4039871"/>
            <a:chOff x="0" y="161925"/>
            <a:chExt cx="11434138" cy="538649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4197623"/>
              <a:ext cx="11434138" cy="135079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7891"/>
                </a:lnSpc>
                <a:spcBef>
                  <a:spcPct val="0"/>
                </a:spcBef>
              </a:pPr>
              <a:r>
                <a:rPr lang="en-US" sz="6600" b="1" u="none" dirty="0">
                  <a:solidFill>
                    <a:srgbClr val="2B3547"/>
                  </a:solidFill>
                  <a:latin typeface="Amatic SC Bold"/>
                  <a:ea typeface="Amatic SC Bold"/>
                  <a:cs typeface="Amatic SC Bold"/>
                  <a:sym typeface="Amatic SC Bold"/>
                </a:rPr>
                <a:t>House price Analysis Project</a:t>
              </a:r>
              <a:endParaRPr lang="en-US" sz="6070" b="1" dirty="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61925"/>
              <a:ext cx="10819717" cy="3286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8697"/>
                </a:lnSpc>
              </a:pPr>
              <a:r>
                <a:rPr lang="en-US" sz="16997" b="1">
                  <a:solidFill>
                    <a:srgbClr val="2B3547"/>
                  </a:solidFill>
                  <a:latin typeface="Amatic SC Bold"/>
                  <a:ea typeface="Amatic SC Bold"/>
                  <a:cs typeface="Amatic SC Bold"/>
                  <a:sym typeface="Amatic SC Bold"/>
                </a:rPr>
                <a:t>Thank you!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600" y="411493"/>
            <a:ext cx="13300499" cy="2150731"/>
            <a:chOff x="0" y="0"/>
            <a:chExt cx="4030454" cy="651737"/>
          </a:xfrm>
          <a:solidFill>
            <a:schemeClr val="bg1">
              <a:lumMod val="8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grpFill/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Freeform 14"/>
          <p:cNvSpPr/>
          <p:nvPr/>
        </p:nvSpPr>
        <p:spPr>
          <a:xfrm>
            <a:off x="15197770" y="6690621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28700" y="2730312"/>
            <a:ext cx="7977672" cy="402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1"/>
              </a:lnSpc>
            </a:pPr>
            <a:r>
              <a:rPr lang="en-US" sz="2808" b="1">
                <a:solidFill>
                  <a:srgbClr val="2B354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Company Overview</a:t>
            </a:r>
          </a:p>
          <a:p>
            <a:pPr marL="541492" lvl="1" indent="-270746" algn="l">
              <a:lnSpc>
                <a:spcPts val="3511"/>
              </a:lnSpc>
              <a:buFont typeface="Arial"/>
              <a:buChar char="•"/>
            </a:pPr>
            <a:r>
              <a:rPr lang="en-US" sz="2508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Name: XCEL Corp</a:t>
            </a:r>
          </a:p>
          <a:p>
            <a:pPr marL="541492" lvl="1" indent="-270746" algn="l">
              <a:lnSpc>
                <a:spcPts val="3511"/>
              </a:lnSpc>
              <a:buFont typeface="Arial"/>
              <a:buChar char="•"/>
            </a:pPr>
            <a:r>
              <a:rPr lang="en-US" sz="2508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Industry: Information Technology &amp; Services</a:t>
            </a:r>
          </a:p>
          <a:p>
            <a:pPr marL="541492" lvl="1" indent="-270746" algn="l">
              <a:lnSpc>
                <a:spcPts val="3511"/>
              </a:lnSpc>
              <a:buFont typeface="Arial"/>
              <a:buChar char="•"/>
            </a:pPr>
            <a:r>
              <a:rPr lang="en-US" sz="2508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Founded: 2005</a:t>
            </a:r>
          </a:p>
          <a:p>
            <a:pPr marL="541492" lvl="1" indent="-270746" algn="l">
              <a:lnSpc>
                <a:spcPts val="3511"/>
              </a:lnSpc>
              <a:buFont typeface="Arial"/>
              <a:buChar char="•"/>
            </a:pPr>
            <a:r>
              <a:rPr lang="en-US" sz="2508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Headquarters: Matawan, New Jersey, USA</a:t>
            </a:r>
          </a:p>
          <a:p>
            <a:pPr marL="541492" lvl="1" indent="-270746" algn="l">
              <a:lnSpc>
                <a:spcPts val="3511"/>
              </a:lnSpc>
              <a:buFont typeface="Arial"/>
              <a:buChar char="•"/>
            </a:pPr>
            <a:r>
              <a:rPr lang="en-US" sz="2508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Presence: Offices in the USA &amp; R&amp;D centers in India Employee Strength: 201-500 employees</a:t>
            </a:r>
          </a:p>
          <a:p>
            <a:pPr marL="541492" lvl="1" indent="-270746" algn="l">
              <a:lnSpc>
                <a:spcPts val="3511"/>
              </a:lnSpc>
              <a:buFont typeface="Arial"/>
              <a:buChar char="•"/>
            </a:pPr>
            <a:r>
              <a:rPr lang="en-US" sz="2508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Website: </a:t>
            </a:r>
            <a:r>
              <a:rPr lang="en-US" sz="2508" u="sng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 tooltip="http://www.xcelcorp.com"/>
              </a:rPr>
              <a:t>www.xcelcorp.com</a:t>
            </a:r>
          </a:p>
          <a:p>
            <a:pPr algn="l">
              <a:lnSpc>
                <a:spcPts val="3231"/>
              </a:lnSpc>
            </a:pPr>
            <a:endParaRPr lang="en-US" sz="2508" u="sng">
              <a:solidFill>
                <a:srgbClr val="2B3547"/>
              </a:solidFill>
              <a:latin typeface="Times New Roman"/>
              <a:ea typeface="Times New Roman"/>
              <a:cs typeface="Times New Roman"/>
              <a:sym typeface="Times New Roman"/>
              <a:hlinkClick r:id="rId4" tooltip="http://www.xcelcorp.com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4466827" y="6206983"/>
            <a:ext cx="2498827" cy="2471567"/>
          </a:xfrm>
          <a:custGeom>
            <a:avLst/>
            <a:gdLst/>
            <a:ahLst/>
            <a:cxnLst/>
            <a:rect l="l" t="t" r="r" b="b"/>
            <a:pathLst>
              <a:path w="2498827" h="247156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486795" y="876300"/>
            <a:ext cx="11009733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1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COMPANY PROFILE: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144000" y="2879725"/>
            <a:ext cx="7977672" cy="4422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 dirty="0">
                <a:solidFill>
                  <a:srgbClr val="2B354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About XCEL Corp:</a:t>
            </a:r>
          </a:p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Leading provider of end-to-end IT solutions, specializing in:</a:t>
            </a:r>
          </a:p>
          <a:p>
            <a:pPr marL="1079509" lvl="2" indent="-359836" algn="l">
              <a:lnSpc>
                <a:spcPts val="3500"/>
              </a:lnSpc>
              <a:buFont typeface="Arial"/>
              <a:buChar char="⚬"/>
            </a:pPr>
            <a:r>
              <a:rPr lang="en-US" sz="2500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Analytics &amp; Business Intelligence</a:t>
            </a:r>
          </a:p>
          <a:p>
            <a:pPr marL="1079509" lvl="2" indent="-359836" algn="l">
              <a:lnSpc>
                <a:spcPts val="3500"/>
              </a:lnSpc>
              <a:buFont typeface="Arial"/>
              <a:buChar char="⚬"/>
            </a:pPr>
            <a:r>
              <a:rPr lang="en-US" sz="2500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Development</a:t>
            </a:r>
          </a:p>
          <a:p>
            <a:pPr marL="1079509" lvl="2" indent="-359836" algn="l">
              <a:lnSpc>
                <a:spcPts val="3500"/>
              </a:lnSpc>
              <a:buFont typeface="Arial"/>
              <a:buChar char="⚬"/>
            </a:pPr>
            <a:r>
              <a:rPr lang="en-US" sz="2500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Consulting</a:t>
            </a:r>
          </a:p>
          <a:p>
            <a:pPr marL="1079509" lvl="2" indent="-359836" algn="l">
              <a:lnSpc>
                <a:spcPts val="3500"/>
              </a:lnSpc>
              <a:buFont typeface="Arial"/>
              <a:buChar char="⚬"/>
            </a:pPr>
            <a:r>
              <a:rPr lang="en-US" sz="2500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Computing</a:t>
            </a:r>
          </a:p>
          <a:p>
            <a:pPr marL="1079509" lvl="2" indent="-359836" algn="l">
              <a:lnSpc>
                <a:spcPts val="3500"/>
              </a:lnSpc>
              <a:buFont typeface="Arial"/>
              <a:buChar char="⚬"/>
            </a:pPr>
            <a:r>
              <a:rPr lang="en-US" sz="2500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&amp; Machine Learning</a:t>
            </a:r>
          </a:p>
          <a:p>
            <a:pPr marL="1079509" lvl="2" indent="-359836" algn="l">
              <a:lnSpc>
                <a:spcPts val="3500"/>
              </a:lnSpc>
              <a:buFont typeface="Arial"/>
              <a:buChar char="⚬"/>
            </a:pPr>
            <a:r>
              <a:rPr lang="en-US" sz="2500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ERP/CRM Solutions</a:t>
            </a:r>
          </a:p>
          <a:p>
            <a:pPr algn="l">
              <a:lnSpc>
                <a:spcPts val="3220"/>
              </a:lnSpc>
            </a:pPr>
            <a:endParaRPr lang="en-US" sz="2500" dirty="0">
              <a:solidFill>
                <a:srgbClr val="2B35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28700" y="6633471"/>
            <a:ext cx="10285036" cy="2693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 dirty="0">
                <a:solidFill>
                  <a:srgbClr val="2B354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Core Values:</a:t>
            </a:r>
          </a:p>
          <a:p>
            <a:pPr algn="l">
              <a:lnSpc>
                <a:spcPts val="3500"/>
              </a:lnSpc>
            </a:pPr>
            <a:r>
              <a:rPr lang="en-US" sz="2500" dirty="0">
                <a:solidFill>
                  <a:srgbClr val="2B354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✔ Innovation – Developing cutting-edge solutions</a:t>
            </a:r>
          </a:p>
          <a:p>
            <a:pPr algn="l">
              <a:lnSpc>
                <a:spcPts val="3500"/>
              </a:lnSpc>
            </a:pPr>
            <a:r>
              <a:rPr lang="en-US" sz="2500" dirty="0">
                <a:solidFill>
                  <a:srgbClr val="2B354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 ✔ Integrity – Commitment to honesty &amp; transparency</a:t>
            </a:r>
          </a:p>
          <a:p>
            <a:pPr algn="l">
              <a:lnSpc>
                <a:spcPts val="3500"/>
              </a:lnSpc>
            </a:pPr>
            <a:r>
              <a:rPr lang="en-US" sz="2500" dirty="0">
                <a:solidFill>
                  <a:srgbClr val="2B354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 ✔ Customer-Centricity – Delivering unique solutions to clients</a:t>
            </a:r>
          </a:p>
          <a:p>
            <a:pPr algn="l">
              <a:lnSpc>
                <a:spcPts val="3500"/>
              </a:lnSpc>
            </a:pPr>
            <a:r>
              <a:rPr lang="en-US" sz="2500" dirty="0">
                <a:solidFill>
                  <a:srgbClr val="2B354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 ✔ Quality – Ensuring high standards across all services</a:t>
            </a:r>
          </a:p>
          <a:p>
            <a:pPr algn="l">
              <a:lnSpc>
                <a:spcPts val="3500"/>
              </a:lnSpc>
            </a:pPr>
            <a:r>
              <a:rPr lang="en-US" sz="2500" dirty="0">
                <a:solidFill>
                  <a:srgbClr val="2B354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 ✔ Collaboration – Promoting teamwork for success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6328" y="693880"/>
            <a:ext cx="13300499" cy="2150731"/>
            <a:chOff x="0" y="0"/>
            <a:chExt cx="4030454" cy="651737"/>
          </a:xfrm>
          <a:solidFill>
            <a:schemeClr val="bg1">
              <a:lumMod val="8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grpFill/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Freeform 14"/>
          <p:cNvSpPr/>
          <p:nvPr/>
        </p:nvSpPr>
        <p:spPr>
          <a:xfrm>
            <a:off x="15985649" y="7851661"/>
            <a:ext cx="2061530" cy="2198222"/>
          </a:xfrm>
          <a:custGeom>
            <a:avLst/>
            <a:gdLst/>
            <a:ahLst/>
            <a:cxnLst/>
            <a:rect l="l" t="t" r="r" b="b"/>
            <a:pathLst>
              <a:path w="2061530" h="2198222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166328" y="3083159"/>
            <a:ext cx="8584201" cy="2752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1">
                <a:solidFill>
                  <a:srgbClr val="2B354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Mission &amp; Vision:</a:t>
            </a:r>
          </a:p>
          <a:p>
            <a:pPr marL="552600" lvl="1" indent="-276300" algn="l">
              <a:lnSpc>
                <a:spcPts val="3583"/>
              </a:lnSpc>
              <a:buFont typeface="Arial"/>
              <a:buChar char="•"/>
            </a:pPr>
            <a:r>
              <a:rPr lang="en-US" sz="2559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Mission: To empower businesses with innovative, high-quality technology solutions that drive growth.</a:t>
            </a:r>
          </a:p>
          <a:p>
            <a:pPr marL="552600" lvl="1" indent="-276300" algn="l">
              <a:lnSpc>
                <a:spcPts val="3583"/>
              </a:lnSpc>
              <a:buFont typeface="Arial"/>
              <a:buChar char="•"/>
            </a:pPr>
            <a:r>
              <a:rPr lang="en-US" sz="2559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Vision: To be a global leader in IT services, transforming businesses through te</a:t>
            </a:r>
            <a:r>
              <a:rPr lang="en-US" sz="2559" u="none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559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hno</a:t>
            </a:r>
            <a:r>
              <a:rPr lang="en-US" sz="2559" u="none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</a:t>
            </a:r>
            <a:r>
              <a:rPr lang="en-US" sz="2559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gy</a:t>
            </a:r>
            <a:r>
              <a:rPr lang="en-US" sz="2559" u="none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>
              <a:lnSpc>
                <a:spcPts val="3583"/>
              </a:lnSpc>
            </a:pPr>
            <a:endParaRPr lang="en-US" sz="2559" u="none">
              <a:solidFill>
                <a:srgbClr val="2B35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6269465" y="8022516"/>
            <a:ext cx="2498827" cy="2471567"/>
          </a:xfrm>
          <a:custGeom>
            <a:avLst/>
            <a:gdLst/>
            <a:ahLst/>
            <a:cxnLst/>
            <a:rect l="l" t="t" r="r" b="b"/>
            <a:pathLst>
              <a:path w="2498827" h="2471567">
                <a:moveTo>
                  <a:pt x="0" y="0"/>
                </a:moveTo>
                <a:lnTo>
                  <a:pt x="2498827" y="0"/>
                </a:lnTo>
                <a:lnTo>
                  <a:pt x="2498827" y="2471568"/>
                </a:lnTo>
                <a:lnTo>
                  <a:pt x="0" y="2471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614982" y="801483"/>
            <a:ext cx="6395004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1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COMPANY PROFILE: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974856" y="3047365"/>
            <a:ext cx="7041559" cy="6210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1">
                <a:solidFill>
                  <a:srgbClr val="2B354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Services Provided:</a:t>
            </a:r>
          </a:p>
          <a:p>
            <a:pPr marL="539749" lvl="1" indent="-269875" algn="l">
              <a:lnSpc>
                <a:spcPts val="3499"/>
              </a:lnSpc>
              <a:buAutoNum type="arabicPeriod"/>
            </a:pPr>
            <a:r>
              <a:rPr lang="en-US" sz="2499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Analytics &amp; BI – Extracting insights using Python, Power BI, Tableau, etc.</a:t>
            </a:r>
          </a:p>
          <a:p>
            <a:pPr marL="539749" lvl="1" indent="-269875" algn="l">
              <a:lnSpc>
                <a:spcPts val="3499"/>
              </a:lnSpc>
              <a:buAutoNum type="arabicPeriod"/>
            </a:pPr>
            <a:r>
              <a:rPr lang="en-US" sz="2499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Development – Custom business software solutions.</a:t>
            </a:r>
          </a:p>
          <a:p>
            <a:pPr marL="539749" lvl="1" indent="-269875" algn="l">
              <a:lnSpc>
                <a:spcPts val="3499"/>
              </a:lnSpc>
              <a:buAutoNum type="arabicPeriod"/>
            </a:pPr>
            <a:r>
              <a:rPr lang="en-US" sz="2499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Consulting – Aligning technology with business goals.</a:t>
            </a:r>
          </a:p>
          <a:p>
            <a:pPr marL="539749" lvl="1" indent="-269875" algn="l">
              <a:lnSpc>
                <a:spcPts val="3499"/>
              </a:lnSpc>
              <a:buAutoNum type="arabicPeriod"/>
            </a:pPr>
            <a:r>
              <a:rPr lang="en-US" sz="2499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Computing – Secure and scalable cloud solutions.</a:t>
            </a:r>
          </a:p>
          <a:p>
            <a:pPr marL="539749" lvl="1" indent="-269875" algn="l">
              <a:lnSpc>
                <a:spcPts val="3499"/>
              </a:lnSpc>
              <a:buAutoNum type="arabicPeriod"/>
            </a:pPr>
            <a:r>
              <a:rPr lang="en-US" sz="2499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&amp; ML Solutions – Smart automation and data-driven decision-making.</a:t>
            </a:r>
          </a:p>
          <a:p>
            <a:pPr marL="539749" lvl="1" indent="-269875" algn="l">
              <a:lnSpc>
                <a:spcPts val="3499"/>
              </a:lnSpc>
              <a:buAutoNum type="arabicPeriod"/>
            </a:pPr>
            <a:r>
              <a:rPr lang="en-US" sz="2499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ERP/CRM Solutions – Enhancing business operations with integrated systems.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2B35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469592" y="6162040"/>
            <a:ext cx="7977672" cy="3096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>
                <a:solidFill>
                  <a:srgbClr val="2B354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Industries Served:</a:t>
            </a:r>
          </a:p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B3547"/>
                </a:solidFill>
                <a:latin typeface="Canva Sans"/>
                <a:ea typeface="Canva Sans"/>
                <a:cs typeface="Canva Sans"/>
                <a:sym typeface="Canva Sans"/>
              </a:rPr>
              <a:t>Banking, Financial Services &amp; Insurance (BFSI)</a:t>
            </a:r>
          </a:p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B3547"/>
                </a:solidFill>
                <a:latin typeface="Canva Sans"/>
                <a:ea typeface="Canva Sans"/>
                <a:cs typeface="Canva Sans"/>
                <a:sym typeface="Canva Sans"/>
              </a:rPr>
              <a:t>Telecom, Media &amp; Technology (TMT)</a:t>
            </a:r>
          </a:p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B3547"/>
                </a:solidFill>
                <a:latin typeface="Canva Sans"/>
                <a:ea typeface="Canva Sans"/>
                <a:cs typeface="Canva Sans"/>
                <a:sym typeface="Canva Sans"/>
              </a:rPr>
              <a:t>Retail &amp; E-commerce</a:t>
            </a:r>
          </a:p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B3547"/>
                </a:solidFill>
                <a:latin typeface="Canva Sans"/>
                <a:ea typeface="Canva Sans"/>
                <a:cs typeface="Canva Sans"/>
                <a:sym typeface="Canva Sans"/>
              </a:rPr>
              <a:t>Healthcare &amp; Life Sciences</a:t>
            </a:r>
          </a:p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B3547"/>
                </a:solidFill>
                <a:latin typeface="Canva Sans"/>
                <a:ea typeface="Canva Sans"/>
                <a:cs typeface="Canva Sans"/>
                <a:sym typeface="Canva Sans"/>
              </a:rPr>
              <a:t>Energy &amp; Utilities</a:t>
            </a:r>
          </a:p>
          <a:p>
            <a:pPr algn="l">
              <a:lnSpc>
                <a:spcPts val="3500"/>
              </a:lnSpc>
            </a:pPr>
            <a:endParaRPr lang="en-US" sz="2500">
              <a:solidFill>
                <a:srgbClr val="2B3547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6328" y="693880"/>
            <a:ext cx="15270857" cy="2150731"/>
            <a:chOff x="0" y="0"/>
            <a:chExt cx="4030454" cy="651737"/>
          </a:xfrm>
          <a:solidFill>
            <a:schemeClr val="bg1">
              <a:lumMod val="8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10160" y="16510"/>
              <a:ext cx="4007594" cy="623797"/>
            </a:xfrm>
            <a:custGeom>
              <a:avLst/>
              <a:gdLst/>
              <a:ahLst/>
              <a:cxnLst/>
              <a:rect l="l" t="t" r="r" b="b"/>
              <a:pathLst>
                <a:path w="4007594" h="623797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grpFill/>
          </p:spPr>
        </p:sp>
        <p:sp>
          <p:nvSpPr>
            <p:cNvPr id="4" name="Freeform 4"/>
            <p:cNvSpPr/>
            <p:nvPr/>
          </p:nvSpPr>
          <p:spPr>
            <a:xfrm>
              <a:off x="-3810" y="0"/>
              <a:ext cx="4036804" cy="650467"/>
            </a:xfrm>
            <a:custGeom>
              <a:avLst/>
              <a:gdLst/>
              <a:ahLst/>
              <a:cxnLst/>
              <a:rect l="l" t="t" r="r" b="b"/>
              <a:pathLst>
                <a:path w="4036804" h="650467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8" name="Freeform 18"/>
          <p:cNvSpPr/>
          <p:nvPr/>
        </p:nvSpPr>
        <p:spPr>
          <a:xfrm>
            <a:off x="15919750" y="5758642"/>
            <a:ext cx="1779341" cy="1897322"/>
          </a:xfrm>
          <a:custGeom>
            <a:avLst/>
            <a:gdLst/>
            <a:ahLst/>
            <a:cxnLst/>
            <a:rect l="l" t="t" r="r" b="b"/>
            <a:pathLst>
              <a:path w="1779341" h="1897322">
                <a:moveTo>
                  <a:pt x="0" y="0"/>
                </a:moveTo>
                <a:lnTo>
                  <a:pt x="1779341" y="0"/>
                </a:lnTo>
                <a:lnTo>
                  <a:pt x="1779341" y="1897322"/>
                </a:lnTo>
                <a:lnTo>
                  <a:pt x="0" y="189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5637560" y="5905180"/>
            <a:ext cx="2061530" cy="1604245"/>
          </a:xfrm>
          <a:custGeom>
            <a:avLst/>
            <a:gdLst/>
            <a:ahLst/>
            <a:cxnLst/>
            <a:rect l="l" t="t" r="r" b="b"/>
            <a:pathLst>
              <a:path w="2061530" h="1604245">
                <a:moveTo>
                  <a:pt x="0" y="0"/>
                </a:moveTo>
                <a:lnTo>
                  <a:pt x="2061531" y="0"/>
                </a:lnTo>
                <a:lnTo>
                  <a:pt x="2061531" y="1604245"/>
                </a:lnTo>
                <a:lnTo>
                  <a:pt x="0" y="1604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478580" y="1159646"/>
            <a:ext cx="15330840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Internship Overview – Data Analytics at XCEL Corp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3259562"/>
            <a:ext cx="15270857" cy="6128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62"/>
              </a:lnSpc>
            </a:pPr>
            <a:r>
              <a:rPr lang="en-US" sz="2616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Company: XCEL Corp (IT &amp; Data Analytics Solutions)</a:t>
            </a:r>
          </a:p>
          <a:p>
            <a:pPr algn="l">
              <a:lnSpc>
                <a:spcPts val="3662"/>
              </a:lnSpc>
            </a:pPr>
            <a:r>
              <a:rPr lang="en-US" sz="2616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📌 Duration: 45 Days</a:t>
            </a:r>
          </a:p>
          <a:p>
            <a:pPr algn="l">
              <a:lnSpc>
                <a:spcPts val="3662"/>
              </a:lnSpc>
            </a:pPr>
            <a:r>
              <a:rPr lang="en-US" sz="2616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📌 Role: Data Analytics Intern (Team Lead)</a:t>
            </a:r>
          </a:p>
          <a:p>
            <a:pPr algn="l">
              <a:lnSpc>
                <a:spcPts val="3662"/>
              </a:lnSpc>
            </a:pPr>
            <a:r>
              <a:rPr lang="en-US" sz="2616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📌 Project: House Price Analysis Using Power BI</a:t>
            </a:r>
          </a:p>
          <a:p>
            <a:pPr algn="l">
              <a:lnSpc>
                <a:spcPts val="3662"/>
              </a:lnSpc>
            </a:pPr>
            <a:r>
              <a:rPr lang="en-US" sz="2616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📌 Key Tools: Python (Pandas, NumPy, Matplotlib, Seaborn), Power BI, </a:t>
            </a:r>
            <a:r>
              <a:rPr lang="en-US" sz="2616" dirty="0" err="1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Jupyter</a:t>
            </a:r>
            <a:r>
              <a:rPr lang="en-US" sz="2616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Notebook, Anaconda</a:t>
            </a:r>
          </a:p>
          <a:p>
            <a:pPr algn="l">
              <a:lnSpc>
                <a:spcPts val="3662"/>
              </a:lnSpc>
            </a:pPr>
            <a:r>
              <a:rPr lang="en-US" sz="2616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📌 Core Skills Gained:</a:t>
            </a:r>
          </a:p>
          <a:p>
            <a:pPr marL="564815" lvl="1" indent="-282408" algn="l">
              <a:lnSpc>
                <a:spcPts val="3662"/>
              </a:lnSpc>
              <a:buFont typeface="Arial"/>
              <a:buChar char="•"/>
            </a:pPr>
            <a:r>
              <a:rPr lang="en-US" sz="2616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&amp; Cleaning: Handling missing data, transformations</a:t>
            </a:r>
          </a:p>
          <a:p>
            <a:pPr marL="564815" lvl="1" indent="-282408" algn="l">
              <a:lnSpc>
                <a:spcPts val="3662"/>
              </a:lnSpc>
              <a:buFont typeface="Arial"/>
              <a:buChar char="•"/>
            </a:pPr>
            <a:r>
              <a:rPr lang="en-US" sz="2616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(EDA): Identifying trends &amp; insights</a:t>
            </a:r>
          </a:p>
          <a:p>
            <a:pPr marL="564815" lvl="1" indent="-282408" algn="l">
              <a:lnSpc>
                <a:spcPts val="3662"/>
              </a:lnSpc>
              <a:buFont typeface="Arial"/>
              <a:buChar char="•"/>
            </a:pPr>
            <a:r>
              <a:rPr lang="en-US" sz="2616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Visualization: Using Power BI for dashboards &amp; reports</a:t>
            </a:r>
          </a:p>
          <a:p>
            <a:pPr marL="564815" lvl="1" indent="-282408" algn="l">
              <a:lnSpc>
                <a:spcPts val="3662"/>
              </a:lnSpc>
              <a:buFont typeface="Arial"/>
              <a:buChar char="•"/>
            </a:pPr>
            <a:r>
              <a:rPr lang="en-US" sz="2616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Intelligence: Communicating insights to stakeholders</a:t>
            </a:r>
          </a:p>
          <a:p>
            <a:pPr marL="564815" lvl="1" indent="-282408" algn="l">
              <a:lnSpc>
                <a:spcPts val="3662"/>
              </a:lnSpc>
              <a:buFont typeface="Arial"/>
              <a:buChar char="•"/>
            </a:pPr>
            <a:r>
              <a:rPr lang="en-US" sz="2616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📌 Final Deliverable: Interactive Power BI dashboard analyzing House Price risk factors</a:t>
            </a:r>
          </a:p>
          <a:p>
            <a:pPr marL="564815" lvl="1" indent="-282408" algn="l">
              <a:lnSpc>
                <a:spcPts val="3662"/>
              </a:lnSpc>
              <a:buFont typeface="Arial"/>
              <a:buChar char="•"/>
            </a:pPr>
            <a:r>
              <a:rPr lang="en-US" sz="2616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📌 Key Learning Outcomes: Technical expertise, problem-solving, teamwork, and project management</a:t>
            </a:r>
          </a:p>
          <a:p>
            <a:pPr algn="l">
              <a:lnSpc>
                <a:spcPts val="3662"/>
              </a:lnSpc>
            </a:pPr>
            <a:endParaRPr lang="en-US" sz="2616" dirty="0">
              <a:solidFill>
                <a:srgbClr val="2B35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 rot="5400000">
            <a:off x="14532580" y="6546398"/>
            <a:ext cx="3062741" cy="2361063"/>
            <a:chOff x="0" y="0"/>
            <a:chExt cx="509997" cy="393156"/>
          </a:xfrm>
          <a:solidFill>
            <a:schemeClr val="bg1">
              <a:lumMod val="75000"/>
            </a:schemeClr>
          </a:solidFill>
        </p:grpSpPr>
        <p:sp>
          <p:nvSpPr>
            <p:cNvPr id="17" name="Freeform 17"/>
            <p:cNvSpPr/>
            <p:nvPr/>
          </p:nvSpPr>
          <p:spPr>
            <a:xfrm>
              <a:off x="10160" y="16510"/>
              <a:ext cx="487137" cy="365216"/>
            </a:xfrm>
            <a:custGeom>
              <a:avLst/>
              <a:gdLst/>
              <a:ahLst/>
              <a:cxnLst/>
              <a:rect l="l" t="t" r="r" b="b"/>
              <a:pathLst>
                <a:path w="487137" h="365216">
                  <a:moveTo>
                    <a:pt x="487137" y="365216"/>
                  </a:moveTo>
                  <a:lnTo>
                    <a:pt x="0" y="357596"/>
                  </a:lnTo>
                  <a:lnTo>
                    <a:pt x="0" y="139893"/>
                  </a:lnTo>
                  <a:lnTo>
                    <a:pt x="17780" y="19050"/>
                  </a:lnTo>
                  <a:lnTo>
                    <a:pt x="240664" y="0"/>
                  </a:lnTo>
                  <a:lnTo>
                    <a:pt x="468087" y="5080"/>
                  </a:lnTo>
                  <a:close/>
                </a:path>
              </a:pathLst>
            </a:custGeom>
            <a:grpFill/>
          </p:spPr>
        </p:sp>
        <p:sp>
          <p:nvSpPr>
            <p:cNvPr id="18" name="Freeform 18"/>
            <p:cNvSpPr/>
            <p:nvPr/>
          </p:nvSpPr>
          <p:spPr>
            <a:xfrm>
              <a:off x="-3810" y="0"/>
              <a:ext cx="516347" cy="391886"/>
            </a:xfrm>
            <a:custGeom>
              <a:avLst/>
              <a:gdLst/>
              <a:ahLst/>
              <a:cxnLst/>
              <a:rect l="l" t="t" r="r" b="b"/>
              <a:pathLst>
                <a:path w="516347" h="391886">
                  <a:moveTo>
                    <a:pt x="482057" y="21590"/>
                  </a:moveTo>
                  <a:cubicBezTo>
                    <a:pt x="483327" y="34290"/>
                    <a:pt x="483327" y="44450"/>
                    <a:pt x="484597" y="54610"/>
                  </a:cubicBezTo>
                  <a:cubicBezTo>
                    <a:pt x="487137" y="68455"/>
                    <a:pt x="488407" y="74403"/>
                    <a:pt x="490947" y="80139"/>
                  </a:cubicBezTo>
                  <a:cubicBezTo>
                    <a:pt x="490947" y="88424"/>
                    <a:pt x="503647" y="251787"/>
                    <a:pt x="509997" y="260072"/>
                  </a:cubicBezTo>
                  <a:cubicBezTo>
                    <a:pt x="516347" y="272606"/>
                    <a:pt x="512537" y="285352"/>
                    <a:pt x="512537" y="297886"/>
                  </a:cubicBezTo>
                  <a:cubicBezTo>
                    <a:pt x="512537" y="308932"/>
                    <a:pt x="513807" y="319129"/>
                    <a:pt x="515077" y="330926"/>
                  </a:cubicBezTo>
                  <a:cubicBezTo>
                    <a:pt x="515077" y="352516"/>
                    <a:pt x="515077" y="366486"/>
                    <a:pt x="515077" y="390616"/>
                  </a:cubicBezTo>
                  <a:cubicBezTo>
                    <a:pt x="492217" y="390616"/>
                    <a:pt x="471897" y="391886"/>
                    <a:pt x="455463" y="390616"/>
                  </a:cubicBezTo>
                  <a:cubicBezTo>
                    <a:pt x="434677" y="385536"/>
                    <a:pt x="413571" y="391886"/>
                    <a:pt x="392784" y="386806"/>
                  </a:cubicBezTo>
                  <a:cubicBezTo>
                    <a:pt x="380312" y="382996"/>
                    <a:pt x="368160" y="385536"/>
                    <a:pt x="355688" y="382996"/>
                  </a:cubicBezTo>
                  <a:cubicBezTo>
                    <a:pt x="349932" y="381726"/>
                    <a:pt x="344176" y="380456"/>
                    <a:pt x="338419" y="379186"/>
                  </a:cubicBezTo>
                  <a:cubicBezTo>
                    <a:pt x="334902" y="379186"/>
                    <a:pt x="331704" y="380456"/>
                    <a:pt x="328186" y="380456"/>
                  </a:cubicBezTo>
                  <a:cubicBezTo>
                    <a:pt x="319232" y="379186"/>
                    <a:pt x="294608" y="380456"/>
                    <a:pt x="285654" y="379186"/>
                  </a:cubicBezTo>
                  <a:cubicBezTo>
                    <a:pt x="279258" y="377916"/>
                    <a:pt x="151341" y="386806"/>
                    <a:pt x="144945" y="385536"/>
                  </a:cubicBezTo>
                  <a:cubicBezTo>
                    <a:pt x="143346" y="385536"/>
                    <a:pt x="141428" y="386806"/>
                    <a:pt x="139829" y="386806"/>
                  </a:cubicBezTo>
                  <a:cubicBezTo>
                    <a:pt x="135991" y="386806"/>
                    <a:pt x="132473" y="388076"/>
                    <a:pt x="128636" y="388076"/>
                  </a:cubicBezTo>
                  <a:cubicBezTo>
                    <a:pt x="119042" y="388076"/>
                    <a:pt x="109768" y="386806"/>
                    <a:pt x="100174" y="385536"/>
                  </a:cubicBezTo>
                  <a:cubicBezTo>
                    <a:pt x="94418" y="384266"/>
                    <a:pt x="88662" y="382996"/>
                    <a:pt x="83225" y="381726"/>
                  </a:cubicBezTo>
                  <a:cubicBezTo>
                    <a:pt x="72992" y="380456"/>
                    <a:pt x="62759" y="379186"/>
                    <a:pt x="48260" y="379186"/>
                  </a:cubicBezTo>
                  <a:cubicBezTo>
                    <a:pt x="38100" y="379186"/>
                    <a:pt x="29210" y="379186"/>
                    <a:pt x="19050" y="377916"/>
                  </a:cubicBezTo>
                  <a:cubicBezTo>
                    <a:pt x="10160" y="376646"/>
                    <a:pt x="5080" y="370296"/>
                    <a:pt x="7620" y="361406"/>
                  </a:cubicBezTo>
                  <a:cubicBezTo>
                    <a:pt x="16510" y="329751"/>
                    <a:pt x="12700" y="324440"/>
                    <a:pt x="11430" y="318917"/>
                  </a:cubicBezTo>
                  <a:cubicBezTo>
                    <a:pt x="10160" y="307658"/>
                    <a:pt x="6350" y="296611"/>
                    <a:pt x="7620" y="285352"/>
                  </a:cubicBezTo>
                  <a:cubicBezTo>
                    <a:pt x="5080" y="271331"/>
                    <a:pt x="0" y="97771"/>
                    <a:pt x="7620" y="83538"/>
                  </a:cubicBezTo>
                  <a:cubicBezTo>
                    <a:pt x="8890" y="80776"/>
                    <a:pt x="7620" y="77802"/>
                    <a:pt x="8890" y="75040"/>
                  </a:cubicBezTo>
                  <a:cubicBezTo>
                    <a:pt x="10160" y="70579"/>
                    <a:pt x="12700" y="65693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4764" y="30480"/>
                    <a:pt x="59881" y="29210"/>
                  </a:cubicBezTo>
                  <a:cubicBezTo>
                    <a:pt x="68515" y="25400"/>
                    <a:pt x="77149" y="22860"/>
                    <a:pt x="86104" y="20320"/>
                  </a:cubicBezTo>
                  <a:cubicBezTo>
                    <a:pt x="92180" y="17780"/>
                    <a:pt x="98256" y="16510"/>
                    <a:pt x="104012" y="13970"/>
                  </a:cubicBezTo>
                  <a:cubicBezTo>
                    <a:pt x="109768" y="11430"/>
                    <a:pt x="115844" y="8890"/>
                    <a:pt x="121600" y="8890"/>
                  </a:cubicBezTo>
                  <a:cubicBezTo>
                    <a:pt x="127996" y="7620"/>
                    <a:pt x="134392" y="10160"/>
                    <a:pt x="140788" y="8890"/>
                  </a:cubicBezTo>
                  <a:cubicBezTo>
                    <a:pt x="148783" y="8890"/>
                    <a:pt x="293649" y="6350"/>
                    <a:pt x="301643" y="5080"/>
                  </a:cubicBezTo>
                  <a:cubicBezTo>
                    <a:pt x="309318" y="3810"/>
                    <a:pt x="316993" y="2540"/>
                    <a:pt x="324988" y="2540"/>
                  </a:cubicBezTo>
                  <a:cubicBezTo>
                    <a:pt x="338100" y="1270"/>
                    <a:pt x="350891" y="0"/>
                    <a:pt x="364003" y="0"/>
                  </a:cubicBezTo>
                  <a:cubicBezTo>
                    <a:pt x="369439" y="0"/>
                    <a:pt x="375196" y="2540"/>
                    <a:pt x="380632" y="2540"/>
                  </a:cubicBezTo>
                  <a:cubicBezTo>
                    <a:pt x="395662" y="3810"/>
                    <a:pt x="411012" y="5080"/>
                    <a:pt x="426042" y="7620"/>
                  </a:cubicBezTo>
                  <a:cubicBezTo>
                    <a:pt x="434037" y="8890"/>
                    <a:pt x="442032" y="12700"/>
                    <a:pt x="450027" y="16510"/>
                  </a:cubicBezTo>
                  <a:cubicBezTo>
                    <a:pt x="451946" y="16510"/>
                    <a:pt x="453864" y="16510"/>
                    <a:pt x="455463" y="16510"/>
                  </a:cubicBezTo>
                  <a:cubicBezTo>
                    <a:pt x="463007" y="17780"/>
                    <a:pt x="471897" y="20320"/>
                    <a:pt x="482057" y="21590"/>
                  </a:cubicBezTo>
                  <a:close/>
                  <a:moveTo>
                    <a:pt x="492217" y="374106"/>
                  </a:moveTo>
                  <a:cubicBezTo>
                    <a:pt x="493487" y="357596"/>
                    <a:pt x="494757" y="344896"/>
                    <a:pt x="494757" y="332196"/>
                  </a:cubicBezTo>
                  <a:cubicBezTo>
                    <a:pt x="493487" y="318067"/>
                    <a:pt x="492217" y="306808"/>
                    <a:pt x="492217" y="294699"/>
                  </a:cubicBezTo>
                  <a:cubicBezTo>
                    <a:pt x="492217" y="289176"/>
                    <a:pt x="494757" y="283653"/>
                    <a:pt x="493487" y="278129"/>
                  </a:cubicBezTo>
                  <a:cubicBezTo>
                    <a:pt x="493487" y="273031"/>
                    <a:pt x="492217" y="267720"/>
                    <a:pt x="490947" y="262621"/>
                  </a:cubicBezTo>
                  <a:cubicBezTo>
                    <a:pt x="485867" y="254761"/>
                    <a:pt x="474437" y="92035"/>
                    <a:pt x="474437" y="84175"/>
                  </a:cubicBezTo>
                  <a:cubicBezTo>
                    <a:pt x="471897" y="77590"/>
                    <a:pt x="469357" y="70792"/>
                    <a:pt x="466817" y="63500"/>
                  </a:cubicBezTo>
                  <a:cubicBezTo>
                    <a:pt x="465547" y="44450"/>
                    <a:pt x="464277" y="43180"/>
                    <a:pt x="454504" y="41910"/>
                  </a:cubicBezTo>
                  <a:cubicBezTo>
                    <a:pt x="453545" y="41910"/>
                    <a:pt x="452905" y="41910"/>
                    <a:pt x="451946" y="40640"/>
                  </a:cubicBezTo>
                  <a:cubicBezTo>
                    <a:pt x="443951" y="36830"/>
                    <a:pt x="435636" y="31750"/>
                    <a:pt x="427641" y="30480"/>
                  </a:cubicBezTo>
                  <a:cubicBezTo>
                    <a:pt x="408134" y="26670"/>
                    <a:pt x="388307" y="25400"/>
                    <a:pt x="368800" y="22860"/>
                  </a:cubicBezTo>
                  <a:cubicBezTo>
                    <a:pt x="365922" y="22860"/>
                    <a:pt x="362724" y="22860"/>
                    <a:pt x="359846" y="22860"/>
                  </a:cubicBezTo>
                  <a:cubicBezTo>
                    <a:pt x="355049" y="22860"/>
                    <a:pt x="350252" y="22860"/>
                    <a:pt x="345775" y="22860"/>
                  </a:cubicBezTo>
                  <a:cubicBezTo>
                    <a:pt x="335541" y="22860"/>
                    <a:pt x="325308" y="22860"/>
                    <a:pt x="315394" y="24130"/>
                  </a:cubicBezTo>
                  <a:cubicBezTo>
                    <a:pt x="306760" y="25400"/>
                    <a:pt x="161255" y="29210"/>
                    <a:pt x="152620" y="29210"/>
                  </a:cubicBezTo>
                  <a:cubicBezTo>
                    <a:pt x="138549" y="29210"/>
                    <a:pt x="124479" y="26670"/>
                    <a:pt x="110408" y="33020"/>
                  </a:cubicBezTo>
                  <a:cubicBezTo>
                    <a:pt x="103053" y="36830"/>
                    <a:pt x="96017" y="36830"/>
                    <a:pt x="88982" y="38100"/>
                  </a:cubicBezTo>
                  <a:cubicBezTo>
                    <a:pt x="76830" y="41910"/>
                    <a:pt x="64678" y="45720"/>
                    <a:pt x="49530" y="50800"/>
                  </a:cubicBezTo>
                  <a:cubicBezTo>
                    <a:pt x="36830" y="50800"/>
                    <a:pt x="34290" y="53340"/>
                    <a:pt x="33020" y="65056"/>
                  </a:cubicBezTo>
                  <a:cubicBezTo>
                    <a:pt x="31750" y="68880"/>
                    <a:pt x="31750" y="72704"/>
                    <a:pt x="30480" y="76528"/>
                  </a:cubicBezTo>
                  <a:cubicBezTo>
                    <a:pt x="29210" y="82901"/>
                    <a:pt x="26670" y="89061"/>
                    <a:pt x="25400" y="95434"/>
                  </a:cubicBezTo>
                  <a:cubicBezTo>
                    <a:pt x="20320" y="102232"/>
                    <a:pt x="26670" y="268357"/>
                    <a:pt x="29210" y="275155"/>
                  </a:cubicBezTo>
                  <a:cubicBezTo>
                    <a:pt x="29210" y="282378"/>
                    <a:pt x="29210" y="289813"/>
                    <a:pt x="30480" y="297036"/>
                  </a:cubicBezTo>
                  <a:cubicBezTo>
                    <a:pt x="30480" y="302347"/>
                    <a:pt x="33020" y="307658"/>
                    <a:pt x="33020" y="312969"/>
                  </a:cubicBezTo>
                  <a:cubicBezTo>
                    <a:pt x="33020" y="318704"/>
                    <a:pt x="33020" y="324440"/>
                    <a:pt x="31750" y="332196"/>
                  </a:cubicBezTo>
                  <a:cubicBezTo>
                    <a:pt x="31750" y="336006"/>
                    <a:pt x="31750" y="338546"/>
                    <a:pt x="31750" y="342356"/>
                  </a:cubicBezTo>
                  <a:cubicBezTo>
                    <a:pt x="31750" y="352516"/>
                    <a:pt x="35560" y="356326"/>
                    <a:pt x="44450" y="356326"/>
                  </a:cubicBezTo>
                  <a:cubicBezTo>
                    <a:pt x="55404" y="356326"/>
                    <a:pt x="59881" y="357596"/>
                    <a:pt x="64038" y="357596"/>
                  </a:cubicBezTo>
                  <a:cubicBezTo>
                    <a:pt x="70114" y="357596"/>
                    <a:pt x="76510" y="355056"/>
                    <a:pt x="82586" y="357596"/>
                  </a:cubicBezTo>
                  <a:cubicBezTo>
                    <a:pt x="92499" y="361406"/>
                    <a:pt x="102413" y="363946"/>
                    <a:pt x="112327" y="362676"/>
                  </a:cubicBezTo>
                  <a:cubicBezTo>
                    <a:pt x="118722" y="361406"/>
                    <a:pt x="124798" y="363946"/>
                    <a:pt x="131194" y="363946"/>
                  </a:cubicBezTo>
                  <a:cubicBezTo>
                    <a:pt x="140468" y="363946"/>
                    <a:pt x="149742" y="362676"/>
                    <a:pt x="159016" y="363946"/>
                  </a:cubicBezTo>
                  <a:cubicBezTo>
                    <a:pt x="172767" y="365216"/>
                    <a:pt x="323709" y="355056"/>
                    <a:pt x="337780" y="357596"/>
                  </a:cubicBezTo>
                  <a:cubicBezTo>
                    <a:pt x="343856" y="358866"/>
                    <a:pt x="349932" y="360136"/>
                    <a:pt x="355688" y="360136"/>
                  </a:cubicBezTo>
                  <a:cubicBezTo>
                    <a:pt x="366241" y="362676"/>
                    <a:pt x="376475" y="358866"/>
                    <a:pt x="387028" y="362676"/>
                  </a:cubicBezTo>
                  <a:cubicBezTo>
                    <a:pt x="395662" y="365216"/>
                    <a:pt x="404297" y="365216"/>
                    <a:pt x="412931" y="367756"/>
                  </a:cubicBezTo>
                  <a:cubicBezTo>
                    <a:pt x="425723" y="371566"/>
                    <a:pt x="438514" y="374106"/>
                    <a:pt x="451306" y="375376"/>
                  </a:cubicBezTo>
                  <a:cubicBezTo>
                    <a:pt x="456103" y="375376"/>
                    <a:pt x="471897" y="374106"/>
                    <a:pt x="492217" y="374106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0" name="TextBox 20"/>
          <p:cNvSpPr txBox="1"/>
          <p:nvPr/>
        </p:nvSpPr>
        <p:spPr>
          <a:xfrm>
            <a:off x="2440386" y="1246362"/>
            <a:ext cx="11998150" cy="2350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254"/>
              </a:lnSpc>
              <a:spcBef>
                <a:spcPct val="0"/>
              </a:spcBef>
            </a:pPr>
            <a:r>
              <a:rPr lang="en-US" sz="7712" b="1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Learning Objectives - Python for Data Analysis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676133" y="3432855"/>
            <a:ext cx="14070472" cy="5772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>
                <a:solidFill>
                  <a:srgbClr val="2B354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🔹 Key Learning Areas: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✅ Data Manipulation:</a:t>
            </a:r>
          </a:p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Pandas for data cleaning, transformation, and handling missing values.</a:t>
            </a:r>
          </a:p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Utilizing NumPy for numerical computations and efficient data handling.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✅ Data Visualization:</a:t>
            </a:r>
          </a:p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insightful visualizations using Matplotlib and Seaborn.</a:t>
            </a:r>
          </a:p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different types of charts (histograms, scatter plots, heatmaps, etc.).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✅ Exploratory Data Analysis (EDA):</a:t>
            </a:r>
          </a:p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trends, patterns, and outliers in datasets.</a:t>
            </a:r>
          </a:p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feature selection and correlation analysis.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✅ Data Preprocessing:</a:t>
            </a:r>
          </a:p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missing values, dealing with outliers, and normalizing data for analysis.</a:t>
            </a:r>
          </a:p>
          <a:p>
            <a:pPr algn="l">
              <a:lnSpc>
                <a:spcPts val="3500"/>
              </a:lnSpc>
            </a:pPr>
            <a:endParaRPr lang="en-US" sz="2500">
              <a:solidFill>
                <a:srgbClr val="2B35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5"/>
          <p:cNvGrpSpPr/>
          <p:nvPr/>
        </p:nvGrpSpPr>
        <p:grpSpPr>
          <a:xfrm rot="-536019">
            <a:off x="144781" y="16932"/>
            <a:ext cx="2033892" cy="2023536"/>
            <a:chOff x="0" y="0"/>
            <a:chExt cx="1086475" cy="1080943"/>
          </a:xfrm>
          <a:solidFill>
            <a:schemeClr val="bg1">
              <a:lumMod val="85000"/>
            </a:schemeClr>
          </a:solidFill>
        </p:grpSpPr>
        <p:sp>
          <p:nvSpPr>
            <p:cNvPr id="16" name="Freeform 16"/>
            <p:cNvSpPr/>
            <p:nvPr/>
          </p:nvSpPr>
          <p:spPr>
            <a:xfrm>
              <a:off x="10160" y="16510"/>
              <a:ext cx="1063615" cy="1053003"/>
            </a:xfrm>
            <a:custGeom>
              <a:avLst/>
              <a:gdLst/>
              <a:ahLst/>
              <a:cxnLst/>
              <a:rect l="l" t="t" r="r" b="b"/>
              <a:pathLst>
                <a:path w="1063615" h="1053003">
                  <a:moveTo>
                    <a:pt x="1063615" y="1053003"/>
                  </a:moveTo>
                  <a:lnTo>
                    <a:pt x="0" y="1045383"/>
                  </a:lnTo>
                  <a:lnTo>
                    <a:pt x="0" y="378436"/>
                  </a:lnTo>
                  <a:lnTo>
                    <a:pt x="17780" y="19050"/>
                  </a:lnTo>
                  <a:lnTo>
                    <a:pt x="528162" y="0"/>
                  </a:lnTo>
                  <a:lnTo>
                    <a:pt x="1044565" y="5080"/>
                  </a:lnTo>
                  <a:close/>
                </a:path>
              </a:pathLst>
            </a:custGeom>
            <a:grpFill/>
          </p:spPr>
        </p:sp>
        <p:sp>
          <p:nvSpPr>
            <p:cNvPr id="17" name="Freeform 17"/>
            <p:cNvSpPr/>
            <p:nvPr/>
          </p:nvSpPr>
          <p:spPr>
            <a:xfrm>
              <a:off x="-3810" y="0"/>
              <a:ext cx="1092825" cy="1079673"/>
            </a:xfrm>
            <a:custGeom>
              <a:avLst/>
              <a:gdLst/>
              <a:ahLst/>
              <a:cxnLst/>
              <a:rect l="l" t="t" r="r" b="b"/>
              <a:pathLst>
                <a:path w="1092825" h="1079673">
                  <a:moveTo>
                    <a:pt x="1058535" y="21590"/>
                  </a:moveTo>
                  <a:cubicBezTo>
                    <a:pt x="1059805" y="34290"/>
                    <a:pt x="1059805" y="44450"/>
                    <a:pt x="1061075" y="54610"/>
                  </a:cubicBezTo>
                  <a:cubicBezTo>
                    <a:pt x="1063615" y="79097"/>
                    <a:pt x="1064885" y="100459"/>
                    <a:pt x="1067425" y="121058"/>
                  </a:cubicBezTo>
                  <a:cubicBezTo>
                    <a:pt x="1067425" y="150812"/>
                    <a:pt x="1080125" y="737497"/>
                    <a:pt x="1086475" y="767251"/>
                  </a:cubicBezTo>
                  <a:cubicBezTo>
                    <a:pt x="1092825" y="812263"/>
                    <a:pt x="1089015" y="858038"/>
                    <a:pt x="1089015" y="903051"/>
                  </a:cubicBezTo>
                  <a:cubicBezTo>
                    <a:pt x="1089015" y="942723"/>
                    <a:pt x="1090285" y="979343"/>
                    <a:pt x="1091555" y="1018713"/>
                  </a:cubicBezTo>
                  <a:cubicBezTo>
                    <a:pt x="1091555" y="1040303"/>
                    <a:pt x="1091555" y="1054273"/>
                    <a:pt x="1091555" y="1078403"/>
                  </a:cubicBezTo>
                  <a:cubicBezTo>
                    <a:pt x="1068695" y="1078403"/>
                    <a:pt x="1048375" y="1079673"/>
                    <a:pt x="1030071" y="1078403"/>
                  </a:cubicBezTo>
                  <a:cubicBezTo>
                    <a:pt x="979568" y="1073323"/>
                    <a:pt x="928288" y="1079673"/>
                    <a:pt x="877785" y="1074593"/>
                  </a:cubicBezTo>
                  <a:cubicBezTo>
                    <a:pt x="847483" y="1070783"/>
                    <a:pt x="817958" y="1073323"/>
                    <a:pt x="787656" y="1070783"/>
                  </a:cubicBezTo>
                  <a:cubicBezTo>
                    <a:pt x="773670" y="1069513"/>
                    <a:pt x="759685" y="1068243"/>
                    <a:pt x="745699" y="1066973"/>
                  </a:cubicBezTo>
                  <a:cubicBezTo>
                    <a:pt x="737152" y="1066973"/>
                    <a:pt x="729383" y="1068243"/>
                    <a:pt x="720836" y="1068243"/>
                  </a:cubicBezTo>
                  <a:cubicBezTo>
                    <a:pt x="699081" y="1066973"/>
                    <a:pt x="639253" y="1068243"/>
                    <a:pt x="617498" y="1066973"/>
                  </a:cubicBezTo>
                  <a:cubicBezTo>
                    <a:pt x="601959" y="1065703"/>
                    <a:pt x="291169" y="1074593"/>
                    <a:pt x="275630" y="1073323"/>
                  </a:cubicBezTo>
                  <a:cubicBezTo>
                    <a:pt x="271745" y="1073323"/>
                    <a:pt x="267083" y="1074593"/>
                    <a:pt x="263198" y="1074593"/>
                  </a:cubicBezTo>
                  <a:cubicBezTo>
                    <a:pt x="253874" y="1074593"/>
                    <a:pt x="245328" y="1075863"/>
                    <a:pt x="236004" y="1075863"/>
                  </a:cubicBezTo>
                  <a:cubicBezTo>
                    <a:pt x="212695" y="1075863"/>
                    <a:pt x="190163" y="1074593"/>
                    <a:pt x="166853" y="1073323"/>
                  </a:cubicBezTo>
                  <a:cubicBezTo>
                    <a:pt x="152868" y="1072053"/>
                    <a:pt x="138882" y="1070783"/>
                    <a:pt x="125674" y="1069513"/>
                  </a:cubicBezTo>
                  <a:cubicBezTo>
                    <a:pt x="100811" y="1068243"/>
                    <a:pt x="75947" y="1066973"/>
                    <a:pt x="48260" y="1066973"/>
                  </a:cubicBezTo>
                  <a:cubicBezTo>
                    <a:pt x="38100" y="1066973"/>
                    <a:pt x="29210" y="1066973"/>
                    <a:pt x="19050" y="1065703"/>
                  </a:cubicBezTo>
                  <a:cubicBezTo>
                    <a:pt x="10160" y="1064433"/>
                    <a:pt x="5080" y="1058083"/>
                    <a:pt x="7620" y="1049193"/>
                  </a:cubicBezTo>
                  <a:cubicBezTo>
                    <a:pt x="16510" y="1017489"/>
                    <a:pt x="12700" y="998416"/>
                    <a:pt x="11430" y="978580"/>
                  </a:cubicBezTo>
                  <a:cubicBezTo>
                    <a:pt x="10160" y="938145"/>
                    <a:pt x="6350" y="898473"/>
                    <a:pt x="7620" y="858038"/>
                  </a:cubicBezTo>
                  <a:cubicBezTo>
                    <a:pt x="5080" y="807686"/>
                    <a:pt x="0" y="184380"/>
                    <a:pt x="7620" y="133264"/>
                  </a:cubicBezTo>
                  <a:cubicBezTo>
                    <a:pt x="8890" y="123346"/>
                    <a:pt x="7620" y="112665"/>
                    <a:pt x="8890" y="102748"/>
                  </a:cubicBezTo>
                  <a:cubicBezTo>
                    <a:pt x="10160" y="86726"/>
                    <a:pt x="12700" y="69179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6523" y="30480"/>
                    <a:pt x="68955" y="29210"/>
                  </a:cubicBezTo>
                  <a:cubicBezTo>
                    <a:pt x="89933" y="25400"/>
                    <a:pt x="110911" y="22860"/>
                    <a:pt x="132666" y="20320"/>
                  </a:cubicBezTo>
                  <a:cubicBezTo>
                    <a:pt x="147429" y="17780"/>
                    <a:pt x="162191" y="16510"/>
                    <a:pt x="176177" y="13970"/>
                  </a:cubicBezTo>
                  <a:cubicBezTo>
                    <a:pt x="190163" y="11430"/>
                    <a:pt x="204925" y="8890"/>
                    <a:pt x="218911" y="8890"/>
                  </a:cubicBezTo>
                  <a:cubicBezTo>
                    <a:pt x="234450" y="7620"/>
                    <a:pt x="249990" y="10160"/>
                    <a:pt x="265529" y="8890"/>
                  </a:cubicBezTo>
                  <a:cubicBezTo>
                    <a:pt x="284953" y="8890"/>
                    <a:pt x="636923" y="6350"/>
                    <a:pt x="656347" y="5080"/>
                  </a:cubicBezTo>
                  <a:cubicBezTo>
                    <a:pt x="674994" y="3810"/>
                    <a:pt x="693642" y="2540"/>
                    <a:pt x="713066" y="2540"/>
                  </a:cubicBezTo>
                  <a:cubicBezTo>
                    <a:pt x="744922" y="1270"/>
                    <a:pt x="776001" y="0"/>
                    <a:pt x="807857" y="0"/>
                  </a:cubicBezTo>
                  <a:cubicBezTo>
                    <a:pt x="821065" y="0"/>
                    <a:pt x="835051" y="2540"/>
                    <a:pt x="848260" y="2540"/>
                  </a:cubicBezTo>
                  <a:cubicBezTo>
                    <a:pt x="884777" y="3810"/>
                    <a:pt x="922072" y="5080"/>
                    <a:pt x="958590" y="7620"/>
                  </a:cubicBezTo>
                  <a:cubicBezTo>
                    <a:pt x="978014" y="8890"/>
                    <a:pt x="997439" y="12700"/>
                    <a:pt x="1016863" y="16510"/>
                  </a:cubicBezTo>
                  <a:cubicBezTo>
                    <a:pt x="1021525" y="16510"/>
                    <a:pt x="1026187" y="16510"/>
                    <a:pt x="1030071" y="16510"/>
                  </a:cubicBezTo>
                  <a:cubicBezTo>
                    <a:pt x="1039485" y="17780"/>
                    <a:pt x="1048375" y="20320"/>
                    <a:pt x="1058535" y="21590"/>
                  </a:cubicBezTo>
                  <a:close/>
                  <a:moveTo>
                    <a:pt x="1068695" y="1061893"/>
                  </a:moveTo>
                  <a:cubicBezTo>
                    <a:pt x="1069965" y="1045383"/>
                    <a:pt x="1071235" y="1032683"/>
                    <a:pt x="1071235" y="1019983"/>
                  </a:cubicBezTo>
                  <a:cubicBezTo>
                    <a:pt x="1069965" y="975528"/>
                    <a:pt x="1068695" y="935093"/>
                    <a:pt x="1068695" y="891607"/>
                  </a:cubicBezTo>
                  <a:cubicBezTo>
                    <a:pt x="1068695" y="871771"/>
                    <a:pt x="1071235" y="851935"/>
                    <a:pt x="1069965" y="832099"/>
                  </a:cubicBezTo>
                  <a:cubicBezTo>
                    <a:pt x="1069965" y="813789"/>
                    <a:pt x="1068695" y="794716"/>
                    <a:pt x="1067425" y="776406"/>
                  </a:cubicBezTo>
                  <a:cubicBezTo>
                    <a:pt x="1062345" y="748178"/>
                    <a:pt x="1050915" y="163781"/>
                    <a:pt x="1050915" y="135553"/>
                  </a:cubicBezTo>
                  <a:cubicBezTo>
                    <a:pt x="1048375" y="111903"/>
                    <a:pt x="1045835" y="87489"/>
                    <a:pt x="1043295" y="63500"/>
                  </a:cubicBezTo>
                  <a:cubicBezTo>
                    <a:pt x="1042025" y="44450"/>
                    <a:pt x="1040755" y="43180"/>
                    <a:pt x="1027741" y="41910"/>
                  </a:cubicBezTo>
                  <a:cubicBezTo>
                    <a:pt x="1025410" y="41910"/>
                    <a:pt x="1023856" y="41910"/>
                    <a:pt x="1021525" y="40640"/>
                  </a:cubicBezTo>
                  <a:cubicBezTo>
                    <a:pt x="1002100" y="36830"/>
                    <a:pt x="981899" y="31750"/>
                    <a:pt x="962475" y="30480"/>
                  </a:cubicBezTo>
                  <a:cubicBezTo>
                    <a:pt x="915079" y="26670"/>
                    <a:pt x="866907" y="25400"/>
                    <a:pt x="819512" y="22860"/>
                  </a:cubicBezTo>
                  <a:cubicBezTo>
                    <a:pt x="812519" y="22860"/>
                    <a:pt x="804749" y="22860"/>
                    <a:pt x="797756" y="22860"/>
                  </a:cubicBezTo>
                  <a:cubicBezTo>
                    <a:pt x="786102" y="22860"/>
                    <a:pt x="774447" y="22860"/>
                    <a:pt x="763569" y="22860"/>
                  </a:cubicBezTo>
                  <a:cubicBezTo>
                    <a:pt x="738706" y="22860"/>
                    <a:pt x="713843" y="22860"/>
                    <a:pt x="689757" y="24130"/>
                  </a:cubicBezTo>
                  <a:cubicBezTo>
                    <a:pt x="668779" y="25400"/>
                    <a:pt x="315255" y="29210"/>
                    <a:pt x="294277" y="29210"/>
                  </a:cubicBezTo>
                  <a:cubicBezTo>
                    <a:pt x="260090" y="29210"/>
                    <a:pt x="225903" y="26670"/>
                    <a:pt x="191717" y="33020"/>
                  </a:cubicBezTo>
                  <a:cubicBezTo>
                    <a:pt x="173846" y="36830"/>
                    <a:pt x="156753" y="36830"/>
                    <a:pt x="139659" y="38100"/>
                  </a:cubicBezTo>
                  <a:cubicBezTo>
                    <a:pt x="110134" y="41910"/>
                    <a:pt x="80609" y="45720"/>
                    <a:pt x="49530" y="50800"/>
                  </a:cubicBezTo>
                  <a:cubicBezTo>
                    <a:pt x="36830" y="50800"/>
                    <a:pt x="34290" y="53340"/>
                    <a:pt x="33020" y="66890"/>
                  </a:cubicBezTo>
                  <a:cubicBezTo>
                    <a:pt x="31750" y="80623"/>
                    <a:pt x="31750" y="94355"/>
                    <a:pt x="30480" y="108088"/>
                  </a:cubicBezTo>
                  <a:cubicBezTo>
                    <a:pt x="29210" y="130976"/>
                    <a:pt x="26670" y="153100"/>
                    <a:pt x="25400" y="175988"/>
                  </a:cubicBezTo>
                  <a:cubicBezTo>
                    <a:pt x="20320" y="200401"/>
                    <a:pt x="26670" y="797005"/>
                    <a:pt x="29210" y="821418"/>
                  </a:cubicBezTo>
                  <a:cubicBezTo>
                    <a:pt x="29210" y="847358"/>
                    <a:pt x="29210" y="874060"/>
                    <a:pt x="30480" y="899999"/>
                  </a:cubicBezTo>
                  <a:cubicBezTo>
                    <a:pt x="30480" y="919072"/>
                    <a:pt x="33020" y="938145"/>
                    <a:pt x="33020" y="957218"/>
                  </a:cubicBezTo>
                  <a:cubicBezTo>
                    <a:pt x="33020" y="977817"/>
                    <a:pt x="33020" y="998416"/>
                    <a:pt x="31750" y="1019983"/>
                  </a:cubicBezTo>
                  <a:cubicBezTo>
                    <a:pt x="31750" y="1023793"/>
                    <a:pt x="31750" y="1026333"/>
                    <a:pt x="31750" y="1030143"/>
                  </a:cubicBezTo>
                  <a:cubicBezTo>
                    <a:pt x="31750" y="1040303"/>
                    <a:pt x="35560" y="1044113"/>
                    <a:pt x="44450" y="1044113"/>
                  </a:cubicBezTo>
                  <a:cubicBezTo>
                    <a:pt x="58077" y="1044113"/>
                    <a:pt x="68955" y="1045383"/>
                    <a:pt x="79055" y="1045383"/>
                  </a:cubicBezTo>
                  <a:cubicBezTo>
                    <a:pt x="93818" y="1045383"/>
                    <a:pt x="109357" y="1042843"/>
                    <a:pt x="124120" y="1045383"/>
                  </a:cubicBezTo>
                  <a:cubicBezTo>
                    <a:pt x="148206" y="1049193"/>
                    <a:pt x="172292" y="1051733"/>
                    <a:pt x="196378" y="1050463"/>
                  </a:cubicBezTo>
                  <a:cubicBezTo>
                    <a:pt x="211918" y="1049193"/>
                    <a:pt x="226680" y="1051733"/>
                    <a:pt x="242220" y="1051733"/>
                  </a:cubicBezTo>
                  <a:cubicBezTo>
                    <a:pt x="264752" y="1051733"/>
                    <a:pt x="287284" y="1050463"/>
                    <a:pt x="309817" y="1051733"/>
                  </a:cubicBezTo>
                  <a:cubicBezTo>
                    <a:pt x="343226" y="1053003"/>
                    <a:pt x="709958" y="1042843"/>
                    <a:pt x="744145" y="1045383"/>
                  </a:cubicBezTo>
                  <a:cubicBezTo>
                    <a:pt x="758908" y="1046653"/>
                    <a:pt x="773670" y="1047923"/>
                    <a:pt x="787656" y="1047923"/>
                  </a:cubicBezTo>
                  <a:cubicBezTo>
                    <a:pt x="813296" y="1050463"/>
                    <a:pt x="838159" y="1046653"/>
                    <a:pt x="863799" y="1050463"/>
                  </a:cubicBezTo>
                  <a:cubicBezTo>
                    <a:pt x="884777" y="1053003"/>
                    <a:pt x="905756" y="1053003"/>
                    <a:pt x="926734" y="1055543"/>
                  </a:cubicBezTo>
                  <a:cubicBezTo>
                    <a:pt x="957813" y="1059353"/>
                    <a:pt x="988892" y="1061893"/>
                    <a:pt x="1019971" y="1063163"/>
                  </a:cubicBezTo>
                  <a:cubicBezTo>
                    <a:pt x="1031625" y="1063163"/>
                    <a:pt x="1048375" y="1061893"/>
                    <a:pt x="1068695" y="1061893"/>
                  </a:cubicBezTo>
                  <a:close/>
                </a:path>
              </a:pathLst>
            </a:custGeom>
            <a:grpFill/>
          </p:spPr>
        </p:sp>
      </p:grpSp>
      <p:graphicFrame>
        <p:nvGraphicFramePr>
          <p:cNvPr id="18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147308"/>
              </p:ext>
            </p:extLst>
          </p:nvPr>
        </p:nvGraphicFramePr>
        <p:xfrm>
          <a:off x="657934" y="2186116"/>
          <a:ext cx="17121499" cy="7793222"/>
        </p:xfrm>
        <a:graphic>
          <a:graphicData uri="http://schemas.openxmlformats.org/drawingml/2006/table">
            <a:tbl>
              <a:tblPr/>
              <a:tblGrid>
                <a:gridCol w="292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2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791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Amatic SC Bold"/>
                          <a:ea typeface="Amatic SC Bold"/>
                          <a:cs typeface="Amatic SC Bold"/>
                          <a:sym typeface="Amatic SC Bold"/>
                        </a:rPr>
                        <a:t>Week -1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Learned fundamental concepts of Data Analytics and Python basics, including syntax, data types, and Pandas for data manipulation.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623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Amatic SC Bold"/>
                          <a:ea typeface="Amatic SC Bold"/>
                          <a:cs typeface="Amatic SC Bold"/>
                          <a:sym typeface="Amatic SC Bold"/>
                        </a:rPr>
                        <a:t>Week -2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Focused on data preprocessing and cleaning using Pandas, handling missing values, duplicates, and outliers.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623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Amatic SC Bold"/>
                          <a:ea typeface="Amatic SC Bold"/>
                          <a:cs typeface="Amatic SC Bold"/>
                          <a:sym typeface="Amatic SC Bold"/>
                        </a:rPr>
                        <a:t>Week -3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Conducted Exploratory Data Analysis (EDA) and created visualizations using Matplotlib and Seaborn.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682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Amatic SC Bold"/>
                          <a:ea typeface="Amatic SC Bold"/>
                          <a:cs typeface="Amatic SC Bold"/>
                          <a:sym typeface="Amatic SC Bold"/>
                        </a:rPr>
                        <a:t>Week -4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Arimo"/>
                          <a:cs typeface="Times New Roman" panose="02020603050405020304" pitchFamily="18" charset="0"/>
                          <a:sym typeface="Arimo"/>
                        </a:rPr>
                        <a:t>Introduced to Power BI, learned data importing, cleaning, and creating interactive dashboards.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623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Amatic SC Bold"/>
                          <a:ea typeface="Amatic SC Bold"/>
                          <a:cs typeface="Amatic SC Bold"/>
                          <a:sym typeface="Amatic SC Bold"/>
                        </a:rPr>
                        <a:t>Week -5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Advanced Power BI skills with DAX functions and data storytelling for effective insights communication.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9623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Amatic SC Bold"/>
                          <a:ea typeface="Amatic SC Bold"/>
                          <a:cs typeface="Amatic SC Bold"/>
                          <a:sym typeface="Amatic SC Bold"/>
                        </a:rPr>
                        <a:t>Week -6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Worked on a House Price Analysis project, conducted EDA, built a Power BI dashboard, and presented findings.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TextBox 19"/>
          <p:cNvSpPr txBox="1"/>
          <p:nvPr/>
        </p:nvSpPr>
        <p:spPr>
          <a:xfrm>
            <a:off x="657934" y="366841"/>
            <a:ext cx="10015070" cy="1819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372"/>
              </a:lnSpc>
              <a:spcBef>
                <a:spcPct val="0"/>
              </a:spcBef>
            </a:pPr>
            <a:r>
              <a:rPr lang="en-US" sz="11977" b="1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Weekly Report: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75698" y="2432520"/>
            <a:ext cx="4303392" cy="3959121"/>
          </a:xfrm>
          <a:custGeom>
            <a:avLst/>
            <a:gdLst/>
            <a:ahLst/>
            <a:cxnLst/>
            <a:rect l="l" t="t" r="r" b="b"/>
            <a:pathLst>
              <a:path w="4303392" h="3959121">
                <a:moveTo>
                  <a:pt x="0" y="0"/>
                </a:moveTo>
                <a:lnTo>
                  <a:pt x="4303393" y="0"/>
                </a:lnTo>
                <a:lnTo>
                  <a:pt x="4303393" y="3959121"/>
                </a:lnTo>
                <a:lnTo>
                  <a:pt x="0" y="3959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755075">
            <a:off x="16768833" y="1550830"/>
            <a:ext cx="1580304" cy="1914357"/>
          </a:xfrm>
          <a:custGeom>
            <a:avLst/>
            <a:gdLst/>
            <a:ahLst/>
            <a:cxnLst/>
            <a:rect l="l" t="t" r="r" b="b"/>
            <a:pathLst>
              <a:path w="1580304" h="1914357">
                <a:moveTo>
                  <a:pt x="0" y="0"/>
                </a:moveTo>
                <a:lnTo>
                  <a:pt x="1580304" y="0"/>
                </a:lnTo>
                <a:lnTo>
                  <a:pt x="1580304" y="1914357"/>
                </a:lnTo>
                <a:lnTo>
                  <a:pt x="0" y="19143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434" t="-7959" b="-174889"/>
            </a:stretch>
          </a:blipFill>
        </p:spPr>
      </p:sp>
      <p:sp>
        <p:nvSpPr>
          <p:cNvPr id="4" name="Freeform 4"/>
          <p:cNvSpPr/>
          <p:nvPr/>
        </p:nvSpPr>
        <p:spPr>
          <a:xfrm rot="680020">
            <a:off x="15542380" y="5139431"/>
            <a:ext cx="388712" cy="637932"/>
          </a:xfrm>
          <a:custGeom>
            <a:avLst/>
            <a:gdLst/>
            <a:ahLst/>
            <a:cxnLst/>
            <a:rect l="l" t="t" r="r" b="b"/>
            <a:pathLst>
              <a:path w="388712" h="637932">
                <a:moveTo>
                  <a:pt x="0" y="0"/>
                </a:moveTo>
                <a:lnTo>
                  <a:pt x="388713" y="0"/>
                </a:lnTo>
                <a:lnTo>
                  <a:pt x="388713" y="637932"/>
                </a:lnTo>
                <a:lnTo>
                  <a:pt x="0" y="637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313644"/>
            </a:stretch>
          </a:blipFill>
        </p:spPr>
      </p:sp>
      <p:sp>
        <p:nvSpPr>
          <p:cNvPr id="5" name="Freeform 5"/>
          <p:cNvSpPr/>
          <p:nvPr/>
        </p:nvSpPr>
        <p:spPr>
          <a:xfrm rot="-421015">
            <a:off x="14449892" y="5226532"/>
            <a:ext cx="1493386" cy="2185853"/>
          </a:xfrm>
          <a:custGeom>
            <a:avLst/>
            <a:gdLst/>
            <a:ahLst/>
            <a:cxnLst/>
            <a:rect l="l" t="t" r="r" b="b"/>
            <a:pathLst>
              <a:path w="1493386" h="2185853">
                <a:moveTo>
                  <a:pt x="0" y="0"/>
                </a:moveTo>
                <a:lnTo>
                  <a:pt x="1493387" y="0"/>
                </a:lnTo>
                <a:lnTo>
                  <a:pt x="1493387" y="2185853"/>
                </a:lnTo>
                <a:lnTo>
                  <a:pt x="0" y="21858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6548" r="-355888"/>
            </a:stretch>
          </a:blipFill>
        </p:spPr>
      </p:sp>
      <p:grpSp>
        <p:nvGrpSpPr>
          <p:cNvPr id="6" name="Group 6"/>
          <p:cNvGrpSpPr/>
          <p:nvPr/>
        </p:nvGrpSpPr>
        <p:grpSpPr>
          <a:xfrm rot="-536019">
            <a:off x="15810449" y="3400312"/>
            <a:ext cx="2033892" cy="2023536"/>
            <a:chOff x="0" y="0"/>
            <a:chExt cx="1086475" cy="1080943"/>
          </a:xfrm>
        </p:grpSpPr>
        <p:sp>
          <p:nvSpPr>
            <p:cNvPr id="7" name="Freeform 7"/>
            <p:cNvSpPr/>
            <p:nvPr/>
          </p:nvSpPr>
          <p:spPr>
            <a:xfrm>
              <a:off x="10160" y="16510"/>
              <a:ext cx="1063615" cy="1053003"/>
            </a:xfrm>
            <a:custGeom>
              <a:avLst/>
              <a:gdLst/>
              <a:ahLst/>
              <a:cxnLst/>
              <a:rect l="l" t="t" r="r" b="b"/>
              <a:pathLst>
                <a:path w="1063615" h="1053003">
                  <a:moveTo>
                    <a:pt x="1063615" y="1053003"/>
                  </a:moveTo>
                  <a:lnTo>
                    <a:pt x="0" y="1045383"/>
                  </a:lnTo>
                  <a:lnTo>
                    <a:pt x="0" y="378436"/>
                  </a:lnTo>
                  <a:lnTo>
                    <a:pt x="17780" y="19050"/>
                  </a:lnTo>
                  <a:lnTo>
                    <a:pt x="528162" y="0"/>
                  </a:lnTo>
                  <a:lnTo>
                    <a:pt x="1044565" y="5080"/>
                  </a:lnTo>
                  <a:close/>
                </a:path>
              </a:pathLst>
            </a:custGeom>
            <a:solidFill>
              <a:srgbClr val="AEE259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-3810" y="0"/>
              <a:ext cx="1092825" cy="1079673"/>
            </a:xfrm>
            <a:custGeom>
              <a:avLst/>
              <a:gdLst/>
              <a:ahLst/>
              <a:cxnLst/>
              <a:rect l="l" t="t" r="r" b="b"/>
              <a:pathLst>
                <a:path w="1092825" h="1079673">
                  <a:moveTo>
                    <a:pt x="1058535" y="21590"/>
                  </a:moveTo>
                  <a:cubicBezTo>
                    <a:pt x="1059805" y="34290"/>
                    <a:pt x="1059805" y="44450"/>
                    <a:pt x="1061075" y="54610"/>
                  </a:cubicBezTo>
                  <a:cubicBezTo>
                    <a:pt x="1063615" y="79097"/>
                    <a:pt x="1064885" y="100459"/>
                    <a:pt x="1067425" y="121058"/>
                  </a:cubicBezTo>
                  <a:cubicBezTo>
                    <a:pt x="1067425" y="150812"/>
                    <a:pt x="1080125" y="737497"/>
                    <a:pt x="1086475" y="767251"/>
                  </a:cubicBezTo>
                  <a:cubicBezTo>
                    <a:pt x="1092825" y="812263"/>
                    <a:pt x="1089015" y="858038"/>
                    <a:pt x="1089015" y="903051"/>
                  </a:cubicBezTo>
                  <a:cubicBezTo>
                    <a:pt x="1089015" y="942723"/>
                    <a:pt x="1090285" y="979343"/>
                    <a:pt x="1091555" y="1018713"/>
                  </a:cubicBezTo>
                  <a:cubicBezTo>
                    <a:pt x="1091555" y="1040303"/>
                    <a:pt x="1091555" y="1054273"/>
                    <a:pt x="1091555" y="1078403"/>
                  </a:cubicBezTo>
                  <a:cubicBezTo>
                    <a:pt x="1068695" y="1078403"/>
                    <a:pt x="1048375" y="1079673"/>
                    <a:pt x="1030071" y="1078403"/>
                  </a:cubicBezTo>
                  <a:cubicBezTo>
                    <a:pt x="979568" y="1073323"/>
                    <a:pt x="928288" y="1079673"/>
                    <a:pt x="877785" y="1074593"/>
                  </a:cubicBezTo>
                  <a:cubicBezTo>
                    <a:pt x="847483" y="1070783"/>
                    <a:pt x="817958" y="1073323"/>
                    <a:pt x="787656" y="1070783"/>
                  </a:cubicBezTo>
                  <a:cubicBezTo>
                    <a:pt x="773670" y="1069513"/>
                    <a:pt x="759685" y="1068243"/>
                    <a:pt x="745699" y="1066973"/>
                  </a:cubicBezTo>
                  <a:cubicBezTo>
                    <a:pt x="737152" y="1066973"/>
                    <a:pt x="729383" y="1068243"/>
                    <a:pt x="720836" y="1068243"/>
                  </a:cubicBezTo>
                  <a:cubicBezTo>
                    <a:pt x="699081" y="1066973"/>
                    <a:pt x="639253" y="1068243"/>
                    <a:pt x="617498" y="1066973"/>
                  </a:cubicBezTo>
                  <a:cubicBezTo>
                    <a:pt x="601959" y="1065703"/>
                    <a:pt x="291169" y="1074593"/>
                    <a:pt x="275630" y="1073323"/>
                  </a:cubicBezTo>
                  <a:cubicBezTo>
                    <a:pt x="271745" y="1073323"/>
                    <a:pt x="267083" y="1074593"/>
                    <a:pt x="263198" y="1074593"/>
                  </a:cubicBezTo>
                  <a:cubicBezTo>
                    <a:pt x="253874" y="1074593"/>
                    <a:pt x="245328" y="1075863"/>
                    <a:pt x="236004" y="1075863"/>
                  </a:cubicBezTo>
                  <a:cubicBezTo>
                    <a:pt x="212695" y="1075863"/>
                    <a:pt x="190163" y="1074593"/>
                    <a:pt x="166853" y="1073323"/>
                  </a:cubicBezTo>
                  <a:cubicBezTo>
                    <a:pt x="152868" y="1072053"/>
                    <a:pt x="138882" y="1070783"/>
                    <a:pt x="125674" y="1069513"/>
                  </a:cubicBezTo>
                  <a:cubicBezTo>
                    <a:pt x="100811" y="1068243"/>
                    <a:pt x="75947" y="1066973"/>
                    <a:pt x="48260" y="1066973"/>
                  </a:cubicBezTo>
                  <a:cubicBezTo>
                    <a:pt x="38100" y="1066973"/>
                    <a:pt x="29210" y="1066973"/>
                    <a:pt x="19050" y="1065703"/>
                  </a:cubicBezTo>
                  <a:cubicBezTo>
                    <a:pt x="10160" y="1064433"/>
                    <a:pt x="5080" y="1058083"/>
                    <a:pt x="7620" y="1049193"/>
                  </a:cubicBezTo>
                  <a:cubicBezTo>
                    <a:pt x="16510" y="1017489"/>
                    <a:pt x="12700" y="998416"/>
                    <a:pt x="11430" y="978580"/>
                  </a:cubicBezTo>
                  <a:cubicBezTo>
                    <a:pt x="10160" y="938145"/>
                    <a:pt x="6350" y="898473"/>
                    <a:pt x="7620" y="858038"/>
                  </a:cubicBezTo>
                  <a:cubicBezTo>
                    <a:pt x="5080" y="807686"/>
                    <a:pt x="0" y="184380"/>
                    <a:pt x="7620" y="133264"/>
                  </a:cubicBezTo>
                  <a:cubicBezTo>
                    <a:pt x="8890" y="123346"/>
                    <a:pt x="7620" y="112665"/>
                    <a:pt x="8890" y="102748"/>
                  </a:cubicBezTo>
                  <a:cubicBezTo>
                    <a:pt x="10160" y="86726"/>
                    <a:pt x="12700" y="69179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6523" y="30480"/>
                    <a:pt x="68955" y="29210"/>
                  </a:cubicBezTo>
                  <a:cubicBezTo>
                    <a:pt x="89933" y="25400"/>
                    <a:pt x="110911" y="22860"/>
                    <a:pt x="132666" y="20320"/>
                  </a:cubicBezTo>
                  <a:cubicBezTo>
                    <a:pt x="147429" y="17780"/>
                    <a:pt x="162191" y="16510"/>
                    <a:pt x="176177" y="13970"/>
                  </a:cubicBezTo>
                  <a:cubicBezTo>
                    <a:pt x="190163" y="11430"/>
                    <a:pt x="204925" y="8890"/>
                    <a:pt x="218911" y="8890"/>
                  </a:cubicBezTo>
                  <a:cubicBezTo>
                    <a:pt x="234450" y="7620"/>
                    <a:pt x="249990" y="10160"/>
                    <a:pt x="265529" y="8890"/>
                  </a:cubicBezTo>
                  <a:cubicBezTo>
                    <a:pt x="284953" y="8890"/>
                    <a:pt x="636923" y="6350"/>
                    <a:pt x="656347" y="5080"/>
                  </a:cubicBezTo>
                  <a:cubicBezTo>
                    <a:pt x="674994" y="3810"/>
                    <a:pt x="693642" y="2540"/>
                    <a:pt x="713066" y="2540"/>
                  </a:cubicBezTo>
                  <a:cubicBezTo>
                    <a:pt x="744922" y="1270"/>
                    <a:pt x="776001" y="0"/>
                    <a:pt x="807857" y="0"/>
                  </a:cubicBezTo>
                  <a:cubicBezTo>
                    <a:pt x="821065" y="0"/>
                    <a:pt x="835051" y="2540"/>
                    <a:pt x="848260" y="2540"/>
                  </a:cubicBezTo>
                  <a:cubicBezTo>
                    <a:pt x="884777" y="3810"/>
                    <a:pt x="922072" y="5080"/>
                    <a:pt x="958590" y="7620"/>
                  </a:cubicBezTo>
                  <a:cubicBezTo>
                    <a:pt x="978014" y="8890"/>
                    <a:pt x="997439" y="12700"/>
                    <a:pt x="1016863" y="16510"/>
                  </a:cubicBezTo>
                  <a:cubicBezTo>
                    <a:pt x="1021525" y="16510"/>
                    <a:pt x="1026187" y="16510"/>
                    <a:pt x="1030071" y="16510"/>
                  </a:cubicBezTo>
                  <a:cubicBezTo>
                    <a:pt x="1039485" y="17780"/>
                    <a:pt x="1048375" y="20320"/>
                    <a:pt x="1058535" y="21590"/>
                  </a:cubicBezTo>
                  <a:close/>
                  <a:moveTo>
                    <a:pt x="1068695" y="1061893"/>
                  </a:moveTo>
                  <a:cubicBezTo>
                    <a:pt x="1069965" y="1045383"/>
                    <a:pt x="1071235" y="1032683"/>
                    <a:pt x="1071235" y="1019983"/>
                  </a:cubicBezTo>
                  <a:cubicBezTo>
                    <a:pt x="1069965" y="975528"/>
                    <a:pt x="1068695" y="935093"/>
                    <a:pt x="1068695" y="891607"/>
                  </a:cubicBezTo>
                  <a:cubicBezTo>
                    <a:pt x="1068695" y="871771"/>
                    <a:pt x="1071235" y="851935"/>
                    <a:pt x="1069965" y="832099"/>
                  </a:cubicBezTo>
                  <a:cubicBezTo>
                    <a:pt x="1069965" y="813789"/>
                    <a:pt x="1068695" y="794716"/>
                    <a:pt x="1067425" y="776406"/>
                  </a:cubicBezTo>
                  <a:cubicBezTo>
                    <a:pt x="1062345" y="748178"/>
                    <a:pt x="1050915" y="163781"/>
                    <a:pt x="1050915" y="135553"/>
                  </a:cubicBezTo>
                  <a:cubicBezTo>
                    <a:pt x="1048375" y="111903"/>
                    <a:pt x="1045835" y="87489"/>
                    <a:pt x="1043295" y="63500"/>
                  </a:cubicBezTo>
                  <a:cubicBezTo>
                    <a:pt x="1042025" y="44450"/>
                    <a:pt x="1040755" y="43180"/>
                    <a:pt x="1027741" y="41910"/>
                  </a:cubicBezTo>
                  <a:cubicBezTo>
                    <a:pt x="1025410" y="41910"/>
                    <a:pt x="1023856" y="41910"/>
                    <a:pt x="1021525" y="40640"/>
                  </a:cubicBezTo>
                  <a:cubicBezTo>
                    <a:pt x="1002100" y="36830"/>
                    <a:pt x="981899" y="31750"/>
                    <a:pt x="962475" y="30480"/>
                  </a:cubicBezTo>
                  <a:cubicBezTo>
                    <a:pt x="915079" y="26670"/>
                    <a:pt x="866907" y="25400"/>
                    <a:pt x="819512" y="22860"/>
                  </a:cubicBezTo>
                  <a:cubicBezTo>
                    <a:pt x="812519" y="22860"/>
                    <a:pt x="804749" y="22860"/>
                    <a:pt x="797756" y="22860"/>
                  </a:cubicBezTo>
                  <a:cubicBezTo>
                    <a:pt x="786102" y="22860"/>
                    <a:pt x="774447" y="22860"/>
                    <a:pt x="763569" y="22860"/>
                  </a:cubicBezTo>
                  <a:cubicBezTo>
                    <a:pt x="738706" y="22860"/>
                    <a:pt x="713843" y="22860"/>
                    <a:pt x="689757" y="24130"/>
                  </a:cubicBezTo>
                  <a:cubicBezTo>
                    <a:pt x="668779" y="25400"/>
                    <a:pt x="315255" y="29210"/>
                    <a:pt x="294277" y="29210"/>
                  </a:cubicBezTo>
                  <a:cubicBezTo>
                    <a:pt x="260090" y="29210"/>
                    <a:pt x="225903" y="26670"/>
                    <a:pt x="191717" y="33020"/>
                  </a:cubicBezTo>
                  <a:cubicBezTo>
                    <a:pt x="173846" y="36830"/>
                    <a:pt x="156753" y="36830"/>
                    <a:pt x="139659" y="38100"/>
                  </a:cubicBezTo>
                  <a:cubicBezTo>
                    <a:pt x="110134" y="41910"/>
                    <a:pt x="80609" y="45720"/>
                    <a:pt x="49530" y="50800"/>
                  </a:cubicBezTo>
                  <a:cubicBezTo>
                    <a:pt x="36830" y="50800"/>
                    <a:pt x="34290" y="53340"/>
                    <a:pt x="33020" y="66890"/>
                  </a:cubicBezTo>
                  <a:cubicBezTo>
                    <a:pt x="31750" y="80623"/>
                    <a:pt x="31750" y="94355"/>
                    <a:pt x="30480" y="108088"/>
                  </a:cubicBezTo>
                  <a:cubicBezTo>
                    <a:pt x="29210" y="130976"/>
                    <a:pt x="26670" y="153100"/>
                    <a:pt x="25400" y="175988"/>
                  </a:cubicBezTo>
                  <a:cubicBezTo>
                    <a:pt x="20320" y="200401"/>
                    <a:pt x="26670" y="797005"/>
                    <a:pt x="29210" y="821418"/>
                  </a:cubicBezTo>
                  <a:cubicBezTo>
                    <a:pt x="29210" y="847358"/>
                    <a:pt x="29210" y="874060"/>
                    <a:pt x="30480" y="899999"/>
                  </a:cubicBezTo>
                  <a:cubicBezTo>
                    <a:pt x="30480" y="919072"/>
                    <a:pt x="33020" y="938145"/>
                    <a:pt x="33020" y="957218"/>
                  </a:cubicBezTo>
                  <a:cubicBezTo>
                    <a:pt x="33020" y="977817"/>
                    <a:pt x="33020" y="998416"/>
                    <a:pt x="31750" y="1019983"/>
                  </a:cubicBezTo>
                  <a:cubicBezTo>
                    <a:pt x="31750" y="1023793"/>
                    <a:pt x="31750" y="1026333"/>
                    <a:pt x="31750" y="1030143"/>
                  </a:cubicBezTo>
                  <a:cubicBezTo>
                    <a:pt x="31750" y="1040303"/>
                    <a:pt x="35560" y="1044113"/>
                    <a:pt x="44450" y="1044113"/>
                  </a:cubicBezTo>
                  <a:cubicBezTo>
                    <a:pt x="58077" y="1044113"/>
                    <a:pt x="68955" y="1045383"/>
                    <a:pt x="79055" y="1045383"/>
                  </a:cubicBezTo>
                  <a:cubicBezTo>
                    <a:pt x="93818" y="1045383"/>
                    <a:pt x="109357" y="1042843"/>
                    <a:pt x="124120" y="1045383"/>
                  </a:cubicBezTo>
                  <a:cubicBezTo>
                    <a:pt x="148206" y="1049193"/>
                    <a:pt x="172292" y="1051733"/>
                    <a:pt x="196378" y="1050463"/>
                  </a:cubicBezTo>
                  <a:cubicBezTo>
                    <a:pt x="211918" y="1049193"/>
                    <a:pt x="226680" y="1051733"/>
                    <a:pt x="242220" y="1051733"/>
                  </a:cubicBezTo>
                  <a:cubicBezTo>
                    <a:pt x="264752" y="1051733"/>
                    <a:pt x="287284" y="1050463"/>
                    <a:pt x="309817" y="1051733"/>
                  </a:cubicBezTo>
                  <a:cubicBezTo>
                    <a:pt x="343226" y="1053003"/>
                    <a:pt x="709958" y="1042843"/>
                    <a:pt x="744145" y="1045383"/>
                  </a:cubicBezTo>
                  <a:cubicBezTo>
                    <a:pt x="758908" y="1046653"/>
                    <a:pt x="773670" y="1047923"/>
                    <a:pt x="787656" y="1047923"/>
                  </a:cubicBezTo>
                  <a:cubicBezTo>
                    <a:pt x="813296" y="1050463"/>
                    <a:pt x="838159" y="1046653"/>
                    <a:pt x="863799" y="1050463"/>
                  </a:cubicBezTo>
                  <a:cubicBezTo>
                    <a:pt x="884777" y="1053003"/>
                    <a:pt x="905756" y="1053003"/>
                    <a:pt x="926734" y="1055543"/>
                  </a:cubicBezTo>
                  <a:cubicBezTo>
                    <a:pt x="957813" y="1059353"/>
                    <a:pt x="988892" y="1061893"/>
                    <a:pt x="1019971" y="1063163"/>
                  </a:cubicBezTo>
                  <a:cubicBezTo>
                    <a:pt x="1031625" y="1063163"/>
                    <a:pt x="1048375" y="1061893"/>
                    <a:pt x="1068695" y="1061893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11747" y="1729926"/>
            <a:ext cx="14784839" cy="8095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sz="3479" b="1" dirty="0">
                <a:solidFill>
                  <a:srgbClr val="2B354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Tools &amp; Technologies Used: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sz="3479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✔ Python (Pandas, NumPy, Matplotlib, Seaborn) for data analysis &amp; visualization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sz="3479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✔ Power BI for interactive dashboards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sz="3479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✔ Anaconda for managing the Python environment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sz="3479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✔ </a:t>
            </a:r>
            <a:r>
              <a:rPr lang="en-US" sz="3479" dirty="0" err="1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Jupyter</a:t>
            </a:r>
            <a:r>
              <a:rPr lang="en-US" sz="3479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Notebook for coding &amp; analysis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sz="3479" b="1" dirty="0">
                <a:solidFill>
                  <a:srgbClr val="2B354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🔹 Dataset Overview: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sz="3479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✔ 545 rows &amp; 6 columns covering price, area , and furnishing status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sz="3479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✔ Key attributes: price, area, bedrooms, bathrooms, stories, parking etc.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sz="3479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✔ Target Variable: House price (based on different features)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sz="3479" b="1" dirty="0">
                <a:solidFill>
                  <a:srgbClr val="2B354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🔹 Key Insights:</a:t>
            </a:r>
          </a:p>
          <a:p>
            <a:r>
              <a:rPr lang="en-US" sz="3479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✔ </a:t>
            </a:r>
            <a:r>
              <a:rPr lang="en-IN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House Prices</a:t>
            </a:r>
          </a:p>
          <a:p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✔ 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 of Area vs Price</a:t>
            </a:r>
          </a:p>
          <a:p>
            <a:pPr>
              <a:lnSpc>
                <a:spcPts val="4175"/>
              </a:lnSpc>
              <a:spcBef>
                <a:spcPct val="0"/>
              </a:spcBef>
            </a:pP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✔ </a:t>
            </a:r>
            <a:r>
              <a:rPr lang="en-IN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vs Stories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endParaRPr lang="en-US" sz="3479" dirty="0">
              <a:solidFill>
                <a:srgbClr val="2B35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1747" y="242313"/>
            <a:ext cx="14784839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In</a:t>
            </a:r>
            <a:r>
              <a:rPr lang="en-US" sz="8000" b="1" u="none" dirty="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ternship Project – House price Analysis Project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75698" y="2432520"/>
            <a:ext cx="4303392" cy="3959121"/>
          </a:xfrm>
          <a:custGeom>
            <a:avLst/>
            <a:gdLst/>
            <a:ahLst/>
            <a:cxnLst/>
            <a:rect l="l" t="t" r="r" b="b"/>
            <a:pathLst>
              <a:path w="4303392" h="3959121">
                <a:moveTo>
                  <a:pt x="0" y="0"/>
                </a:moveTo>
                <a:lnTo>
                  <a:pt x="4303393" y="0"/>
                </a:lnTo>
                <a:lnTo>
                  <a:pt x="4303393" y="3959121"/>
                </a:lnTo>
                <a:lnTo>
                  <a:pt x="0" y="3959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755075">
            <a:off x="16768833" y="1550830"/>
            <a:ext cx="1580304" cy="1914357"/>
          </a:xfrm>
          <a:custGeom>
            <a:avLst/>
            <a:gdLst/>
            <a:ahLst/>
            <a:cxnLst/>
            <a:rect l="l" t="t" r="r" b="b"/>
            <a:pathLst>
              <a:path w="1580304" h="1914357">
                <a:moveTo>
                  <a:pt x="0" y="0"/>
                </a:moveTo>
                <a:lnTo>
                  <a:pt x="1580304" y="0"/>
                </a:lnTo>
                <a:lnTo>
                  <a:pt x="1580304" y="1914357"/>
                </a:lnTo>
                <a:lnTo>
                  <a:pt x="0" y="19143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434" t="-7959" b="-174889"/>
            </a:stretch>
          </a:blipFill>
        </p:spPr>
      </p:sp>
      <p:sp>
        <p:nvSpPr>
          <p:cNvPr id="4" name="Freeform 4"/>
          <p:cNvSpPr/>
          <p:nvPr/>
        </p:nvSpPr>
        <p:spPr>
          <a:xfrm rot="680020">
            <a:off x="15542380" y="5139431"/>
            <a:ext cx="388712" cy="637932"/>
          </a:xfrm>
          <a:custGeom>
            <a:avLst/>
            <a:gdLst/>
            <a:ahLst/>
            <a:cxnLst/>
            <a:rect l="l" t="t" r="r" b="b"/>
            <a:pathLst>
              <a:path w="388712" h="637932">
                <a:moveTo>
                  <a:pt x="0" y="0"/>
                </a:moveTo>
                <a:lnTo>
                  <a:pt x="388713" y="0"/>
                </a:lnTo>
                <a:lnTo>
                  <a:pt x="388713" y="637932"/>
                </a:lnTo>
                <a:lnTo>
                  <a:pt x="0" y="637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313644"/>
            </a:stretch>
          </a:blipFill>
        </p:spPr>
      </p:sp>
      <p:sp>
        <p:nvSpPr>
          <p:cNvPr id="5" name="Freeform 5"/>
          <p:cNvSpPr/>
          <p:nvPr/>
        </p:nvSpPr>
        <p:spPr>
          <a:xfrm rot="-421015">
            <a:off x="14449892" y="5226532"/>
            <a:ext cx="1493386" cy="2185853"/>
          </a:xfrm>
          <a:custGeom>
            <a:avLst/>
            <a:gdLst/>
            <a:ahLst/>
            <a:cxnLst/>
            <a:rect l="l" t="t" r="r" b="b"/>
            <a:pathLst>
              <a:path w="1493386" h="2185853">
                <a:moveTo>
                  <a:pt x="0" y="0"/>
                </a:moveTo>
                <a:lnTo>
                  <a:pt x="1493387" y="0"/>
                </a:lnTo>
                <a:lnTo>
                  <a:pt x="1493387" y="2185853"/>
                </a:lnTo>
                <a:lnTo>
                  <a:pt x="0" y="21858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6548" r="-355888"/>
            </a:stretch>
          </a:blipFill>
        </p:spPr>
      </p:sp>
      <p:grpSp>
        <p:nvGrpSpPr>
          <p:cNvPr id="6" name="Group 6"/>
          <p:cNvGrpSpPr/>
          <p:nvPr/>
        </p:nvGrpSpPr>
        <p:grpSpPr>
          <a:xfrm rot="-536019">
            <a:off x="15903768" y="3158733"/>
            <a:ext cx="2009619" cy="1999387"/>
            <a:chOff x="0" y="0"/>
            <a:chExt cx="1086475" cy="1080943"/>
          </a:xfrm>
        </p:grpSpPr>
        <p:sp>
          <p:nvSpPr>
            <p:cNvPr id="7" name="Freeform 7"/>
            <p:cNvSpPr/>
            <p:nvPr/>
          </p:nvSpPr>
          <p:spPr>
            <a:xfrm>
              <a:off x="10160" y="16510"/>
              <a:ext cx="1063615" cy="1053003"/>
            </a:xfrm>
            <a:custGeom>
              <a:avLst/>
              <a:gdLst/>
              <a:ahLst/>
              <a:cxnLst/>
              <a:rect l="l" t="t" r="r" b="b"/>
              <a:pathLst>
                <a:path w="1063615" h="1053003">
                  <a:moveTo>
                    <a:pt x="1063615" y="1053003"/>
                  </a:moveTo>
                  <a:lnTo>
                    <a:pt x="0" y="1045383"/>
                  </a:lnTo>
                  <a:lnTo>
                    <a:pt x="0" y="378436"/>
                  </a:lnTo>
                  <a:lnTo>
                    <a:pt x="17780" y="19050"/>
                  </a:lnTo>
                  <a:lnTo>
                    <a:pt x="528162" y="0"/>
                  </a:lnTo>
                  <a:lnTo>
                    <a:pt x="1044565" y="5080"/>
                  </a:lnTo>
                  <a:close/>
                </a:path>
              </a:pathLst>
            </a:custGeom>
            <a:solidFill>
              <a:srgbClr val="AEE259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-3810" y="0"/>
              <a:ext cx="1092825" cy="1079673"/>
            </a:xfrm>
            <a:custGeom>
              <a:avLst/>
              <a:gdLst/>
              <a:ahLst/>
              <a:cxnLst/>
              <a:rect l="l" t="t" r="r" b="b"/>
              <a:pathLst>
                <a:path w="1092825" h="1079673">
                  <a:moveTo>
                    <a:pt x="1058535" y="21590"/>
                  </a:moveTo>
                  <a:cubicBezTo>
                    <a:pt x="1059805" y="34290"/>
                    <a:pt x="1059805" y="44450"/>
                    <a:pt x="1061075" y="54610"/>
                  </a:cubicBezTo>
                  <a:cubicBezTo>
                    <a:pt x="1063615" y="79097"/>
                    <a:pt x="1064885" y="100459"/>
                    <a:pt x="1067425" y="121058"/>
                  </a:cubicBezTo>
                  <a:cubicBezTo>
                    <a:pt x="1067425" y="150812"/>
                    <a:pt x="1080125" y="737497"/>
                    <a:pt x="1086475" y="767251"/>
                  </a:cubicBezTo>
                  <a:cubicBezTo>
                    <a:pt x="1092825" y="812263"/>
                    <a:pt x="1089015" y="858038"/>
                    <a:pt x="1089015" y="903051"/>
                  </a:cubicBezTo>
                  <a:cubicBezTo>
                    <a:pt x="1089015" y="942723"/>
                    <a:pt x="1090285" y="979343"/>
                    <a:pt x="1091555" y="1018713"/>
                  </a:cubicBezTo>
                  <a:cubicBezTo>
                    <a:pt x="1091555" y="1040303"/>
                    <a:pt x="1091555" y="1054273"/>
                    <a:pt x="1091555" y="1078403"/>
                  </a:cubicBezTo>
                  <a:cubicBezTo>
                    <a:pt x="1068695" y="1078403"/>
                    <a:pt x="1048375" y="1079673"/>
                    <a:pt x="1030071" y="1078403"/>
                  </a:cubicBezTo>
                  <a:cubicBezTo>
                    <a:pt x="979568" y="1073323"/>
                    <a:pt x="928288" y="1079673"/>
                    <a:pt x="877785" y="1074593"/>
                  </a:cubicBezTo>
                  <a:cubicBezTo>
                    <a:pt x="847483" y="1070783"/>
                    <a:pt x="817958" y="1073323"/>
                    <a:pt x="787656" y="1070783"/>
                  </a:cubicBezTo>
                  <a:cubicBezTo>
                    <a:pt x="773670" y="1069513"/>
                    <a:pt x="759685" y="1068243"/>
                    <a:pt x="745699" y="1066973"/>
                  </a:cubicBezTo>
                  <a:cubicBezTo>
                    <a:pt x="737152" y="1066973"/>
                    <a:pt x="729383" y="1068243"/>
                    <a:pt x="720836" y="1068243"/>
                  </a:cubicBezTo>
                  <a:cubicBezTo>
                    <a:pt x="699081" y="1066973"/>
                    <a:pt x="639253" y="1068243"/>
                    <a:pt x="617498" y="1066973"/>
                  </a:cubicBezTo>
                  <a:cubicBezTo>
                    <a:pt x="601959" y="1065703"/>
                    <a:pt x="291169" y="1074593"/>
                    <a:pt x="275630" y="1073323"/>
                  </a:cubicBezTo>
                  <a:cubicBezTo>
                    <a:pt x="271745" y="1073323"/>
                    <a:pt x="267083" y="1074593"/>
                    <a:pt x="263198" y="1074593"/>
                  </a:cubicBezTo>
                  <a:cubicBezTo>
                    <a:pt x="253874" y="1074593"/>
                    <a:pt x="245328" y="1075863"/>
                    <a:pt x="236004" y="1075863"/>
                  </a:cubicBezTo>
                  <a:cubicBezTo>
                    <a:pt x="212695" y="1075863"/>
                    <a:pt x="190163" y="1074593"/>
                    <a:pt x="166853" y="1073323"/>
                  </a:cubicBezTo>
                  <a:cubicBezTo>
                    <a:pt x="152868" y="1072053"/>
                    <a:pt x="138882" y="1070783"/>
                    <a:pt x="125674" y="1069513"/>
                  </a:cubicBezTo>
                  <a:cubicBezTo>
                    <a:pt x="100811" y="1068243"/>
                    <a:pt x="75947" y="1066973"/>
                    <a:pt x="48260" y="1066973"/>
                  </a:cubicBezTo>
                  <a:cubicBezTo>
                    <a:pt x="38100" y="1066973"/>
                    <a:pt x="29210" y="1066973"/>
                    <a:pt x="19050" y="1065703"/>
                  </a:cubicBezTo>
                  <a:cubicBezTo>
                    <a:pt x="10160" y="1064433"/>
                    <a:pt x="5080" y="1058083"/>
                    <a:pt x="7620" y="1049193"/>
                  </a:cubicBezTo>
                  <a:cubicBezTo>
                    <a:pt x="16510" y="1017489"/>
                    <a:pt x="12700" y="998416"/>
                    <a:pt x="11430" y="978580"/>
                  </a:cubicBezTo>
                  <a:cubicBezTo>
                    <a:pt x="10160" y="938145"/>
                    <a:pt x="6350" y="898473"/>
                    <a:pt x="7620" y="858038"/>
                  </a:cubicBezTo>
                  <a:cubicBezTo>
                    <a:pt x="5080" y="807686"/>
                    <a:pt x="0" y="184380"/>
                    <a:pt x="7620" y="133264"/>
                  </a:cubicBezTo>
                  <a:cubicBezTo>
                    <a:pt x="8890" y="123346"/>
                    <a:pt x="7620" y="112665"/>
                    <a:pt x="8890" y="102748"/>
                  </a:cubicBezTo>
                  <a:cubicBezTo>
                    <a:pt x="10160" y="86726"/>
                    <a:pt x="12700" y="69179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6523" y="30480"/>
                    <a:pt x="68955" y="29210"/>
                  </a:cubicBezTo>
                  <a:cubicBezTo>
                    <a:pt x="89933" y="25400"/>
                    <a:pt x="110911" y="22860"/>
                    <a:pt x="132666" y="20320"/>
                  </a:cubicBezTo>
                  <a:cubicBezTo>
                    <a:pt x="147429" y="17780"/>
                    <a:pt x="162191" y="16510"/>
                    <a:pt x="176177" y="13970"/>
                  </a:cubicBezTo>
                  <a:cubicBezTo>
                    <a:pt x="190163" y="11430"/>
                    <a:pt x="204925" y="8890"/>
                    <a:pt x="218911" y="8890"/>
                  </a:cubicBezTo>
                  <a:cubicBezTo>
                    <a:pt x="234450" y="7620"/>
                    <a:pt x="249990" y="10160"/>
                    <a:pt x="265529" y="8890"/>
                  </a:cubicBezTo>
                  <a:cubicBezTo>
                    <a:pt x="284953" y="8890"/>
                    <a:pt x="636923" y="6350"/>
                    <a:pt x="656347" y="5080"/>
                  </a:cubicBezTo>
                  <a:cubicBezTo>
                    <a:pt x="674994" y="3810"/>
                    <a:pt x="693642" y="2540"/>
                    <a:pt x="713066" y="2540"/>
                  </a:cubicBezTo>
                  <a:cubicBezTo>
                    <a:pt x="744922" y="1270"/>
                    <a:pt x="776001" y="0"/>
                    <a:pt x="807857" y="0"/>
                  </a:cubicBezTo>
                  <a:cubicBezTo>
                    <a:pt x="821065" y="0"/>
                    <a:pt x="835051" y="2540"/>
                    <a:pt x="848260" y="2540"/>
                  </a:cubicBezTo>
                  <a:cubicBezTo>
                    <a:pt x="884777" y="3810"/>
                    <a:pt x="922072" y="5080"/>
                    <a:pt x="958590" y="7620"/>
                  </a:cubicBezTo>
                  <a:cubicBezTo>
                    <a:pt x="978014" y="8890"/>
                    <a:pt x="997439" y="12700"/>
                    <a:pt x="1016863" y="16510"/>
                  </a:cubicBezTo>
                  <a:cubicBezTo>
                    <a:pt x="1021525" y="16510"/>
                    <a:pt x="1026187" y="16510"/>
                    <a:pt x="1030071" y="16510"/>
                  </a:cubicBezTo>
                  <a:cubicBezTo>
                    <a:pt x="1039485" y="17780"/>
                    <a:pt x="1048375" y="20320"/>
                    <a:pt x="1058535" y="21590"/>
                  </a:cubicBezTo>
                  <a:close/>
                  <a:moveTo>
                    <a:pt x="1068695" y="1061893"/>
                  </a:moveTo>
                  <a:cubicBezTo>
                    <a:pt x="1069965" y="1045383"/>
                    <a:pt x="1071235" y="1032683"/>
                    <a:pt x="1071235" y="1019983"/>
                  </a:cubicBezTo>
                  <a:cubicBezTo>
                    <a:pt x="1069965" y="975528"/>
                    <a:pt x="1068695" y="935093"/>
                    <a:pt x="1068695" y="891607"/>
                  </a:cubicBezTo>
                  <a:cubicBezTo>
                    <a:pt x="1068695" y="871771"/>
                    <a:pt x="1071235" y="851935"/>
                    <a:pt x="1069965" y="832099"/>
                  </a:cubicBezTo>
                  <a:cubicBezTo>
                    <a:pt x="1069965" y="813789"/>
                    <a:pt x="1068695" y="794716"/>
                    <a:pt x="1067425" y="776406"/>
                  </a:cubicBezTo>
                  <a:cubicBezTo>
                    <a:pt x="1062345" y="748178"/>
                    <a:pt x="1050915" y="163781"/>
                    <a:pt x="1050915" y="135553"/>
                  </a:cubicBezTo>
                  <a:cubicBezTo>
                    <a:pt x="1048375" y="111903"/>
                    <a:pt x="1045835" y="87489"/>
                    <a:pt x="1043295" y="63500"/>
                  </a:cubicBezTo>
                  <a:cubicBezTo>
                    <a:pt x="1042025" y="44450"/>
                    <a:pt x="1040755" y="43180"/>
                    <a:pt x="1027741" y="41910"/>
                  </a:cubicBezTo>
                  <a:cubicBezTo>
                    <a:pt x="1025410" y="41910"/>
                    <a:pt x="1023856" y="41910"/>
                    <a:pt x="1021525" y="40640"/>
                  </a:cubicBezTo>
                  <a:cubicBezTo>
                    <a:pt x="1002100" y="36830"/>
                    <a:pt x="981899" y="31750"/>
                    <a:pt x="962475" y="30480"/>
                  </a:cubicBezTo>
                  <a:cubicBezTo>
                    <a:pt x="915079" y="26670"/>
                    <a:pt x="866907" y="25400"/>
                    <a:pt x="819512" y="22860"/>
                  </a:cubicBezTo>
                  <a:cubicBezTo>
                    <a:pt x="812519" y="22860"/>
                    <a:pt x="804749" y="22860"/>
                    <a:pt x="797756" y="22860"/>
                  </a:cubicBezTo>
                  <a:cubicBezTo>
                    <a:pt x="786102" y="22860"/>
                    <a:pt x="774447" y="22860"/>
                    <a:pt x="763569" y="22860"/>
                  </a:cubicBezTo>
                  <a:cubicBezTo>
                    <a:pt x="738706" y="22860"/>
                    <a:pt x="713843" y="22860"/>
                    <a:pt x="689757" y="24130"/>
                  </a:cubicBezTo>
                  <a:cubicBezTo>
                    <a:pt x="668779" y="25400"/>
                    <a:pt x="315255" y="29210"/>
                    <a:pt x="294277" y="29210"/>
                  </a:cubicBezTo>
                  <a:cubicBezTo>
                    <a:pt x="260090" y="29210"/>
                    <a:pt x="225903" y="26670"/>
                    <a:pt x="191717" y="33020"/>
                  </a:cubicBezTo>
                  <a:cubicBezTo>
                    <a:pt x="173846" y="36830"/>
                    <a:pt x="156753" y="36830"/>
                    <a:pt x="139659" y="38100"/>
                  </a:cubicBezTo>
                  <a:cubicBezTo>
                    <a:pt x="110134" y="41910"/>
                    <a:pt x="80609" y="45720"/>
                    <a:pt x="49530" y="50800"/>
                  </a:cubicBezTo>
                  <a:cubicBezTo>
                    <a:pt x="36830" y="50800"/>
                    <a:pt x="34290" y="53340"/>
                    <a:pt x="33020" y="66890"/>
                  </a:cubicBezTo>
                  <a:cubicBezTo>
                    <a:pt x="31750" y="80623"/>
                    <a:pt x="31750" y="94355"/>
                    <a:pt x="30480" y="108088"/>
                  </a:cubicBezTo>
                  <a:cubicBezTo>
                    <a:pt x="29210" y="130976"/>
                    <a:pt x="26670" y="153100"/>
                    <a:pt x="25400" y="175988"/>
                  </a:cubicBezTo>
                  <a:cubicBezTo>
                    <a:pt x="20320" y="200401"/>
                    <a:pt x="26670" y="797005"/>
                    <a:pt x="29210" y="821418"/>
                  </a:cubicBezTo>
                  <a:cubicBezTo>
                    <a:pt x="29210" y="847358"/>
                    <a:pt x="29210" y="874060"/>
                    <a:pt x="30480" y="899999"/>
                  </a:cubicBezTo>
                  <a:cubicBezTo>
                    <a:pt x="30480" y="919072"/>
                    <a:pt x="33020" y="938145"/>
                    <a:pt x="33020" y="957218"/>
                  </a:cubicBezTo>
                  <a:cubicBezTo>
                    <a:pt x="33020" y="977817"/>
                    <a:pt x="33020" y="998416"/>
                    <a:pt x="31750" y="1019983"/>
                  </a:cubicBezTo>
                  <a:cubicBezTo>
                    <a:pt x="31750" y="1023793"/>
                    <a:pt x="31750" y="1026333"/>
                    <a:pt x="31750" y="1030143"/>
                  </a:cubicBezTo>
                  <a:cubicBezTo>
                    <a:pt x="31750" y="1040303"/>
                    <a:pt x="35560" y="1044113"/>
                    <a:pt x="44450" y="1044113"/>
                  </a:cubicBezTo>
                  <a:cubicBezTo>
                    <a:pt x="58077" y="1044113"/>
                    <a:pt x="68955" y="1045383"/>
                    <a:pt x="79055" y="1045383"/>
                  </a:cubicBezTo>
                  <a:cubicBezTo>
                    <a:pt x="93818" y="1045383"/>
                    <a:pt x="109357" y="1042843"/>
                    <a:pt x="124120" y="1045383"/>
                  </a:cubicBezTo>
                  <a:cubicBezTo>
                    <a:pt x="148206" y="1049193"/>
                    <a:pt x="172292" y="1051733"/>
                    <a:pt x="196378" y="1050463"/>
                  </a:cubicBezTo>
                  <a:cubicBezTo>
                    <a:pt x="211918" y="1049193"/>
                    <a:pt x="226680" y="1051733"/>
                    <a:pt x="242220" y="1051733"/>
                  </a:cubicBezTo>
                  <a:cubicBezTo>
                    <a:pt x="264752" y="1051733"/>
                    <a:pt x="287284" y="1050463"/>
                    <a:pt x="309817" y="1051733"/>
                  </a:cubicBezTo>
                  <a:cubicBezTo>
                    <a:pt x="343226" y="1053003"/>
                    <a:pt x="709958" y="1042843"/>
                    <a:pt x="744145" y="1045383"/>
                  </a:cubicBezTo>
                  <a:cubicBezTo>
                    <a:pt x="758908" y="1046653"/>
                    <a:pt x="773670" y="1047923"/>
                    <a:pt x="787656" y="1047923"/>
                  </a:cubicBezTo>
                  <a:cubicBezTo>
                    <a:pt x="813296" y="1050463"/>
                    <a:pt x="838159" y="1046653"/>
                    <a:pt x="863799" y="1050463"/>
                  </a:cubicBezTo>
                  <a:cubicBezTo>
                    <a:pt x="884777" y="1053003"/>
                    <a:pt x="905756" y="1053003"/>
                    <a:pt x="926734" y="1055543"/>
                  </a:cubicBezTo>
                  <a:cubicBezTo>
                    <a:pt x="957813" y="1059353"/>
                    <a:pt x="988892" y="1061893"/>
                    <a:pt x="1019971" y="1063163"/>
                  </a:cubicBezTo>
                  <a:cubicBezTo>
                    <a:pt x="1031625" y="1063163"/>
                    <a:pt x="1048375" y="1061893"/>
                    <a:pt x="1068695" y="1061893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11747" y="1720401"/>
            <a:ext cx="14263951" cy="822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849" b="1" dirty="0">
                <a:solidFill>
                  <a:srgbClr val="2B354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My Contributions: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849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✔ Data Collection &amp; Preprocessing – Cleaned missing data, handled outliers, transformed categorical data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849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✔ Data Visualization (Matplotlib &amp; Seaborn) – Created heatmaps, scatter plots, and distribution graphs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849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✔ Power BI Dashboard Development – Built an interactive dashboard for stakeholders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849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✔ Exploratory Data Analysis (EDA) – Uncovered patterns, trends, and correlations in patient data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849" b="1" dirty="0">
                <a:solidFill>
                  <a:srgbClr val="2B354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🔹 Key Achievements: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849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✔ Successfully built an end-to-end data analysis pipeline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849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✔ Presented insights using a Power BI dashboard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849" dirty="0">
                <a:solidFill>
                  <a:srgbClr val="2B35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✔ Enhanced problem-solving and analytical skills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  <a:endParaRPr lang="en-US" sz="3849" dirty="0">
              <a:solidFill>
                <a:srgbClr val="2B35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1747" y="242313"/>
            <a:ext cx="14784839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In</a:t>
            </a:r>
            <a:r>
              <a:rPr lang="en-US" sz="8000" b="1" u="none" dirty="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ternship Project - House price Analysis Project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0" y="1423035"/>
            <a:ext cx="18311446" cy="8863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/>
              <a:t>Internship Experience &amp; Learnings</a:t>
            </a:r>
            <a:endParaRPr lang="en-US" sz="3200" dirty="0"/>
          </a:p>
          <a:p>
            <a:r>
              <a:rPr lang="en-US" sz="3200" dirty="0"/>
              <a:t>🔹 </a:t>
            </a:r>
            <a:r>
              <a:rPr lang="en-US" sz="3200" b="1" dirty="0"/>
              <a:t>Activities Performed:</a:t>
            </a:r>
            <a:br>
              <a:rPr lang="en-US" sz="3200" dirty="0"/>
            </a:br>
            <a:r>
              <a:rPr lang="en-US" sz="3200" dirty="0"/>
              <a:t>✔ </a:t>
            </a:r>
            <a:r>
              <a:rPr lang="en-US" sz="3200" b="1" dirty="0"/>
              <a:t>Problem-Solving</a:t>
            </a:r>
            <a:r>
              <a:rPr lang="en-US" sz="3200" dirty="0"/>
              <a:t>: Worked with real-world data, tackled missing values, and optimized data preprocessing.</a:t>
            </a:r>
            <a:br>
              <a:rPr lang="en-US" sz="3200" dirty="0"/>
            </a:br>
            <a:r>
              <a:rPr lang="en-US" sz="3200" dirty="0"/>
              <a:t>✔ </a:t>
            </a:r>
            <a:r>
              <a:rPr lang="en-US" sz="3200" b="1" dirty="0"/>
              <a:t>Algorithm Implementation</a:t>
            </a:r>
            <a:r>
              <a:rPr lang="en-US" sz="3200" dirty="0"/>
              <a:t>: Applied Python libraries (Pandas, NumPy, Seaborn) for Exploratory Data Analysis (EDA) and data manipulation.</a:t>
            </a:r>
            <a:br>
              <a:rPr lang="en-US" sz="3200" dirty="0"/>
            </a:br>
            <a:r>
              <a:rPr lang="en-US" sz="3200" dirty="0"/>
              <a:t>✔ </a:t>
            </a:r>
            <a:r>
              <a:rPr lang="en-US" sz="3200" b="1" dirty="0"/>
              <a:t>Data Visualization</a:t>
            </a:r>
            <a:r>
              <a:rPr lang="en-US" sz="3200" dirty="0"/>
              <a:t>: Created compelling visual representations using Matplotlib and Seaborn.</a:t>
            </a:r>
            <a:br>
              <a:rPr lang="en-US" sz="3200" dirty="0"/>
            </a:br>
            <a:r>
              <a:rPr lang="en-US" sz="3200" dirty="0"/>
              <a:t>✔ </a:t>
            </a:r>
            <a:r>
              <a:rPr lang="en-US" sz="3200" b="1" dirty="0"/>
              <a:t>Business Intelligence</a:t>
            </a:r>
            <a:r>
              <a:rPr lang="en-US" sz="3200" dirty="0"/>
              <a:t>: Designed interactive dashboards using Power BI for insightful reporting.</a:t>
            </a:r>
            <a:br>
              <a:rPr lang="en-US" sz="3200" dirty="0"/>
            </a:br>
            <a:r>
              <a:rPr lang="en-US" sz="3200" dirty="0"/>
              <a:t>✔ </a:t>
            </a:r>
            <a:r>
              <a:rPr lang="en-US" sz="3200" b="1" dirty="0"/>
              <a:t>Team Collaboration</a:t>
            </a:r>
            <a:r>
              <a:rPr lang="en-US" sz="3200" dirty="0"/>
              <a:t>: Worked in a team environment, coordinated tasks, and ensured project completion.</a:t>
            </a:r>
            <a:br>
              <a:rPr lang="en-US" sz="3200" dirty="0"/>
            </a:br>
            <a:r>
              <a:rPr lang="en-US" sz="3200" dirty="0"/>
              <a:t>✔ </a:t>
            </a:r>
            <a:r>
              <a:rPr lang="en-US" sz="3200" b="1" dirty="0"/>
              <a:t>Housing Price Analysis</a:t>
            </a:r>
            <a:r>
              <a:rPr lang="en-US" sz="3200" dirty="0"/>
              <a:t>: Conducted analysis on housing price dataset, comparing key features such as </a:t>
            </a:r>
            <a:r>
              <a:rPr lang="en-US" sz="3200" b="1" dirty="0"/>
              <a:t>location, number of rooms, square footage, and price trends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3200" dirty="0"/>
              <a:t>🔹 </a:t>
            </a:r>
            <a:r>
              <a:rPr lang="en-US" sz="3200" b="1" dirty="0"/>
              <a:t>My Experience &amp; Learnings:</a:t>
            </a:r>
            <a:br>
              <a:rPr lang="en-US" sz="3200" dirty="0"/>
            </a:br>
            <a:r>
              <a:rPr lang="en-US" sz="3200" dirty="0"/>
              <a:t>✔ </a:t>
            </a:r>
            <a:r>
              <a:rPr lang="en-US" sz="3200" b="1" dirty="0"/>
              <a:t>Hands-on Experience</a:t>
            </a:r>
            <a:r>
              <a:rPr lang="en-US" sz="3200" dirty="0"/>
              <a:t>: Gained practical exposure to data analytics and visualization techniques.</a:t>
            </a:r>
            <a:br>
              <a:rPr lang="en-US" sz="3200" dirty="0"/>
            </a:br>
            <a:r>
              <a:rPr lang="en-US" sz="3200" dirty="0"/>
              <a:t>✔ </a:t>
            </a:r>
            <a:r>
              <a:rPr lang="en-US" sz="3200" b="1" dirty="0"/>
              <a:t>Technical Proficiency</a:t>
            </a:r>
            <a:r>
              <a:rPr lang="en-US" sz="3200" dirty="0"/>
              <a:t>: Improved coding skills in Python and proficiency in Power BI.</a:t>
            </a:r>
            <a:br>
              <a:rPr lang="en-US" sz="3200" dirty="0"/>
            </a:br>
            <a:r>
              <a:rPr lang="en-US" sz="3200" dirty="0"/>
              <a:t>✔ </a:t>
            </a:r>
            <a:r>
              <a:rPr lang="en-US" sz="3200" b="1" dirty="0"/>
              <a:t>Data-Driven Decision Making</a:t>
            </a:r>
            <a:r>
              <a:rPr lang="en-US" sz="3200" dirty="0"/>
              <a:t>: Developed analytical thinking to derive insights from data.</a:t>
            </a:r>
            <a:br>
              <a:rPr lang="en-US" sz="3200" dirty="0"/>
            </a:br>
            <a:r>
              <a:rPr lang="en-US" sz="3200" dirty="0"/>
              <a:t>✔ </a:t>
            </a:r>
            <a:r>
              <a:rPr lang="en-US" sz="3200" b="1" dirty="0"/>
              <a:t>Communication Skills</a:t>
            </a:r>
            <a:r>
              <a:rPr lang="en-US" sz="3200" dirty="0"/>
              <a:t>: Enhanced ability to present data insights effectively.</a:t>
            </a:r>
            <a:br>
              <a:rPr lang="en-US" sz="3200" dirty="0"/>
            </a:br>
            <a:r>
              <a:rPr lang="en-US" sz="3200" dirty="0"/>
              <a:t>✔ </a:t>
            </a:r>
            <a:r>
              <a:rPr lang="en-US" sz="3200" b="1" dirty="0"/>
              <a:t>Problem-Solving Approach</a:t>
            </a:r>
            <a:r>
              <a:rPr lang="en-US" sz="3200" dirty="0"/>
              <a:t>: Learned to handle real-world data challenges efficiently.</a:t>
            </a:r>
            <a:br>
              <a:rPr lang="en-US" sz="3200" dirty="0"/>
            </a:br>
            <a:r>
              <a:rPr lang="en-US" sz="3200" dirty="0"/>
              <a:t>✔ </a:t>
            </a:r>
            <a:r>
              <a:rPr lang="en-US" sz="3200" b="1" dirty="0"/>
              <a:t>Market Trends Understanding</a:t>
            </a:r>
            <a:r>
              <a:rPr lang="en-US" sz="3200" dirty="0"/>
              <a:t>: Gained insights into factors influencing housing prices and their impact on real estate decisions.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0"/>
            <a:ext cx="14784839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In</a:t>
            </a:r>
            <a:r>
              <a:rPr lang="en-US" sz="8000" b="1" u="none" dirty="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ternship Project - House price Analysis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1327</Words>
  <Application>Microsoft Office PowerPoint</Application>
  <PresentationFormat>Custom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Canva Sans Bold</vt:lpstr>
      <vt:lpstr>Times New Roman Bold</vt:lpstr>
      <vt:lpstr>Amatic SC Bold</vt:lpstr>
      <vt:lpstr>Arial</vt:lpstr>
      <vt:lpstr>Times New Roman</vt:lpstr>
      <vt:lpstr>Canva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Doodles Presentation Template</dc:title>
  <dc:creator>shahabaj mujawar</dc:creator>
  <cp:lastModifiedBy>shahabaj mujawar</cp:lastModifiedBy>
  <cp:revision>17</cp:revision>
  <dcterms:created xsi:type="dcterms:W3CDTF">2006-08-16T00:00:00Z</dcterms:created>
  <dcterms:modified xsi:type="dcterms:W3CDTF">2025-04-27T04:46:21Z</dcterms:modified>
  <dc:identifier>DAGinrESCo0</dc:identifier>
</cp:coreProperties>
</file>