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6" r:id="rId4"/>
    <p:sldId id="258" r:id="rId5"/>
    <p:sldId id="259" r:id="rId6"/>
    <p:sldId id="260" r:id="rId7"/>
    <p:sldId id="261" r:id="rId8"/>
    <p:sldId id="262" r:id="rId9"/>
    <p:sldId id="263" r:id="rId10"/>
    <p:sldId id="264"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0928E-150E-4BBE-BA83-2BF2F7C0C0D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210151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0928E-150E-4BBE-BA83-2BF2F7C0C0D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361619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0928E-150E-4BBE-BA83-2BF2F7C0C0D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1146800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0928E-150E-4BBE-BA83-2BF2F7C0C0D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CA81F-3AEF-4717-80B1-CF4A0459E86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603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0928E-150E-4BBE-BA83-2BF2F7C0C0D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3750133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70928E-150E-4BBE-BA83-2BF2F7C0C0DF}"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1114333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70928E-150E-4BBE-BA83-2BF2F7C0C0DF}"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2324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0928E-150E-4BBE-BA83-2BF2F7C0C0D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73628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0928E-150E-4BBE-BA83-2BF2F7C0C0D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187012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0928E-150E-4BBE-BA83-2BF2F7C0C0D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380785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0928E-150E-4BBE-BA83-2BF2F7C0C0D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389498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0928E-150E-4BBE-BA83-2BF2F7C0C0D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7364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0928E-150E-4BBE-BA83-2BF2F7C0C0DF}"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78159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0928E-150E-4BBE-BA83-2BF2F7C0C0DF}"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388218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0928E-150E-4BBE-BA83-2BF2F7C0C0DF}"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417808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70928E-150E-4BBE-BA83-2BF2F7C0C0D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224354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70928E-150E-4BBE-BA83-2BF2F7C0C0D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7CA81F-3AEF-4717-80B1-CF4A0459E866}" type="slidenum">
              <a:rPr lang="en-IN" smtClean="0"/>
              <a:t>‹#›</a:t>
            </a:fld>
            <a:endParaRPr lang="en-IN"/>
          </a:p>
        </p:txBody>
      </p:sp>
    </p:spTree>
    <p:extLst>
      <p:ext uri="{BB962C8B-B14F-4D97-AF65-F5344CB8AC3E}">
        <p14:creationId xmlns:p14="http://schemas.microsoft.com/office/powerpoint/2010/main" val="194866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70928E-150E-4BBE-BA83-2BF2F7C0C0DF}" type="datetimeFigureOut">
              <a:rPr lang="en-IN" smtClean="0"/>
              <a:t>27-04-2024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7CA81F-3AEF-4717-80B1-CF4A0459E866}" type="slidenum">
              <a:rPr lang="en-IN" smtClean="0"/>
              <a:t>‹#›</a:t>
            </a:fld>
            <a:endParaRPr lang="en-IN"/>
          </a:p>
        </p:txBody>
      </p:sp>
    </p:spTree>
    <p:extLst>
      <p:ext uri="{BB962C8B-B14F-4D97-AF65-F5344CB8AC3E}">
        <p14:creationId xmlns:p14="http://schemas.microsoft.com/office/powerpoint/2010/main" val="202848733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BBBD-DB37-D7A8-2EC5-3D4848E04A36}"/>
              </a:ext>
            </a:extLst>
          </p:cNvPr>
          <p:cNvSpPr>
            <a:spLocks noGrp="1"/>
          </p:cNvSpPr>
          <p:nvPr>
            <p:ph type="ctrTitle"/>
          </p:nvPr>
        </p:nvSpPr>
        <p:spPr>
          <a:xfrm>
            <a:off x="1524000" y="475129"/>
            <a:ext cx="9144000" cy="1407459"/>
          </a:xfrm>
        </p:spPr>
        <p:txBody>
          <a:bodyPr>
            <a:normAutofit/>
          </a:bodyPr>
          <a:lstStyle/>
          <a:p>
            <a:r>
              <a:rPr lang="en-US" sz="3600" b="1" dirty="0">
                <a:latin typeface="Times New Roman" panose="02020603050405020304" pitchFamily="18" charset="0"/>
                <a:cs typeface="Times New Roman" panose="02020603050405020304" pitchFamily="18" charset="0"/>
              </a:rPr>
              <a:t>IOT BASED SMART HOME SECURITY AND HOME AUTOMATION SYSTEM</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576D40-4EAA-66AC-FBCC-95E22FB3453A}"/>
              </a:ext>
            </a:extLst>
          </p:cNvPr>
          <p:cNvSpPr>
            <a:spLocks noGrp="1"/>
          </p:cNvSpPr>
          <p:nvPr>
            <p:ph type="subTitle" idx="1"/>
          </p:nvPr>
        </p:nvSpPr>
        <p:spPr>
          <a:xfrm>
            <a:off x="502024" y="1954306"/>
            <a:ext cx="11286564" cy="4643718"/>
          </a:xfrm>
        </p:spPr>
        <p:txBody>
          <a:bodyPr>
            <a:normAutofit/>
          </a:bodyPr>
          <a:lstStyle/>
          <a:p>
            <a:r>
              <a:rPr lang="en-US" sz="2000" b="1" dirty="0">
                <a:latin typeface="Times New Roman" panose="02020603050405020304" pitchFamily="18" charset="0"/>
                <a:cs typeface="Times New Roman" panose="02020603050405020304" pitchFamily="18" charset="0"/>
              </a:rPr>
              <a:t>PROJECT MEMBERS</a:t>
            </a:r>
          </a:p>
          <a:p>
            <a:r>
              <a:rPr lang="en-US" sz="2000" dirty="0">
                <a:latin typeface="Times New Roman" panose="02020603050405020304" pitchFamily="18" charset="0"/>
                <a:cs typeface="Times New Roman" panose="02020603050405020304" pitchFamily="18" charset="0"/>
              </a:rPr>
              <a:t> SK.MD.MOHIDDIN BASHA              -     20471A0247</a:t>
            </a:r>
          </a:p>
          <a:p>
            <a:r>
              <a:rPr lang="en-US" sz="2000" dirty="0">
                <a:latin typeface="Times New Roman" panose="02020603050405020304" pitchFamily="18" charset="0"/>
                <a:cs typeface="Times New Roman" panose="02020603050405020304" pitchFamily="18" charset="0"/>
              </a:rPr>
              <a:t> SK. SHAHABAJ                                   -     20471A0249 </a:t>
            </a:r>
          </a:p>
          <a:p>
            <a:r>
              <a:rPr lang="en-US" sz="2000" dirty="0">
                <a:latin typeface="Times New Roman" panose="02020603050405020304" pitchFamily="18" charset="0"/>
                <a:cs typeface="Times New Roman" panose="02020603050405020304" pitchFamily="18" charset="0"/>
              </a:rPr>
              <a:t> S.MAHESHWARI                                 -     20471A0243</a:t>
            </a:r>
          </a:p>
          <a:p>
            <a:r>
              <a:rPr lang="en-US" sz="2000" dirty="0">
                <a:latin typeface="Times New Roman" panose="02020603050405020304" pitchFamily="18" charset="0"/>
                <a:cs typeface="Times New Roman" panose="02020603050405020304" pitchFamily="18" charset="0"/>
              </a:rPr>
              <a:t> B.VENKATESH                                     -    20471A0203</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PROJECT GUIDE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t>
            </a:r>
            <a:r>
              <a:rPr lang="en-US" sz="2000" cap="none"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.SK.ABDUL</a:t>
            </a:r>
            <a:r>
              <a:rPr lang="en-US" sz="2000" dirty="0">
                <a:latin typeface="Times New Roman" panose="02020603050405020304" pitchFamily="18" charset="0"/>
                <a:cs typeface="Times New Roman" panose="02020603050405020304" pitchFamily="18" charset="0"/>
              </a:rPr>
              <a:t> KALAM </a:t>
            </a:r>
            <a:r>
              <a:rPr lang="en-US" sz="1800" dirty="0" err="1">
                <a:latin typeface="Times New Roman" panose="02020603050405020304" pitchFamily="18" charset="0"/>
                <a:cs typeface="Times New Roman" panose="02020603050405020304" pitchFamily="18" charset="0"/>
              </a:rPr>
              <a:t>M.Tech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t>
            </a:r>
            <a:r>
              <a:rPr lang="en-US" sz="1800" cap="none" dirty="0" err="1">
                <a:latin typeface="Times New Roman" panose="02020603050405020304" pitchFamily="18" charset="0"/>
                <a:cs typeface="Times New Roman" panose="02020603050405020304" pitchFamily="18" charset="0"/>
              </a:rPr>
              <a:t>h</a:t>
            </a:r>
            <a:r>
              <a:rPr lang="en-US" sz="1800" dirty="0" err="1">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8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3076-D739-E1DC-88CF-745CBEBBCB10}"/>
              </a:ext>
            </a:extLst>
          </p:cNvPr>
          <p:cNvSpPr>
            <a:spLocks noGrp="1"/>
          </p:cNvSpPr>
          <p:nvPr>
            <p:ph type="title"/>
          </p:nvPr>
        </p:nvSpPr>
        <p:spPr>
          <a:xfrm>
            <a:off x="838200" y="365125"/>
            <a:ext cx="10515600" cy="934757"/>
          </a:xfrm>
        </p:spPr>
        <p:txBody>
          <a:bodyPr>
            <a:normAutofit/>
          </a:bodyPr>
          <a:lstStyle/>
          <a:p>
            <a:r>
              <a:rPr lang="en-US" sz="4000" dirty="0">
                <a:latin typeface="Times New Roman" panose="02020603050405020304" pitchFamily="18" charset="0"/>
                <a:cs typeface="Times New Roman" panose="02020603050405020304" pitchFamily="18" charset="0"/>
              </a:rPr>
              <a:t>Hardware and software components used:</a:t>
            </a:r>
            <a:endParaRPr lang="en-IN"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9C8533-92A2-D247-2DB2-738F6B7511DF}"/>
              </a:ext>
            </a:extLst>
          </p:cNvPr>
          <p:cNvSpPr txBox="1"/>
          <p:nvPr/>
        </p:nvSpPr>
        <p:spPr>
          <a:xfrm>
            <a:off x="1219200" y="1524000"/>
            <a:ext cx="4401671"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Arduino uno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Fire sensor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Gas sensor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Temperature sensor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Buzzer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16*2 LCD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Esp32 camera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Water level sensor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Esp8266 WIFI Module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Relay modules ,</a:t>
            </a:r>
            <a:r>
              <a:rPr lang="en-US" sz="2400" dirty="0" err="1">
                <a:latin typeface="Times New Roman" panose="02020603050405020304" pitchFamily="18" charset="0"/>
                <a:cs typeface="Times New Roman" panose="02020603050405020304" pitchFamily="18" charset="0"/>
              </a:rPr>
              <a:t>cpu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fan,bulb</a:t>
            </a:r>
            <a:r>
              <a:rPr lang="en-US" sz="2400" dirty="0">
                <a:latin typeface="Times New Roman" panose="02020603050405020304" pitchFamily="18" charset="0"/>
                <a:cs typeface="Times New Roman" panose="02020603050405020304" pitchFamily="18" charset="0"/>
              </a:rPr>
              <a:t> holder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7B2D84AB-433E-2A79-BA0D-755040C993D5}"/>
              </a:ext>
            </a:extLst>
          </p:cNvPr>
          <p:cNvSpPr txBox="1"/>
          <p:nvPr/>
        </p:nvSpPr>
        <p:spPr>
          <a:xfrm>
            <a:off x="7046259" y="1667435"/>
            <a:ext cx="2895600" cy="156966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Arduino Software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Arduino C  Language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Thing speak cloud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98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C9B5-2209-4D20-517C-B57CCEE87668}"/>
              </a:ext>
            </a:extLst>
          </p:cNvPr>
          <p:cNvSpPr>
            <a:spLocks noGrp="1"/>
          </p:cNvSpPr>
          <p:nvPr>
            <p:ph type="title"/>
          </p:nvPr>
        </p:nvSpPr>
        <p:spPr>
          <a:xfrm>
            <a:off x="838200" y="365125"/>
            <a:ext cx="10515600" cy="701675"/>
          </a:xfrm>
        </p:spPr>
        <p:txBody>
          <a:bodyPr>
            <a:normAutofit/>
          </a:bodyPr>
          <a:lstStyle/>
          <a:p>
            <a:pPr algn="l"/>
            <a:r>
              <a:rPr lang="en-US" sz="4000" dirty="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9D352B-99C7-658D-0C91-5D4A416BA32E}"/>
              </a:ext>
            </a:extLst>
          </p:cNvPr>
          <p:cNvSpPr>
            <a:spLocks noGrp="1"/>
          </p:cNvSpPr>
          <p:nvPr>
            <p:ph idx="1"/>
          </p:nvPr>
        </p:nvSpPr>
        <p:spPr>
          <a:xfrm>
            <a:off x="838200" y="1147482"/>
            <a:ext cx="10515600" cy="5029481"/>
          </a:xfrm>
        </p:spPr>
        <p:txBody>
          <a:bodyPr/>
          <a:lstStyle/>
          <a:p>
            <a:pPr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Energy Savings. Home automation systems have definitely proven themselves in the arena of energy efficiency. ...</a:t>
            </a:r>
          </a:p>
          <a:p>
            <a:pPr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Convenience. In today's fast-paced society, the less you have to worry about, the better. ...</a:t>
            </a:r>
          </a:p>
          <a:p>
            <a:pPr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Security. ...</a:t>
            </a:r>
          </a:p>
          <a:p>
            <a:pPr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Installation. ...</a:t>
            </a:r>
          </a:p>
          <a:p>
            <a:pPr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Complex Technology. ...</a:t>
            </a:r>
          </a:p>
          <a:p>
            <a:pPr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System Compatibility. ...</a:t>
            </a:r>
          </a:p>
          <a:p>
            <a:pPr algn="l">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Cost</a:t>
            </a:r>
            <a:r>
              <a:rPr lang="en-US" sz="2800" b="0" i="0" dirty="0">
                <a:solidFill>
                  <a:schemeClr val="tx1"/>
                </a:solidFill>
                <a:effectLst/>
                <a:latin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275267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B822-B519-C3F9-46B7-3E6FCE28C5A9}"/>
              </a:ext>
            </a:extLst>
          </p:cNvPr>
          <p:cNvSpPr>
            <a:spLocks noGrp="1"/>
          </p:cNvSpPr>
          <p:nvPr>
            <p:ph type="title"/>
          </p:nvPr>
        </p:nvSpPr>
        <p:spPr>
          <a:xfrm>
            <a:off x="838200" y="365125"/>
            <a:ext cx="10515600" cy="809251"/>
          </a:xfrm>
        </p:spPr>
        <p:txBody>
          <a:bodyPr>
            <a:normAutofit/>
          </a:bodyPr>
          <a:lstStyle/>
          <a:p>
            <a:pPr algn="l"/>
            <a:r>
              <a:rPr lang="en-US" sz="4000" dirty="0">
                <a:latin typeface="Times New Roman" panose="02020603050405020304" pitchFamily="18" charset="0"/>
                <a:cs typeface="Times New Roman" panose="02020603050405020304" pitchFamily="18" charset="0"/>
              </a:rPr>
              <a:t>Future scope: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1D8B1A-7802-0442-F660-1D56B9556A28}"/>
              </a:ext>
            </a:extLst>
          </p:cNvPr>
          <p:cNvSpPr>
            <a:spLocks noGrp="1"/>
          </p:cNvSpPr>
          <p:nvPr>
            <p:ph idx="1"/>
          </p:nvPr>
        </p:nvSpPr>
        <p:spPr>
          <a:xfrm>
            <a:off x="838200" y="1174376"/>
            <a:ext cx="10515600" cy="5002587"/>
          </a:xfrm>
        </p:spPr>
        <p:txBody>
          <a:bodyPr/>
          <a:lstStyle/>
          <a:p>
            <a:pPr marL="0" indent="0" algn="just">
              <a:buNone/>
            </a:pPr>
            <a:r>
              <a:rPr lang="en-US" sz="2800" b="0" i="0" dirty="0">
                <a:solidFill>
                  <a:schemeClr val="tx1"/>
                </a:solidFill>
                <a:effectLst/>
                <a:latin typeface="Times New Roman" panose="02020603050405020304" pitchFamily="18" charset="0"/>
                <a:cs typeface="Times New Roman" panose="02020603050405020304" pitchFamily="18" charset="0"/>
              </a:rPr>
              <a:t>The future scope of home security lies in advanced technologies such as artificial intelligence, facial recognition, and smart sensors, making homes safer and more responsive to potential threats. Similarly, home automation is set to expand with increased integration of smart devices, allowing for seamless control of lighting, heating, and appliances through voice commands and mobile applications, enhancing convenience and energy efficiency in households</a:t>
            </a:r>
            <a:endParaRPr lang="en-I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134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4A988-820C-DBA5-FA10-BDABED426103}"/>
              </a:ext>
            </a:extLst>
          </p:cNvPr>
          <p:cNvSpPr>
            <a:spLocks noGrp="1"/>
          </p:cNvSpPr>
          <p:nvPr>
            <p:ph idx="1"/>
          </p:nvPr>
        </p:nvSpPr>
        <p:spPr>
          <a:xfrm>
            <a:off x="2456328" y="2447365"/>
            <a:ext cx="8897471" cy="2608728"/>
          </a:xfrm>
        </p:spPr>
        <p:txBody>
          <a:bodyPr>
            <a:normAutofit/>
          </a:bodyPr>
          <a:lstStyle/>
          <a:p>
            <a:pPr marL="0" indent="0">
              <a:buNone/>
            </a:pPr>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2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D81E-A53E-F3F8-173B-ABDFA0B65AFA}"/>
              </a:ext>
            </a:extLst>
          </p:cNvPr>
          <p:cNvSpPr>
            <a:spLocks noGrp="1"/>
          </p:cNvSpPr>
          <p:nvPr>
            <p:ph type="title"/>
          </p:nvPr>
        </p:nvSpPr>
        <p:spPr>
          <a:xfrm>
            <a:off x="838200" y="134472"/>
            <a:ext cx="10515600" cy="833716"/>
          </a:xfrm>
        </p:spPr>
        <p:txBody>
          <a:bodyPr>
            <a:normAutofit/>
          </a:bodyPr>
          <a:lstStyle/>
          <a:p>
            <a:pPr algn="ctr"/>
            <a:r>
              <a:rPr lang="en-US" sz="4000" dirty="0">
                <a:latin typeface="Times New Roman" panose="02020603050405020304" pitchFamily="18" charset="0"/>
                <a:cs typeface="Times New Roman" panose="02020603050405020304" pitchFamily="18" charset="0"/>
              </a:rPr>
              <a:t>ABSTRACT</a:t>
            </a:r>
            <a:endParaRPr lang="en-IN" sz="4000" dirty="0"/>
          </a:p>
        </p:txBody>
      </p:sp>
      <p:sp>
        <p:nvSpPr>
          <p:cNvPr id="3" name="Content Placeholder 2">
            <a:extLst>
              <a:ext uri="{FF2B5EF4-FFF2-40B4-BE49-F238E27FC236}">
                <a16:creationId xmlns:a16="http://schemas.microsoft.com/office/drawing/2014/main" id="{F1E9A615-3FDE-669D-BCD5-35998EB13C3F}"/>
              </a:ext>
            </a:extLst>
          </p:cNvPr>
          <p:cNvSpPr>
            <a:spLocks noGrp="1"/>
          </p:cNvSpPr>
          <p:nvPr>
            <p:ph idx="1"/>
          </p:nvPr>
        </p:nvSpPr>
        <p:spPr>
          <a:xfrm>
            <a:off x="215153" y="851647"/>
            <a:ext cx="11528612" cy="5665694"/>
          </a:xfrm>
        </p:spPr>
        <p:txBody>
          <a:bodyPr>
            <a:normAutofit fontScale="92500" lnSpcReduction="20000"/>
          </a:bodyPr>
          <a:lstStyle/>
          <a:p>
            <a:pPr marL="0" indent="0" algn="just">
              <a:lnSpc>
                <a:spcPct val="120000"/>
              </a:lnSpc>
              <a:buNone/>
            </a:pPr>
            <a:r>
              <a:rPr lang="en-IN" sz="2800"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Home automation has been gaining popularity as it provides the convenience of controlling home appliances from a remote location. This project proposes a home automation system using “N</a:t>
            </a:r>
            <a:r>
              <a:rPr lang="en-IN" sz="2400" dirty="0">
                <a:latin typeface="Times New Roman" panose="02020603050405020304" pitchFamily="18" charset="0"/>
                <a:ea typeface="Times New Roman" panose="02020603050405020304" pitchFamily="18" charset="0"/>
              </a:rPr>
              <a:t>ODE</a:t>
            </a:r>
            <a:r>
              <a:rPr lang="en-IN" sz="2400" dirty="0">
                <a:effectLst/>
                <a:latin typeface="Times New Roman" panose="02020603050405020304" pitchFamily="18" charset="0"/>
                <a:ea typeface="Times New Roman" panose="02020603050405020304" pitchFamily="18" charset="0"/>
              </a:rPr>
              <a:t>MCU8266” controlled through Google Voice Assistant. The NODEMCU8266 is a low-cost Wi-Fi-enabled microcontroller board that can be easily programmed using the “Arduino IDE”.</a:t>
            </a:r>
          </a:p>
          <a:p>
            <a:pPr algn="just">
              <a:lnSpc>
                <a:spcPct val="120000"/>
              </a:lnSpc>
            </a:pPr>
            <a:endParaRPr lang="en-IN" sz="2400" dirty="0">
              <a:effectLst/>
              <a:latin typeface="Times New Roman" panose="02020603050405020304" pitchFamily="18" charset="0"/>
              <a:ea typeface="Times New Roman" panose="02020603050405020304" pitchFamily="18" charset="0"/>
            </a:endParaRPr>
          </a:p>
          <a:p>
            <a:pPr marL="0" indent="0" algn="just">
              <a:lnSpc>
                <a:spcPct val="120000"/>
              </a:lnSpc>
              <a:buNone/>
            </a:pPr>
            <a:r>
              <a:rPr lang="en-IN" sz="2400" dirty="0">
                <a:effectLst/>
                <a:latin typeface="Times New Roman" panose="02020603050405020304" pitchFamily="18" charset="0"/>
                <a:ea typeface="Times New Roman" panose="02020603050405020304" pitchFamily="18" charset="0"/>
              </a:rPr>
              <a:t>            The system integrates “Google Voice Assistant” to control home appliances through voice commands, making it user-friendly and convenient. The proposed system includes a cloud-based platform that connects the N</a:t>
            </a:r>
            <a:r>
              <a:rPr lang="en-IN" sz="2400" dirty="0">
                <a:latin typeface="Times New Roman" panose="02020603050405020304" pitchFamily="18" charset="0"/>
                <a:ea typeface="Times New Roman" panose="02020603050405020304" pitchFamily="18" charset="0"/>
              </a:rPr>
              <a:t>ODE</a:t>
            </a:r>
            <a:r>
              <a:rPr lang="en-IN" sz="2400" dirty="0">
                <a:effectLst/>
                <a:latin typeface="Times New Roman" panose="02020603050405020304" pitchFamily="18" charset="0"/>
                <a:ea typeface="Times New Roman" panose="02020603050405020304" pitchFamily="18" charset="0"/>
              </a:rPr>
              <a:t>MCU8266 with the Google Voice Assistant. The system is designed to respond to voice commands in language and execute the corresponding actions.</a:t>
            </a:r>
          </a:p>
          <a:p>
            <a:pPr marL="0" indent="0" algn="just">
              <a:lnSpc>
                <a:spcPct val="120000"/>
              </a:lnSpc>
              <a:buNone/>
            </a:pPr>
            <a:endParaRPr lang="en-IN" sz="2400" dirty="0">
              <a:effectLst/>
              <a:latin typeface="Times New Roman" panose="02020603050405020304" pitchFamily="18" charset="0"/>
              <a:ea typeface="Times New Roman" panose="02020603050405020304" pitchFamily="18" charset="0"/>
            </a:endParaRPr>
          </a:p>
          <a:p>
            <a:pPr marL="0" indent="0" algn="just">
              <a:lnSpc>
                <a:spcPct val="120000"/>
              </a:lnSpc>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The system can be easily customized to support additional home appliances and can be accessed remotely through the Internet. Overall, the proposed system offers a cost-effective and user-friendly solution for home automation. Index Terms - Home automation, NODEMCU8266, Google Voice Assistant, Wi-Fi, microcontroller, cloud-based platform</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9251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EE80-C27E-CD3F-C00F-CA1F6C630CD3}"/>
              </a:ext>
            </a:extLst>
          </p:cNvPr>
          <p:cNvSpPr>
            <a:spLocks noGrp="1"/>
          </p:cNvSpPr>
          <p:nvPr>
            <p:ph type="title"/>
          </p:nvPr>
        </p:nvSpPr>
        <p:spPr>
          <a:xfrm>
            <a:off x="838200" y="365126"/>
            <a:ext cx="10515600" cy="719604"/>
          </a:xfrm>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A59B71-96B1-6FA0-EE35-A38E5234271B}"/>
              </a:ext>
            </a:extLst>
          </p:cNvPr>
          <p:cNvSpPr>
            <a:spLocks noGrp="1"/>
          </p:cNvSpPr>
          <p:nvPr>
            <p:ph idx="1"/>
          </p:nvPr>
        </p:nvSpPr>
        <p:spPr>
          <a:xfrm>
            <a:off x="838200" y="1084730"/>
            <a:ext cx="10515600" cy="5092233"/>
          </a:xfrm>
        </p:spPr>
        <p:txBody>
          <a:bodyPr>
            <a:normAutofit fontScale="925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           Just conceive that, how beneficial it will to be able switch on our air condition half hour before we reach our home on summer time. When we leave our home for some work without realizing that some appliances such as fans, air conditioners, and lights are on; then by using our mobile phone or internet, we are able to turn off power to those devices. It will be even more useful if the system detects unauthorized movement in the house and alerts us or sends messages on our mobile phones or we can know the status of our house anytime.</a:t>
            </a:r>
          </a:p>
          <a:p>
            <a:pPr marL="0" indent="0" algn="just">
              <a:buNone/>
            </a:pPr>
            <a:r>
              <a:rPr lang="en-US" sz="2600" dirty="0">
                <a:latin typeface="Times New Roman" panose="02020603050405020304" pitchFamily="18" charset="0"/>
                <a:cs typeface="Times New Roman" panose="02020603050405020304" pitchFamily="18" charset="0"/>
              </a:rPr>
              <a:t>          Such systems provide security from natural, incidental, intended, unintended, accidental and human made problems by continuously monitoring homes with different sensory systems like motion, smoke, gas, temperature, glass break or door break detectors and fire alarm systems. Security is a big challenge everywhere because thefts are increasing day by day owing to the unsafe and insecure security systems in homes, commercial complexes and industries. Several conventional technologies are available to keep home properties safe from intruders, but most common smart home security systems work on wireless GSM communication.</a:t>
            </a:r>
            <a:endParaRPr lang="en-IN" sz="2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4724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3E48-91B3-6A2D-520F-AA0EB4A1A69B}"/>
              </a:ext>
            </a:extLst>
          </p:cNvPr>
          <p:cNvSpPr>
            <a:spLocks noGrp="1"/>
          </p:cNvSpPr>
          <p:nvPr>
            <p:ph type="title"/>
          </p:nvPr>
        </p:nvSpPr>
        <p:spPr>
          <a:xfrm>
            <a:off x="838200" y="365126"/>
            <a:ext cx="10515600" cy="737534"/>
          </a:xfrm>
        </p:spPr>
        <p:txBody>
          <a:bodyPr>
            <a:normAutofit/>
          </a:bodyPr>
          <a:lstStyle/>
          <a:p>
            <a:pPr algn="ctr"/>
            <a:r>
              <a:rPr lang="en-US" sz="4000" dirty="0">
                <a:latin typeface="Times New Roman" panose="02020603050405020304" pitchFamily="18" charset="0"/>
                <a:cs typeface="Times New Roman" panose="02020603050405020304" pitchFamily="18" charset="0"/>
              </a:rPr>
              <a:t>BLOCK DIAGRAM</a:t>
            </a:r>
            <a:endParaRPr lang="en-IN" sz="4000" dirty="0"/>
          </a:p>
        </p:txBody>
      </p:sp>
      <p:pic>
        <p:nvPicPr>
          <p:cNvPr id="5" name="Content Placeholder 4">
            <a:extLst>
              <a:ext uri="{FF2B5EF4-FFF2-40B4-BE49-F238E27FC236}">
                <a16:creationId xmlns:a16="http://schemas.microsoft.com/office/drawing/2014/main" id="{CA631CCE-19BB-742E-606B-737900312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8823" y="1237129"/>
            <a:ext cx="7817223" cy="5181600"/>
          </a:xfrm>
        </p:spPr>
      </p:pic>
    </p:spTree>
    <p:extLst>
      <p:ext uri="{BB962C8B-B14F-4D97-AF65-F5344CB8AC3E}">
        <p14:creationId xmlns:p14="http://schemas.microsoft.com/office/powerpoint/2010/main" val="44475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4474-C542-54F3-37B9-3CE3DB5E38F5}"/>
              </a:ext>
            </a:extLst>
          </p:cNvPr>
          <p:cNvSpPr>
            <a:spLocks noGrp="1"/>
          </p:cNvSpPr>
          <p:nvPr>
            <p:ph type="title"/>
          </p:nvPr>
        </p:nvSpPr>
        <p:spPr/>
        <p:txBody>
          <a:bodyPr/>
          <a:lstStyle/>
          <a:p>
            <a:pPr algn="l"/>
            <a:r>
              <a:rPr lang="en-US" sz="4000" dirty="0">
                <a:latin typeface="Times New Roman" panose="02020603050405020304" pitchFamily="18" charset="0"/>
                <a:ea typeface="Calibri" panose="020F0502020204030204" pitchFamily="34" charset="0"/>
                <a:cs typeface="Times New Roman" panose="02020603050405020304" pitchFamily="18" charset="0"/>
              </a:rPr>
              <a:t>Technology Used in Base Paper </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0D213FA6-82E6-D82B-874B-AC109CF9B2DD}"/>
              </a:ext>
            </a:extLst>
          </p:cNvPr>
          <p:cNvSpPr>
            <a:spLocks noGrp="1"/>
          </p:cNvSpPr>
          <p:nvPr>
            <p:ph idx="1"/>
          </p:nvPr>
        </p:nvSpPr>
        <p:spPr>
          <a:xfrm>
            <a:off x="838200" y="1380565"/>
            <a:ext cx="10515600" cy="4796398"/>
          </a:xfrm>
        </p:spPr>
        <p:txBody>
          <a:bodyPr/>
          <a:lstStyle/>
          <a:p>
            <a:pPr>
              <a:buFont typeface="Wingdings" panose="05000000000000000000" pitchFamily="2" charset="2"/>
              <a:buChar char="Ø"/>
            </a:pPr>
            <a:r>
              <a:rPr lang="en-US" sz="3200" cap="none" dirty="0">
                <a:latin typeface="Times New Roman" panose="02020603050405020304" pitchFamily="18" charset="0"/>
                <a:ea typeface="Calibri" panose="020F0502020204030204" pitchFamily="34" charset="0"/>
                <a:cs typeface="Times New Roman" panose="02020603050405020304" pitchFamily="18" charset="0"/>
              </a:rPr>
              <a:t>Internet of things</a:t>
            </a:r>
          </a:p>
          <a:p>
            <a:pPr>
              <a:buFont typeface="Wingdings" panose="05000000000000000000" pitchFamily="2" charset="2"/>
              <a:buChar char="Ø"/>
            </a:pPr>
            <a:r>
              <a:rPr lang="en-US" sz="3200" cap="none" dirty="0">
                <a:latin typeface="Times New Roman" panose="02020603050405020304" pitchFamily="18" charset="0"/>
                <a:ea typeface="Calibri" panose="020F0502020204030204" pitchFamily="34" charset="0"/>
                <a:cs typeface="Times New Roman" panose="02020603050405020304" pitchFamily="18" charset="0"/>
              </a:rPr>
              <a:t>If This Then That(website)</a:t>
            </a:r>
          </a:p>
          <a:p>
            <a:pPr>
              <a:buFont typeface="Wingdings" panose="05000000000000000000" pitchFamily="2" charset="2"/>
              <a:buChar char="Ø"/>
            </a:pPr>
            <a:r>
              <a:rPr lang="en-US" sz="3200" cap="none" dirty="0">
                <a:latin typeface="Times New Roman" panose="02020603050405020304" pitchFamily="18" charset="0"/>
                <a:ea typeface="Calibri" panose="020F0502020204030204" pitchFamily="34" charset="0"/>
                <a:cs typeface="Times New Roman" panose="02020603050405020304" pitchFamily="18" charset="0"/>
              </a:rPr>
              <a:t>Adafruit(It is a cloud server used to connect IoT devices through </a:t>
            </a:r>
            <a:r>
              <a:rPr lang="en-US" sz="3200" cap="none" dirty="0" err="1">
                <a:latin typeface="Times New Roman" panose="02020603050405020304" pitchFamily="18" charset="0"/>
                <a:ea typeface="Calibri" panose="020F0502020204030204" pitchFamily="34" charset="0"/>
                <a:cs typeface="Times New Roman" panose="02020603050405020304" pitchFamily="18" charset="0"/>
              </a:rPr>
              <a:t>wifi</a:t>
            </a:r>
            <a:r>
              <a:rPr lang="en-US" sz="3200" cap="none" dirty="0">
                <a:latin typeface="Times New Roman" panose="02020603050405020304" pitchFamily="18" charset="0"/>
                <a:ea typeface="Calibri" panose="020F0502020204030204" pitchFamily="34" charset="0"/>
                <a:cs typeface="Times New Roman" panose="02020603050405020304" pitchFamily="18" charset="0"/>
              </a:rPr>
              <a:t> and to display </a:t>
            </a:r>
            <a:r>
              <a:rPr lang="en-US" sz="3200" dirty="0">
                <a:latin typeface="Times New Roman" panose="02020603050405020304" pitchFamily="18" charset="0"/>
                <a:ea typeface="Calibri" panose="020F0502020204030204" pitchFamily="34" charset="0"/>
                <a:cs typeface="Times New Roman" panose="02020603050405020304" pitchFamily="18" charset="0"/>
              </a:rPr>
              <a:t>IOT</a:t>
            </a:r>
            <a:r>
              <a:rPr lang="en-US" sz="3200" cap="none" dirty="0">
                <a:latin typeface="Times New Roman" panose="02020603050405020304" pitchFamily="18" charset="0"/>
                <a:ea typeface="Calibri" panose="020F0502020204030204" pitchFamily="34" charset="0"/>
                <a:cs typeface="Times New Roman" panose="02020603050405020304" pitchFamily="18" charset="0"/>
              </a:rPr>
              <a:t> project data online in </a:t>
            </a:r>
            <a:r>
              <a:rPr lang="en-IN" sz="3200" cap="none" dirty="0">
                <a:latin typeface="Times New Roman" panose="02020603050405020304" pitchFamily="18" charset="0"/>
                <a:ea typeface="Calibri" panose="020F0502020204030204" pitchFamily="34" charset="0"/>
                <a:cs typeface="Times New Roman" panose="02020603050405020304" pitchFamily="18" charset="0"/>
              </a:rPr>
              <a:t>real</a:t>
            </a:r>
            <a:r>
              <a:rPr lang="en-US" sz="3200" cap="none" dirty="0">
                <a:latin typeface="Times New Roman" panose="02020603050405020304" pitchFamily="18" charset="0"/>
                <a:ea typeface="Calibri" panose="020F0502020204030204" pitchFamily="34" charset="0"/>
                <a:cs typeface="Times New Roman" panose="02020603050405020304" pitchFamily="18" charset="0"/>
              </a:rPr>
              <a:t> time)</a:t>
            </a:r>
            <a:endParaRPr lang="en-IN" sz="3200" cap="none"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6113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2405-B344-0FD8-C34C-ABFBDBEAD789}"/>
              </a:ext>
            </a:extLst>
          </p:cNvPr>
          <p:cNvSpPr>
            <a:spLocks noGrp="1"/>
          </p:cNvSpPr>
          <p:nvPr>
            <p:ph type="title"/>
          </p:nvPr>
        </p:nvSpPr>
        <p:spPr>
          <a:xfrm>
            <a:off x="838200" y="365126"/>
            <a:ext cx="10515600" cy="818216"/>
          </a:xfrm>
        </p:spPr>
        <p:txBody>
          <a:bodyPr>
            <a:normAutofit/>
          </a:bodyPr>
          <a:lstStyle/>
          <a:p>
            <a:pPr algn="l"/>
            <a:r>
              <a:rPr lang="en-US" sz="4000" dirty="0">
                <a:latin typeface="Times New Roman" panose="02020603050405020304" pitchFamily="18" charset="0"/>
                <a:cs typeface="Times New Roman" panose="02020603050405020304" pitchFamily="18" charset="0"/>
              </a:rPr>
              <a:t>Outcome of Existing Paper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25D72C-A437-C074-B4DE-E9F825F0C4BF}"/>
              </a:ext>
            </a:extLst>
          </p:cNvPr>
          <p:cNvSpPr>
            <a:spLocks noGrp="1"/>
          </p:cNvSpPr>
          <p:nvPr>
            <p:ph idx="1"/>
          </p:nvPr>
        </p:nvSpPr>
        <p:spPr>
          <a:xfrm>
            <a:off x="838200" y="1093694"/>
            <a:ext cx="10515600" cy="5083269"/>
          </a:xfrm>
        </p:spPr>
        <p:txBody>
          <a:bodyPr/>
          <a:lstStyle/>
          <a:p>
            <a:pPr>
              <a:buFont typeface="Wingdings" panose="05000000000000000000" pitchFamily="2" charset="2"/>
              <a:buChar char="Ø"/>
            </a:pPr>
            <a:r>
              <a:rPr lang="en-US" sz="2800" cap="none" dirty="0">
                <a:latin typeface="Times New Roman" panose="02020603050405020304" pitchFamily="18" charset="0"/>
                <a:ea typeface="Calibri" panose="020F0502020204030204" pitchFamily="34" charset="0"/>
                <a:cs typeface="Times New Roman" panose="02020603050405020304" pitchFamily="18" charset="0"/>
              </a:rPr>
              <a:t>Implementation of home automation is been done wirelessly using </a:t>
            </a:r>
            <a:r>
              <a:rPr lang="en-US" sz="2800" cap="none" dirty="0" err="1">
                <a:latin typeface="Times New Roman" panose="02020603050405020304" pitchFamily="18" charset="0"/>
                <a:ea typeface="Calibri" panose="020F0502020204030204" pitchFamily="34" charset="0"/>
                <a:cs typeface="Times New Roman" panose="02020603050405020304" pitchFamily="18" charset="0"/>
              </a:rPr>
              <a:t>bluetooth</a:t>
            </a:r>
            <a:r>
              <a:rPr lang="en-US" sz="2800" cap="none" dirty="0">
                <a:latin typeface="Times New Roman" panose="02020603050405020304" pitchFamily="18" charset="0"/>
                <a:ea typeface="Calibri" panose="020F0502020204030204" pitchFamily="34" charset="0"/>
                <a:cs typeface="Times New Roman" panose="02020603050405020304" pitchFamily="18" charset="0"/>
              </a:rPr>
              <a:t> module in existing system</a:t>
            </a:r>
          </a:p>
          <a:p>
            <a:pPr>
              <a:buFont typeface="Wingdings" panose="05000000000000000000" pitchFamily="2" charset="2"/>
              <a:buChar char="Ø"/>
            </a:pPr>
            <a:r>
              <a:rPr lang="en-US" sz="2800" cap="none" dirty="0">
                <a:latin typeface="Times New Roman" panose="02020603050405020304" pitchFamily="18" charset="0"/>
                <a:ea typeface="Calibri" panose="020F0502020204030204" pitchFamily="34" charset="0"/>
                <a:cs typeface="Times New Roman" panose="02020603050405020304" pitchFamily="18" charset="0"/>
              </a:rPr>
              <a:t> Commands are in the form of voice and this commands reaches to NODEMCU8266 microcontroller.</a:t>
            </a:r>
          </a:p>
          <a:p>
            <a:pPr>
              <a:buFont typeface="Wingdings" panose="05000000000000000000" pitchFamily="2" charset="2"/>
              <a:buChar char="Ø"/>
            </a:pPr>
            <a:r>
              <a:rPr lang="en-US" sz="2800" cap="none" dirty="0">
                <a:latin typeface="Times New Roman" panose="02020603050405020304" pitchFamily="18" charset="0"/>
                <a:ea typeface="Calibri" panose="020F0502020204030204" pitchFamily="34" charset="0"/>
                <a:cs typeface="Times New Roman" panose="02020603050405020304" pitchFamily="18" charset="0"/>
              </a:rPr>
              <a:t> Manual work reduced to turn on\off the home appliances</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US" sz="2800" dirty="0">
                <a:latin typeface="Times New Roman" panose="02020603050405020304" pitchFamily="18" charset="0"/>
                <a:ea typeface="Calibri" panose="020F0502020204030204" pitchFamily="34" charset="0"/>
                <a:cs typeface="Times New Roman" panose="02020603050405020304" pitchFamily="18" charset="0"/>
              </a:rPr>
              <a:t>Bluetooth and RF Communication are have drawbacks that which control from 10 mts to 30mts long range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9432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AB45-A110-FFF3-D3CA-B48C4E98C1B1}"/>
              </a:ext>
            </a:extLst>
          </p:cNvPr>
          <p:cNvSpPr>
            <a:spLocks noGrp="1"/>
          </p:cNvSpPr>
          <p:nvPr>
            <p:ph type="title"/>
          </p:nvPr>
        </p:nvSpPr>
        <p:spPr>
          <a:xfrm>
            <a:off x="591671" y="365126"/>
            <a:ext cx="10762129" cy="872004"/>
          </a:xfrm>
        </p:spPr>
        <p:txBody>
          <a:bodyPr>
            <a:normAutofit/>
          </a:bodyPr>
          <a:lstStyle/>
          <a:p>
            <a:pPr algn="l"/>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DD0E3C-CF4A-993E-1838-5BD82AE1BE16}"/>
              </a:ext>
            </a:extLst>
          </p:cNvPr>
          <p:cNvSpPr>
            <a:spLocks noGrp="1"/>
          </p:cNvSpPr>
          <p:nvPr>
            <p:ph idx="1"/>
          </p:nvPr>
        </p:nvSpPr>
        <p:spPr>
          <a:xfrm>
            <a:off x="591671" y="1156447"/>
            <a:ext cx="10762129" cy="5020516"/>
          </a:xfrm>
        </p:spPr>
        <p:txBody>
          <a:bodyPr/>
          <a:lstStyle/>
          <a:p>
            <a:r>
              <a:rPr lang="en-US" sz="2800" cap="none" dirty="0">
                <a:latin typeface="Times New Roman" panose="02020603050405020304" pitchFamily="18" charset="0"/>
                <a:ea typeface="Calibri" panose="020F0502020204030204" pitchFamily="34" charset="0"/>
                <a:cs typeface="Times New Roman" panose="02020603050405020304" pitchFamily="18" charset="0"/>
              </a:rPr>
              <a:t>Send messages to user in case of emergencies like fire accident or gas leaking from home appliances.</a:t>
            </a:r>
          </a:p>
          <a:p>
            <a:r>
              <a:rPr lang="en-US" sz="2800" cap="none" dirty="0">
                <a:latin typeface="Times New Roman" panose="02020603050405020304" pitchFamily="18" charset="0"/>
                <a:ea typeface="Calibri" panose="020F0502020204030204" pitchFamily="34" charset="0"/>
                <a:cs typeface="Times New Roman" panose="02020603050405020304" pitchFamily="18" charset="0"/>
              </a:rPr>
              <a:t> Control lights and fans based on sensor data without voice commands.</a:t>
            </a:r>
          </a:p>
          <a:p>
            <a:r>
              <a:rPr lang="en-US" sz="2800" cap="none" dirty="0" err="1">
                <a:latin typeface="Times New Roman" panose="02020603050405020304" pitchFamily="18" charset="0"/>
                <a:ea typeface="Calibri" panose="020F0502020204030204" pitchFamily="34" charset="0"/>
                <a:cs typeface="Times New Roman" panose="02020603050405020304" pitchFamily="18" charset="0"/>
              </a:rPr>
              <a:t>Continous</a:t>
            </a:r>
            <a:r>
              <a:rPr lang="en-US" sz="2800" cap="none" dirty="0">
                <a:latin typeface="Times New Roman" panose="02020603050405020304" pitchFamily="18" charset="0"/>
                <a:ea typeface="Calibri" panose="020F0502020204030204" pitchFamily="34" charset="0"/>
                <a:cs typeface="Times New Roman" panose="02020603050405020304" pitchFamily="18" charset="0"/>
              </a:rPr>
              <a:t> monitoring the home by camera.</a:t>
            </a:r>
          </a:p>
          <a:p>
            <a:r>
              <a:rPr lang="en-US" sz="2800" dirty="0">
                <a:latin typeface="Times New Roman" panose="02020603050405020304" pitchFamily="18" charset="0"/>
                <a:ea typeface="Calibri" panose="020F0502020204030204" pitchFamily="34" charset="0"/>
                <a:cs typeface="Times New Roman" panose="02020603050405020304" pitchFamily="18" charset="0"/>
              </a:rPr>
              <a:t>Control the water pump on/off according to water level sensor data in water tank.</a:t>
            </a:r>
          </a:p>
          <a:p>
            <a:r>
              <a:rPr lang="en-US" sz="2800" cap="none" dirty="0">
                <a:latin typeface="Times New Roman" panose="02020603050405020304" pitchFamily="18" charset="0"/>
                <a:ea typeface="Calibri" panose="020F0502020204030204" pitchFamily="34" charset="0"/>
                <a:cs typeface="Times New Roman" panose="02020603050405020304" pitchFamily="18" charset="0"/>
              </a:rPr>
              <a:t>Monitor </a:t>
            </a:r>
            <a:r>
              <a:rPr lang="en-US" sz="2800" cap="none" dirty="0" err="1">
                <a:latin typeface="Times New Roman" panose="02020603050405020304" pitchFamily="18" charset="0"/>
                <a:ea typeface="Calibri" panose="020F0502020204030204" pitchFamily="34" charset="0"/>
                <a:cs typeface="Times New Roman" panose="02020603050405020304" pitchFamily="18" charset="0"/>
              </a:rPr>
              <a:t>temperature,humidity</a:t>
            </a:r>
            <a:r>
              <a:rPr lang="en-US" sz="2800" cap="none" dirty="0">
                <a:latin typeface="Times New Roman" panose="02020603050405020304" pitchFamily="18" charset="0"/>
                <a:ea typeface="Calibri" panose="020F0502020204030204" pitchFamily="34" charset="0"/>
                <a:cs typeface="Times New Roman" panose="02020603050405020304" pitchFamily="18" charset="0"/>
              </a:rPr>
              <a:t>, and create more efficient and automated environment.</a:t>
            </a:r>
            <a:endParaRPr lang="en-IN" sz="2800" cap="none"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cap="none"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cap="none"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9134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DE44-E51A-0E48-7EC2-EED91235BE09}"/>
              </a:ext>
            </a:extLst>
          </p:cNvPr>
          <p:cNvSpPr>
            <a:spLocks noGrp="1"/>
          </p:cNvSpPr>
          <p:nvPr>
            <p:ph type="title"/>
          </p:nvPr>
        </p:nvSpPr>
        <p:spPr>
          <a:xfrm>
            <a:off x="412376" y="365125"/>
            <a:ext cx="10941424" cy="782357"/>
          </a:xfrm>
        </p:spPr>
        <p:txBody>
          <a:bodyPr>
            <a:normAutofit/>
          </a:bodyPr>
          <a:lstStyle/>
          <a:p>
            <a:pPr algn="l"/>
            <a:r>
              <a:rPr lang="en-US" sz="4000" dirty="0">
                <a:latin typeface="Times New Roman" panose="02020603050405020304" pitchFamily="18" charset="0"/>
                <a:cs typeface="Times New Roman" panose="02020603050405020304" pitchFamily="18" charset="0"/>
              </a:rPr>
              <a:t>ABSTRACT AFTER EXTENSION: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DC88F0-84E4-981E-3FB3-E96E38352056}"/>
              </a:ext>
            </a:extLst>
          </p:cNvPr>
          <p:cNvSpPr>
            <a:spLocks noGrp="1"/>
          </p:cNvSpPr>
          <p:nvPr>
            <p:ph idx="1"/>
          </p:nvPr>
        </p:nvSpPr>
        <p:spPr>
          <a:xfrm>
            <a:off x="537882" y="1452282"/>
            <a:ext cx="11331388" cy="4634752"/>
          </a:xfrm>
        </p:spPr>
        <p:txBody>
          <a:bodyPr/>
          <a:lstStyle/>
          <a:p>
            <a:pPr marL="0" indent="0" algn="jus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Home security based on Internet of Things (IoT) is getting huge attention of mass people in recent years. Smart home eases and secures the management of the home appliances. This   project main aim is a low cost and reliable smart home system that assists the users to manage home appliances without the need of their physical presence.</a:t>
            </a:r>
          </a:p>
          <a:p>
            <a:pPr marL="0" indent="0" algn="jus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It can store and display information of temperature &amp; humidity of a home, and notifies the users of switching on/off time of light, fan and other home appliances using  IoT platform.  The system includes gas leakage &amp; fire alarm. It has leakage gas removing &amp; fire extinguishing facility and  notification system using IoT platform.</a:t>
            </a:r>
          </a:p>
          <a:p>
            <a:pPr marL="0" indent="0" algn="jus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system uses real IP and RESTful API for controlling, monitoring and accessing the home appliances remotely from anywhere in the world using Android based smartphone app or web app. This system is user friendly and energy efficient.</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3738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BD08-772B-8FD7-B22A-3617D86EC233}"/>
              </a:ext>
            </a:extLst>
          </p:cNvPr>
          <p:cNvSpPr>
            <a:spLocks noGrp="1"/>
          </p:cNvSpPr>
          <p:nvPr>
            <p:ph type="title"/>
          </p:nvPr>
        </p:nvSpPr>
        <p:spPr>
          <a:xfrm>
            <a:off x="838200" y="365125"/>
            <a:ext cx="10515600" cy="728569"/>
          </a:xfrm>
        </p:spPr>
        <p:txBody>
          <a:bodyPr>
            <a:normAutofit/>
          </a:bodyPr>
          <a:lstStyle/>
          <a:p>
            <a:r>
              <a:rPr lang="en-US" sz="4000" dirty="0">
                <a:latin typeface="Times New Roman" panose="02020603050405020304" pitchFamily="18" charset="0"/>
                <a:cs typeface="Times New Roman" panose="02020603050405020304" pitchFamily="18" charset="0"/>
              </a:rPr>
              <a:t>PROPOSED BLOCK DIAGRAM:</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0B4E1C9-ABF7-0F1D-D31E-B99F869710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506" y="1380565"/>
            <a:ext cx="7521388" cy="4670611"/>
          </a:xfrm>
        </p:spPr>
      </p:pic>
    </p:spTree>
    <p:extLst>
      <p:ext uri="{BB962C8B-B14F-4D97-AF65-F5344CB8AC3E}">
        <p14:creationId xmlns:p14="http://schemas.microsoft.com/office/powerpoint/2010/main" val="969530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62</TotalTime>
  <Words>966</Words>
  <Application>Microsoft Office PowerPoint</Application>
  <PresentationFormat>Widescreen</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Slate</vt:lpstr>
      <vt:lpstr>IOT BASED SMART HOME SECURITY AND HOME AUTOMATION SYSTEM</vt:lpstr>
      <vt:lpstr>ABSTRACT</vt:lpstr>
      <vt:lpstr>Introduction:</vt:lpstr>
      <vt:lpstr>BLOCK DIAGRAM</vt:lpstr>
      <vt:lpstr>Technology Used in Base Paper :</vt:lpstr>
      <vt:lpstr>Outcome of Existing Paper :</vt:lpstr>
      <vt:lpstr>PROPOSED SYSTEM:</vt:lpstr>
      <vt:lpstr>ABSTRACT AFTER EXTENSION:</vt:lpstr>
      <vt:lpstr>PROPOSED BLOCK DIAGRAM:</vt:lpstr>
      <vt:lpstr>Hardware and software components used:</vt:lpstr>
      <vt:lpstr>Advantages: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HOME SECURITY AND HOME AUTOMATION SYSTEM</dc:title>
  <dc:creator>Arshad ashu</dc:creator>
  <cp:lastModifiedBy>Mohiddin Shaik</cp:lastModifiedBy>
  <cp:revision>6</cp:revision>
  <dcterms:created xsi:type="dcterms:W3CDTF">2024-02-13T14:52:13Z</dcterms:created>
  <dcterms:modified xsi:type="dcterms:W3CDTF">2024-04-27T09:05:32Z</dcterms:modified>
</cp:coreProperties>
</file>