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6"/>
  </p:notesMasterIdLst>
  <p:sldIdLst>
    <p:sldId id="259" r:id="rId2"/>
    <p:sldId id="260" r:id="rId3"/>
    <p:sldId id="291" r:id="rId4"/>
    <p:sldId id="294" r:id="rId5"/>
    <p:sldId id="292" r:id="rId6"/>
    <p:sldId id="293" r:id="rId7"/>
    <p:sldId id="295" r:id="rId8"/>
    <p:sldId id="296" r:id="rId9"/>
    <p:sldId id="298" r:id="rId10"/>
    <p:sldId id="299" r:id="rId11"/>
    <p:sldId id="301" r:id="rId12"/>
    <p:sldId id="302" r:id="rId13"/>
    <p:sldId id="300" r:id="rId14"/>
    <p:sldId id="28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539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0482" autoAdjust="0"/>
  </p:normalViewPr>
  <p:slideViewPr>
    <p:cSldViewPr snapToGrid="0">
      <p:cViewPr varScale="1">
        <p:scale>
          <a:sx n="74" d="100"/>
          <a:sy n="74" d="100"/>
        </p:scale>
        <p:origin x="98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F0B861-4073-466A-8539-FBA70EF54DAF}" type="datetimeFigureOut">
              <a:rPr lang="en-GB" smtClean="0"/>
              <a:t>22/07/2024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54588D-5171-4985-85BB-54DB50ED9BC7}" type="slidenum">
              <a:rPr lang="en-GB" smtClean="0"/>
              <a:t>‹#›</a:t>
            </a:fld>
            <a:endParaRPr lang="en-GB"/>
          </a:p>
        </p:txBody>
      </p:sp>
    </p:spTree>
    <p:extLst>
      <p:ext uri="{BB962C8B-B14F-4D97-AF65-F5344CB8AC3E}">
        <p14:creationId xmlns:p14="http://schemas.microsoft.com/office/powerpoint/2010/main" val="34059091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5154588D-5171-4985-85BB-54DB50ED9BC7}" type="slidenum">
              <a:rPr lang="en-GB" smtClean="0"/>
              <a:t>1</a:t>
            </a:fld>
            <a:endParaRPr lang="en-GB"/>
          </a:p>
        </p:txBody>
      </p:sp>
    </p:spTree>
    <p:extLst>
      <p:ext uri="{BB962C8B-B14F-4D97-AF65-F5344CB8AC3E}">
        <p14:creationId xmlns:p14="http://schemas.microsoft.com/office/powerpoint/2010/main" val="4193347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10</a:t>
            </a:fld>
            <a:endParaRPr lang="en-GB"/>
          </a:p>
        </p:txBody>
      </p:sp>
    </p:spTree>
    <p:extLst>
      <p:ext uri="{BB962C8B-B14F-4D97-AF65-F5344CB8AC3E}">
        <p14:creationId xmlns:p14="http://schemas.microsoft.com/office/powerpoint/2010/main" val="9504826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11</a:t>
            </a:fld>
            <a:endParaRPr lang="en-GB"/>
          </a:p>
        </p:txBody>
      </p:sp>
    </p:spTree>
    <p:extLst>
      <p:ext uri="{BB962C8B-B14F-4D97-AF65-F5344CB8AC3E}">
        <p14:creationId xmlns:p14="http://schemas.microsoft.com/office/powerpoint/2010/main" val="29738743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12</a:t>
            </a:fld>
            <a:endParaRPr lang="en-GB"/>
          </a:p>
        </p:txBody>
      </p:sp>
    </p:spTree>
    <p:extLst>
      <p:ext uri="{BB962C8B-B14F-4D97-AF65-F5344CB8AC3E}">
        <p14:creationId xmlns:p14="http://schemas.microsoft.com/office/powerpoint/2010/main" val="619689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13</a:t>
            </a:fld>
            <a:endParaRPr lang="en-GB"/>
          </a:p>
        </p:txBody>
      </p:sp>
    </p:spTree>
    <p:extLst>
      <p:ext uri="{BB962C8B-B14F-4D97-AF65-F5344CB8AC3E}">
        <p14:creationId xmlns:p14="http://schemas.microsoft.com/office/powerpoint/2010/main" val="754839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2</a:t>
            </a:fld>
            <a:endParaRPr lang="en-GB"/>
          </a:p>
        </p:txBody>
      </p:sp>
    </p:spTree>
    <p:extLst>
      <p:ext uri="{BB962C8B-B14F-4D97-AF65-F5344CB8AC3E}">
        <p14:creationId xmlns:p14="http://schemas.microsoft.com/office/powerpoint/2010/main" val="5971174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3</a:t>
            </a:fld>
            <a:endParaRPr lang="en-GB"/>
          </a:p>
        </p:txBody>
      </p:sp>
    </p:spTree>
    <p:extLst>
      <p:ext uri="{BB962C8B-B14F-4D97-AF65-F5344CB8AC3E}">
        <p14:creationId xmlns:p14="http://schemas.microsoft.com/office/powerpoint/2010/main" val="3043040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4</a:t>
            </a:fld>
            <a:endParaRPr lang="en-GB"/>
          </a:p>
        </p:txBody>
      </p:sp>
    </p:spTree>
    <p:extLst>
      <p:ext uri="{BB962C8B-B14F-4D97-AF65-F5344CB8AC3E}">
        <p14:creationId xmlns:p14="http://schemas.microsoft.com/office/powerpoint/2010/main" val="2924919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5</a:t>
            </a:fld>
            <a:endParaRPr lang="en-GB"/>
          </a:p>
        </p:txBody>
      </p:sp>
    </p:spTree>
    <p:extLst>
      <p:ext uri="{BB962C8B-B14F-4D97-AF65-F5344CB8AC3E}">
        <p14:creationId xmlns:p14="http://schemas.microsoft.com/office/powerpoint/2010/main" val="3369800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6</a:t>
            </a:fld>
            <a:endParaRPr lang="en-GB"/>
          </a:p>
        </p:txBody>
      </p:sp>
    </p:spTree>
    <p:extLst>
      <p:ext uri="{BB962C8B-B14F-4D97-AF65-F5344CB8AC3E}">
        <p14:creationId xmlns:p14="http://schemas.microsoft.com/office/powerpoint/2010/main" val="13808660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7</a:t>
            </a:fld>
            <a:endParaRPr lang="en-GB"/>
          </a:p>
        </p:txBody>
      </p:sp>
    </p:spTree>
    <p:extLst>
      <p:ext uri="{BB962C8B-B14F-4D97-AF65-F5344CB8AC3E}">
        <p14:creationId xmlns:p14="http://schemas.microsoft.com/office/powerpoint/2010/main" val="10387345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8</a:t>
            </a:fld>
            <a:endParaRPr lang="en-GB"/>
          </a:p>
        </p:txBody>
      </p:sp>
    </p:spTree>
    <p:extLst>
      <p:ext uri="{BB962C8B-B14F-4D97-AF65-F5344CB8AC3E}">
        <p14:creationId xmlns:p14="http://schemas.microsoft.com/office/powerpoint/2010/main" val="8301545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lvl="0" indent="-285750">
              <a:lnSpc>
                <a:spcPct val="107000"/>
              </a:lnSpc>
              <a:spcAft>
                <a:spcPts val="800"/>
              </a:spcAft>
              <a:buFont typeface="Arial" panose="020B0604020202020204" pitchFamily="34" charset="0"/>
              <a:buChar char="•"/>
              <a:tabLst>
                <a:tab pos="4572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154588D-5171-4985-85BB-54DB50ED9BC7}" type="slidenum">
              <a:rPr lang="en-GB" smtClean="0"/>
              <a:t>9</a:t>
            </a:fld>
            <a:endParaRPr lang="en-GB"/>
          </a:p>
        </p:txBody>
      </p:sp>
    </p:spTree>
    <p:extLst>
      <p:ext uri="{BB962C8B-B14F-4D97-AF65-F5344CB8AC3E}">
        <p14:creationId xmlns:p14="http://schemas.microsoft.com/office/powerpoint/2010/main" val="39672900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7/22/2024</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0432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7/22/2024</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108084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7/22/2024</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782227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7/22/2024</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187216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7/22/2024</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405377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7/22/2024</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1339367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7/22/2024</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948885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7/22/2024</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29401119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7/22/2024</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541222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7/22/2024</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865720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7/22/2024</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301771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7/22/2024</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a:t>
            </a:fld>
            <a:endParaRPr lang="en-US"/>
          </a:p>
        </p:txBody>
      </p:sp>
    </p:spTree>
    <p:extLst>
      <p:ext uri="{BB962C8B-B14F-4D97-AF65-F5344CB8AC3E}">
        <p14:creationId xmlns:p14="http://schemas.microsoft.com/office/powerpoint/2010/main" val="131589179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789206"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0" y="0"/>
            <a:ext cx="5777345"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A82FE3F-4EDD-6FE5-764B-9426E50779F6}"/>
              </a:ext>
            </a:extLst>
          </p:cNvPr>
          <p:cNvSpPr>
            <a:spLocks noGrp="1"/>
          </p:cNvSpPr>
          <p:nvPr>
            <p:ph type="ctrTitle"/>
          </p:nvPr>
        </p:nvSpPr>
        <p:spPr>
          <a:xfrm>
            <a:off x="6019201" y="2345784"/>
            <a:ext cx="5977864" cy="2166432"/>
          </a:xfrm>
        </p:spPr>
        <p:txBody>
          <a:bodyPr anchor="b">
            <a:noAutofit/>
          </a:bodyPr>
          <a:lstStyle/>
          <a:p>
            <a:pPr algn="ctr"/>
            <a:r>
              <a:rPr lang="en-GB" sz="3800" dirty="0">
                <a:latin typeface="Tw Cen MT Condensed" panose="020B0606020104020203" pitchFamily="34" charset="0"/>
              </a:rPr>
              <a:t>Linux Device Driver Development for SHA256 Cryptographic Core in QEMU for RISC-V ISA</a:t>
            </a: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3">
            <a:extLst>
              <a:ext uri="{FF2B5EF4-FFF2-40B4-BE49-F238E27FC236}">
                <a16:creationId xmlns:a16="http://schemas.microsoft.com/office/drawing/2014/main" id="{B3A2BE0A-C68C-8E7E-B756-2836DC19A7E7}"/>
              </a:ext>
            </a:extLst>
          </p:cNvPr>
          <p:cNvSpPr/>
          <p:nvPr/>
        </p:nvSpPr>
        <p:spPr>
          <a:xfrm>
            <a:off x="0" y="6722917"/>
            <a:ext cx="12192000" cy="145474"/>
          </a:xfrm>
          <a:prstGeom prst="rect">
            <a:avLst/>
          </a:prstGeom>
          <a:gradFill>
            <a:gsLst>
              <a:gs pos="0">
                <a:schemeClr val="accent1">
                  <a:lumMod val="60000"/>
                  <a:lumOff val="40000"/>
                  <a:alpha val="85000"/>
                </a:schemeClr>
              </a:gs>
              <a:gs pos="0">
                <a:schemeClr val="accent1">
                  <a:lumMod val="60000"/>
                  <a:lumOff val="40000"/>
                  <a:alpha val="85000"/>
                </a:schemeClr>
              </a:gs>
              <a:gs pos="26000">
                <a:schemeClr val="accent1">
                  <a:lumMod val="40000"/>
                  <a:lumOff val="60000"/>
                </a:schemeClr>
              </a:gs>
              <a:gs pos="70000">
                <a:schemeClr val="accent1">
                  <a:lumMod val="40000"/>
                  <a:lumOff val="60000"/>
                </a:schemeClr>
              </a:gs>
              <a:gs pos="100000">
                <a:schemeClr val="accent1">
                  <a:lumMod val="20000"/>
                  <a:lumOff val="80000"/>
                  <a:alpha val="85000"/>
                </a:schemeClr>
              </a:gs>
            </a:gsLst>
            <a:lin ang="3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Rectangle 13">
            <a:extLst>
              <a:ext uri="{FF2B5EF4-FFF2-40B4-BE49-F238E27FC236}">
                <a16:creationId xmlns:a16="http://schemas.microsoft.com/office/drawing/2014/main" id="{09EB5AD7-95FB-DF35-4357-95FE1989C030}"/>
              </a:ext>
            </a:extLst>
          </p:cNvPr>
          <p:cNvSpPr/>
          <p:nvPr/>
        </p:nvSpPr>
        <p:spPr>
          <a:xfrm>
            <a:off x="0" y="1398"/>
            <a:ext cx="12192000" cy="145474"/>
          </a:xfrm>
          <a:prstGeom prst="rect">
            <a:avLst/>
          </a:prstGeom>
          <a:gradFill>
            <a:gsLst>
              <a:gs pos="0">
                <a:schemeClr val="accent1">
                  <a:lumMod val="60000"/>
                  <a:lumOff val="40000"/>
                  <a:alpha val="85000"/>
                </a:schemeClr>
              </a:gs>
              <a:gs pos="0">
                <a:schemeClr val="accent1">
                  <a:lumMod val="60000"/>
                  <a:lumOff val="40000"/>
                  <a:alpha val="85000"/>
                </a:schemeClr>
              </a:gs>
              <a:gs pos="26000">
                <a:schemeClr val="accent1">
                  <a:lumMod val="40000"/>
                  <a:lumOff val="60000"/>
                </a:schemeClr>
              </a:gs>
              <a:gs pos="70000">
                <a:schemeClr val="accent1">
                  <a:lumMod val="40000"/>
                  <a:lumOff val="60000"/>
                </a:schemeClr>
              </a:gs>
              <a:gs pos="100000">
                <a:schemeClr val="accent1">
                  <a:lumMod val="20000"/>
                  <a:lumOff val="80000"/>
                  <a:alpha val="85000"/>
                </a:schemeClr>
              </a:gs>
            </a:gsLst>
            <a:lin ang="36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Subtitle 2">
            <a:extLst>
              <a:ext uri="{FF2B5EF4-FFF2-40B4-BE49-F238E27FC236}">
                <a16:creationId xmlns:a16="http://schemas.microsoft.com/office/drawing/2014/main" id="{76B2D823-C49D-5B7C-FCC8-7A6007ECAF66}"/>
              </a:ext>
            </a:extLst>
          </p:cNvPr>
          <p:cNvSpPr txBox="1">
            <a:spLocks/>
          </p:cNvSpPr>
          <p:nvPr/>
        </p:nvSpPr>
        <p:spPr>
          <a:xfrm>
            <a:off x="229995" y="4699592"/>
            <a:ext cx="4023360" cy="1909614"/>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500"/>
              </a:spcBef>
            </a:pPr>
            <a:r>
              <a:rPr lang="en-GB" sz="2100" dirty="0">
                <a:latin typeface="Tw Cen MT Condensed" panose="020B0606020104020203" pitchFamily="34" charset="0"/>
              </a:rPr>
              <a:t>AREEB AHMED – 315868</a:t>
            </a:r>
          </a:p>
          <a:p>
            <a:pPr algn="r">
              <a:lnSpc>
                <a:spcPct val="100000"/>
              </a:lnSpc>
              <a:spcBef>
                <a:spcPts val="500"/>
              </a:spcBef>
            </a:pPr>
            <a:r>
              <a:rPr lang="en-GB" sz="2100" dirty="0">
                <a:latin typeface="Tw Cen MT Condensed" panose="020B0606020104020203" pitchFamily="34" charset="0"/>
              </a:rPr>
              <a:t>s315868@studenti.polito.it</a:t>
            </a:r>
          </a:p>
          <a:p>
            <a:pPr algn="r">
              <a:lnSpc>
                <a:spcPct val="100000"/>
              </a:lnSpc>
              <a:spcBef>
                <a:spcPts val="500"/>
              </a:spcBef>
            </a:pPr>
            <a:r>
              <a:rPr lang="en-GB" sz="2100" dirty="0">
                <a:latin typeface="Tw Cen MT Condensed" panose="020B0606020104020203" pitchFamily="34" charset="0"/>
              </a:rPr>
              <a:t> </a:t>
            </a:r>
          </a:p>
          <a:p>
            <a:pPr algn="r">
              <a:lnSpc>
                <a:spcPct val="100000"/>
              </a:lnSpc>
              <a:spcBef>
                <a:spcPts val="500"/>
              </a:spcBef>
            </a:pPr>
            <a:r>
              <a:rPr lang="en-GB" sz="2100" dirty="0">
                <a:latin typeface="Tw Cen MT Condensed" panose="020B0606020104020203" pitchFamily="34" charset="0"/>
              </a:rPr>
              <a:t>SHAHABUDDIN DANISH - 316538</a:t>
            </a:r>
          </a:p>
          <a:p>
            <a:pPr algn="r">
              <a:lnSpc>
                <a:spcPct val="100000"/>
              </a:lnSpc>
              <a:spcBef>
                <a:spcPts val="500"/>
              </a:spcBef>
            </a:pPr>
            <a:r>
              <a:rPr lang="en-GB" sz="2100" dirty="0">
                <a:latin typeface="Tw Cen MT Condensed" panose="020B0606020104020203" pitchFamily="34" charset="0"/>
              </a:rPr>
              <a:t>s316538@studenti.polito.it</a:t>
            </a:r>
          </a:p>
        </p:txBody>
      </p:sp>
      <p:pic>
        <p:nvPicPr>
          <p:cNvPr id="5" name="Immagine 6">
            <a:extLst>
              <a:ext uri="{FF2B5EF4-FFF2-40B4-BE49-F238E27FC236}">
                <a16:creationId xmlns:a16="http://schemas.microsoft.com/office/drawing/2014/main" id="{F668C2E4-8207-EC77-9A36-546E2DC31C6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7051" t="21173" r="7586" b="22953"/>
          <a:stretch/>
        </p:blipFill>
        <p:spPr>
          <a:xfrm>
            <a:off x="481029" y="1696251"/>
            <a:ext cx="4492478" cy="2079078"/>
          </a:xfrm>
          <a:prstGeom prst="rect">
            <a:avLst/>
          </a:prstGeom>
          <a:solidFill>
            <a:schemeClr val="bg1"/>
          </a:solidFill>
          <a:ln>
            <a:noFill/>
          </a:ln>
        </p:spPr>
      </p:pic>
      <p:sp>
        <p:nvSpPr>
          <p:cNvPr id="7" name="Subtitle 2">
            <a:extLst>
              <a:ext uri="{FF2B5EF4-FFF2-40B4-BE49-F238E27FC236}">
                <a16:creationId xmlns:a16="http://schemas.microsoft.com/office/drawing/2014/main" id="{EAF945D5-F685-58D2-09C1-E8F92DAD7F85}"/>
              </a:ext>
            </a:extLst>
          </p:cNvPr>
          <p:cNvSpPr txBox="1">
            <a:spLocks/>
          </p:cNvSpPr>
          <p:nvPr/>
        </p:nvSpPr>
        <p:spPr>
          <a:xfrm>
            <a:off x="7706292" y="5709949"/>
            <a:ext cx="4485708" cy="1146653"/>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GB" sz="2000" dirty="0">
                <a:latin typeface="Tw Cen MT Condensed" panose="020B0606020104020203" pitchFamily="34" charset="0"/>
              </a:rPr>
              <a:t>OPERATING SYSTEMS (04JEZOQ) </a:t>
            </a:r>
          </a:p>
          <a:p>
            <a:pPr algn="r"/>
            <a:r>
              <a:rPr lang="it-IT" sz="2000" dirty="0">
                <a:latin typeface="Tw Cen MT Condensed" panose="020B0606020104020203" pitchFamily="34" charset="0"/>
              </a:rPr>
              <a:t>Prof. Stefano Di Carlo &amp; Prof. Alessio Carpegna</a:t>
            </a:r>
          </a:p>
          <a:p>
            <a:pPr algn="r"/>
            <a:endParaRPr lang="it-IT" sz="2000" dirty="0">
              <a:latin typeface="Tw Cen MT Condensed" panose="020B0606020104020203" pitchFamily="34" charset="0"/>
            </a:endParaRPr>
          </a:p>
          <a:p>
            <a:pPr algn="r"/>
            <a:endParaRPr lang="en-GB" sz="2000" dirty="0">
              <a:latin typeface="Tw Cen MT Condensed" panose="020B0606020104020203" pitchFamily="34" charset="0"/>
            </a:endParaRPr>
          </a:p>
        </p:txBody>
      </p:sp>
      <p:sp>
        <p:nvSpPr>
          <p:cNvPr id="12" name="Subtitle 2">
            <a:extLst>
              <a:ext uri="{FF2B5EF4-FFF2-40B4-BE49-F238E27FC236}">
                <a16:creationId xmlns:a16="http://schemas.microsoft.com/office/drawing/2014/main" id="{8702F146-944D-CBF8-D32D-F08498B1B0A7}"/>
              </a:ext>
            </a:extLst>
          </p:cNvPr>
          <p:cNvSpPr txBox="1">
            <a:spLocks/>
          </p:cNvSpPr>
          <p:nvPr/>
        </p:nvSpPr>
        <p:spPr>
          <a:xfrm>
            <a:off x="10442864" y="4891748"/>
            <a:ext cx="1554201" cy="438668"/>
          </a:xfrm>
          <a:prstGeom prst="rect">
            <a:avLst/>
          </a:prstGeom>
        </p:spPr>
        <p:txBody>
          <a:bodyPr vert="horz" lIns="91440" tIns="45720" rIns="91440" bIns="45720" rtlCol="0">
            <a:noAutofit/>
          </a:bodyPr>
          <a:lstStyle>
            <a:lvl1pPr marL="0" indent="0" algn="l" defTabSz="914400" rtl="0" eaLnBrk="1" latinLnBrk="0" hangingPunct="1">
              <a:lnSpc>
                <a:spcPct val="110000"/>
              </a:lnSpc>
              <a:spcBef>
                <a:spcPts val="1000"/>
              </a:spcBef>
              <a:buFont typeface="Arial" panose="020B0604020202020204" pitchFamily="34" charset="0"/>
              <a:buNone/>
              <a:defRPr sz="2800" kern="1200">
                <a:solidFill>
                  <a:schemeClr val="tx1"/>
                </a:solidFill>
                <a:latin typeface="+mn-lt"/>
                <a:ea typeface="+mn-ea"/>
                <a:cs typeface="+mn-cs"/>
              </a:defRPr>
            </a:lvl1pPr>
            <a:lvl2pPr marL="457200" indent="0" algn="ctr"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00000"/>
              </a:lnSpc>
              <a:spcBef>
                <a:spcPts val="500"/>
              </a:spcBef>
            </a:pPr>
            <a:r>
              <a:rPr lang="en-GB" sz="2100" dirty="0">
                <a:latin typeface="Tw Cen MT Condensed" panose="020B0606020104020203" pitchFamily="34" charset="0"/>
              </a:rPr>
              <a:t>Group 08 (2023)</a:t>
            </a:r>
          </a:p>
        </p:txBody>
      </p:sp>
    </p:spTree>
    <p:extLst>
      <p:ext uri="{BB962C8B-B14F-4D97-AF65-F5344CB8AC3E}">
        <p14:creationId xmlns:p14="http://schemas.microsoft.com/office/powerpoint/2010/main" val="11142127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Autofit/>
          </a:bodyPr>
          <a:lstStyle/>
          <a:p>
            <a:pPr algn="ctr"/>
            <a:r>
              <a:rPr lang="en-US" sz="3600" dirty="0">
                <a:latin typeface="Tw Cen MT" panose="020B0602020104020603" pitchFamily="34" charset="0"/>
              </a:rPr>
              <a:t>Testing of </a:t>
            </a:r>
            <a:r>
              <a:rPr lang="en-US" sz="3600">
                <a:latin typeface="Tw Cen MT" panose="020B0602020104020603" pitchFamily="34" charset="0"/>
              </a:rPr>
              <a:t>the Core and Device Driver</a:t>
            </a:r>
            <a:endParaRPr lang="en-US" sz="3600" dirty="0">
              <a:latin typeface="Tw Cen MT" panose="020B0602020104020603" pitchFamily="34" charset="0"/>
            </a:endParaRP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5673436" y="2276857"/>
            <a:ext cx="6049173" cy="4032503"/>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User space program was developed to interact with the device driver and cross-compiled.</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core model and device driver were all tested through running the user space program and testing its full functionality.</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final hash was verified and tested against multiple inputs, which yielded correct results.</a:t>
            </a:r>
          </a:p>
        </p:txBody>
      </p:sp>
      <p:pic>
        <p:nvPicPr>
          <p:cNvPr id="7170" name="Picture 2">
            <a:extLst>
              <a:ext uri="{FF2B5EF4-FFF2-40B4-BE49-F238E27FC236}">
                <a16:creationId xmlns:a16="http://schemas.microsoft.com/office/drawing/2014/main" id="{643C73D0-ABB3-FC15-B2A7-FCAF323FE6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4544" y="2747330"/>
            <a:ext cx="5144349" cy="3091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418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Autofit/>
          </a:bodyPr>
          <a:lstStyle/>
          <a:p>
            <a:pPr algn="ctr"/>
            <a:r>
              <a:rPr lang="en-US" sz="3600" dirty="0">
                <a:latin typeface="Tw Cen MT" panose="020B0602020104020603" pitchFamily="34" charset="0"/>
              </a:rPr>
              <a:t>Cybersecurity Aspects of Cryptography Hardware</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1115568" y="2276857"/>
            <a:ext cx="10168128" cy="4032504"/>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Cryptographic hardware is not immune to security risks. Security risks can come from hardware or firmware vulnerabilities.</a:t>
            </a:r>
          </a:p>
          <a:p>
            <a:pPr algn="just">
              <a:lnSpc>
                <a:spcPct val="100000"/>
              </a:lnSpc>
              <a:buClr>
                <a:srgbClr val="0B5395"/>
              </a:buClr>
              <a:buFont typeface="Wingdings" panose="05000000000000000000" pitchFamily="2" charset="2"/>
              <a:buChar char="q"/>
            </a:pPr>
            <a:r>
              <a:rPr lang="en-GB" sz="1800" b="1" dirty="0">
                <a:latin typeface="Tw Cen MT" panose="020B0602020104020603" pitchFamily="34" charset="0"/>
              </a:rPr>
              <a:t>Side-Channel Attacks</a:t>
            </a:r>
            <a:r>
              <a:rPr lang="en-GB" sz="1800" dirty="0">
                <a:latin typeface="Tw Cen MT" panose="020B0602020104020603" pitchFamily="34" charset="0"/>
              </a:rPr>
              <a:t> are likely, where an attacker gains information by analysing physical outputs, such as Differential Power Analysis (DPA) and Electromagnetic Analysis (EMA).</a:t>
            </a:r>
          </a:p>
          <a:p>
            <a:pPr algn="just">
              <a:lnSpc>
                <a:spcPct val="100000"/>
              </a:lnSpc>
              <a:buClr>
                <a:srgbClr val="0B5395"/>
              </a:buClr>
              <a:buFont typeface="Wingdings" panose="05000000000000000000" pitchFamily="2" charset="2"/>
              <a:buChar char="q"/>
            </a:pPr>
            <a:r>
              <a:rPr lang="en-GB" sz="1800" b="1" dirty="0">
                <a:latin typeface="Tw Cen MT" panose="020B0602020104020603" pitchFamily="34" charset="0"/>
              </a:rPr>
              <a:t>Hardware Fault Injection Attacks </a:t>
            </a:r>
            <a:r>
              <a:rPr lang="en-GB" sz="1800" dirty="0">
                <a:latin typeface="Tw Cen MT" panose="020B0602020104020603" pitchFamily="34" charset="0"/>
              </a:rPr>
              <a:t>(by voltage spiking or high temperature variations can also lead to loss of sensitive information.</a:t>
            </a:r>
          </a:p>
          <a:p>
            <a:pPr algn="just">
              <a:lnSpc>
                <a:spcPct val="100000"/>
              </a:lnSpc>
              <a:buClr>
                <a:srgbClr val="0B5395"/>
              </a:buClr>
              <a:buFont typeface="Wingdings" panose="05000000000000000000" pitchFamily="2" charset="2"/>
              <a:buChar char="q"/>
            </a:pPr>
            <a:r>
              <a:rPr lang="en-GB" sz="1800" b="1" dirty="0">
                <a:latin typeface="Tw Cen MT" panose="020B0602020104020603" pitchFamily="34" charset="0"/>
              </a:rPr>
              <a:t>Timing Attacks </a:t>
            </a:r>
            <a:r>
              <a:rPr lang="en-GB" sz="1800" dirty="0">
                <a:latin typeface="Tw Cen MT" panose="020B0602020104020603" pitchFamily="34" charset="0"/>
              </a:rPr>
              <a:t>are also possible where cryptographic operations execution time is analysed to infer sensitive data.</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Firmware backdoors, bugs or unsecure APIs can also expose cryptographic hardware to vulnerabilities.</a:t>
            </a:r>
          </a:p>
        </p:txBody>
      </p:sp>
    </p:spTree>
    <p:extLst>
      <p:ext uri="{BB962C8B-B14F-4D97-AF65-F5344CB8AC3E}">
        <p14:creationId xmlns:p14="http://schemas.microsoft.com/office/powerpoint/2010/main" val="136692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Autofit/>
          </a:bodyPr>
          <a:lstStyle/>
          <a:p>
            <a:pPr algn="ctr"/>
            <a:r>
              <a:rPr lang="en-US" sz="3600" dirty="0">
                <a:latin typeface="Tw Cen MT" panose="020B0602020104020603" pitchFamily="34" charset="0"/>
              </a:rPr>
              <a:t>SHA256 Specific Cybersecurity Risks</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1115568" y="2276857"/>
            <a:ext cx="10168128" cy="4032504"/>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1800" b="1" dirty="0">
                <a:latin typeface="Tw Cen MT" panose="020B0602020104020603" pitchFamily="34" charset="0"/>
              </a:rPr>
              <a:t>Length Extension Attacks:</a:t>
            </a:r>
            <a:r>
              <a:rPr lang="en-GB" sz="1800" dirty="0">
                <a:latin typeface="Tw Cen MT" panose="020B0602020104020603" pitchFamily="34" charset="0"/>
              </a:rPr>
              <a:t>  If an attacker knows the hash of a secret message and the length of that message, they can calculate a new hash with additional data appended to it, without knowing the original message. This can be problematic in data integrity contexts where the attacker can inject malicious data and no tampering will be detected as the hash matches.</a:t>
            </a:r>
          </a:p>
          <a:p>
            <a:pPr algn="just">
              <a:lnSpc>
                <a:spcPct val="100000"/>
              </a:lnSpc>
              <a:buClr>
                <a:srgbClr val="0B5395"/>
              </a:buClr>
              <a:buFont typeface="Wingdings" panose="05000000000000000000" pitchFamily="2" charset="2"/>
              <a:buChar char="q"/>
            </a:pPr>
            <a:r>
              <a:rPr lang="en-GB" sz="1800" b="1" dirty="0">
                <a:latin typeface="Tw Cen MT" panose="020B0602020104020603" pitchFamily="34" charset="0"/>
              </a:rPr>
              <a:t>Dictionary Attacks:</a:t>
            </a:r>
            <a:r>
              <a:rPr lang="en-GB" sz="1800" dirty="0">
                <a:latin typeface="Tw Cen MT" panose="020B0602020104020603" pitchFamily="34" charset="0"/>
              </a:rPr>
              <a:t> These attacks involved a precalculated list of hashes corresponding to known inputs that are commonly used.</a:t>
            </a:r>
          </a:p>
          <a:p>
            <a:pPr algn="just">
              <a:lnSpc>
                <a:spcPct val="100000"/>
              </a:lnSpc>
              <a:buClr>
                <a:srgbClr val="0B5395"/>
              </a:buClr>
              <a:buFont typeface="Wingdings" panose="05000000000000000000" pitchFamily="2" charset="2"/>
              <a:buChar char="q"/>
            </a:pPr>
            <a:r>
              <a:rPr lang="en-GB" sz="1800" b="1" dirty="0">
                <a:latin typeface="Tw Cen MT" panose="020B0602020104020603" pitchFamily="34" charset="0"/>
              </a:rPr>
              <a:t>Quantum Attacks:</a:t>
            </a:r>
            <a:r>
              <a:rPr lang="en-GB" sz="1800" dirty="0">
                <a:latin typeface="Tw Cen MT" panose="020B0602020104020603" pitchFamily="34" charset="0"/>
              </a:rPr>
              <a:t> Quantum computing promises new types of computation algorithms, greatly reducing the search space for brute forcing a hash function. Although theoretically possible, practical quantum computing is far from this, but concerns have led to interest in quantum-resistant cryptographic algorithms.</a:t>
            </a:r>
          </a:p>
          <a:p>
            <a:pPr algn="just">
              <a:lnSpc>
                <a:spcPct val="100000"/>
              </a:lnSpc>
              <a:buClr>
                <a:srgbClr val="0B5395"/>
              </a:buClr>
              <a:buFont typeface="Wingdings" panose="05000000000000000000" pitchFamily="2" charset="2"/>
              <a:buChar char="q"/>
            </a:pPr>
            <a:endParaRPr lang="en-GB" sz="1800" dirty="0">
              <a:latin typeface="Tw Cen MT" panose="020B0602020104020603" pitchFamily="34" charset="0"/>
            </a:endParaRPr>
          </a:p>
        </p:txBody>
      </p:sp>
    </p:spTree>
    <p:extLst>
      <p:ext uri="{BB962C8B-B14F-4D97-AF65-F5344CB8AC3E}">
        <p14:creationId xmlns:p14="http://schemas.microsoft.com/office/powerpoint/2010/main" val="243407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Autofit/>
          </a:bodyPr>
          <a:lstStyle/>
          <a:p>
            <a:pPr algn="ctr"/>
            <a:r>
              <a:rPr lang="en-US" sz="3600" dirty="0">
                <a:latin typeface="Tw Cen MT" panose="020B0602020104020603" pitchFamily="34" charset="0"/>
              </a:rPr>
              <a:t>Open Access Laboratory Experience</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7159336" y="2276857"/>
            <a:ext cx="4563273" cy="4032503"/>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All material regarding the project was organized and collected in a laboratory experience to explain and teach the project.</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Exercises are designed to build understanding, with expected outputs attached as a self-evaluation method.</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A step-by-step guide structure is followed in the laboratory experience to utilize the project codebase and replicate results.</a:t>
            </a:r>
          </a:p>
        </p:txBody>
      </p:sp>
      <p:pic>
        <p:nvPicPr>
          <p:cNvPr id="5" name="Picture 4">
            <a:extLst>
              <a:ext uri="{FF2B5EF4-FFF2-40B4-BE49-F238E27FC236}">
                <a16:creationId xmlns:a16="http://schemas.microsoft.com/office/drawing/2014/main" id="{6B61E283-FE73-A2D1-E15C-CEDF86A72378}"/>
              </a:ext>
            </a:extLst>
          </p:cNvPr>
          <p:cNvPicPr>
            <a:picLocks noChangeAspect="1"/>
          </p:cNvPicPr>
          <p:nvPr/>
        </p:nvPicPr>
        <p:blipFill>
          <a:blip r:embed="rId3"/>
          <a:stretch>
            <a:fillRect/>
          </a:stretch>
        </p:blipFill>
        <p:spPr>
          <a:xfrm>
            <a:off x="469391" y="2157533"/>
            <a:ext cx="3245354" cy="4271150"/>
          </a:xfrm>
          <a:prstGeom prst="rect">
            <a:avLst/>
          </a:prstGeom>
        </p:spPr>
      </p:pic>
      <p:pic>
        <p:nvPicPr>
          <p:cNvPr id="7" name="Picture 6">
            <a:extLst>
              <a:ext uri="{FF2B5EF4-FFF2-40B4-BE49-F238E27FC236}">
                <a16:creationId xmlns:a16="http://schemas.microsoft.com/office/drawing/2014/main" id="{74AEA190-ACB9-3C99-481F-748C1B2F815F}"/>
              </a:ext>
            </a:extLst>
          </p:cNvPr>
          <p:cNvPicPr>
            <a:picLocks noChangeAspect="1"/>
          </p:cNvPicPr>
          <p:nvPr/>
        </p:nvPicPr>
        <p:blipFill>
          <a:blip r:embed="rId4"/>
          <a:stretch>
            <a:fillRect/>
          </a:stretch>
        </p:blipFill>
        <p:spPr>
          <a:xfrm>
            <a:off x="3714745" y="2163890"/>
            <a:ext cx="3087895" cy="4145470"/>
          </a:xfrm>
          <a:prstGeom prst="rect">
            <a:avLst/>
          </a:prstGeom>
        </p:spPr>
      </p:pic>
    </p:spTree>
    <p:extLst>
      <p:ext uri="{BB962C8B-B14F-4D97-AF65-F5344CB8AC3E}">
        <p14:creationId xmlns:p14="http://schemas.microsoft.com/office/powerpoint/2010/main" val="982795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CA345-5B02-6C2B-56E9-7004C6B51002}"/>
              </a:ext>
            </a:extLst>
          </p:cNvPr>
          <p:cNvSpPr>
            <a:spLocks noGrp="1"/>
          </p:cNvSpPr>
          <p:nvPr>
            <p:ph type="ctrTitle"/>
          </p:nvPr>
        </p:nvSpPr>
        <p:spPr/>
        <p:txBody>
          <a:bodyPr/>
          <a:lstStyle/>
          <a:p>
            <a:r>
              <a:rPr lang="en-GB" dirty="0"/>
              <a:t>The End.</a:t>
            </a:r>
          </a:p>
        </p:txBody>
      </p:sp>
      <p:sp>
        <p:nvSpPr>
          <p:cNvPr id="3" name="Subtitle 2">
            <a:extLst>
              <a:ext uri="{FF2B5EF4-FFF2-40B4-BE49-F238E27FC236}">
                <a16:creationId xmlns:a16="http://schemas.microsoft.com/office/drawing/2014/main" id="{5287AB5A-2AC7-955D-F08A-00DAAFC85BA0}"/>
              </a:ext>
            </a:extLst>
          </p:cNvPr>
          <p:cNvSpPr>
            <a:spLocks noGrp="1"/>
          </p:cNvSpPr>
          <p:nvPr>
            <p:ph type="subTitle" idx="1"/>
          </p:nvPr>
        </p:nvSpPr>
        <p:spPr>
          <a:xfrm>
            <a:off x="576072" y="4727448"/>
            <a:ext cx="2603546" cy="706997"/>
          </a:xfrm>
        </p:spPr>
        <p:txBody>
          <a:bodyPr>
            <a:normAutofit lnSpcReduction="10000"/>
          </a:bodyPr>
          <a:lstStyle/>
          <a:p>
            <a:r>
              <a:rPr lang="en-GB" sz="4000" dirty="0">
                <a:latin typeface="Tw Cen MT" panose="020B0602020104020603" pitchFamily="34" charset="0"/>
              </a:rPr>
              <a:t>Thank you.</a:t>
            </a:r>
          </a:p>
        </p:txBody>
      </p:sp>
      <p:sp>
        <p:nvSpPr>
          <p:cNvPr id="4" name="TextBox 3">
            <a:extLst>
              <a:ext uri="{FF2B5EF4-FFF2-40B4-BE49-F238E27FC236}">
                <a16:creationId xmlns:a16="http://schemas.microsoft.com/office/drawing/2014/main" id="{2E3AEC01-47DF-7C56-7CB4-32F7067E13B2}"/>
              </a:ext>
            </a:extLst>
          </p:cNvPr>
          <p:cNvSpPr txBox="1"/>
          <p:nvPr/>
        </p:nvSpPr>
        <p:spPr>
          <a:xfrm>
            <a:off x="6426760" y="5600188"/>
            <a:ext cx="5508013" cy="1077218"/>
          </a:xfrm>
          <a:prstGeom prst="rect">
            <a:avLst/>
          </a:prstGeom>
          <a:noFill/>
        </p:spPr>
        <p:txBody>
          <a:bodyPr wrap="square" rtlCol="0">
            <a:spAutoFit/>
          </a:bodyPr>
          <a:lstStyle/>
          <a:p>
            <a:r>
              <a:rPr lang="en-GB" sz="1600" b="0" i="0" u="none" strike="noStrike" dirty="0">
                <a:solidFill>
                  <a:srgbClr val="000000"/>
                </a:solidFill>
                <a:effectLst/>
                <a:latin typeface="Tw Cen MT" panose="020B0602020104020603" pitchFamily="34" charset="0"/>
              </a:rPr>
              <a:t>Linux Device Driver Development for SHA256 Cryptographic Core in QEMU for RISC-V ISA © 2024 by Shahabuddin Danish, </a:t>
            </a:r>
            <a:r>
              <a:rPr lang="en-GB" sz="1600" b="0" i="0" u="none" strike="noStrike" dirty="0" err="1">
                <a:solidFill>
                  <a:srgbClr val="000000"/>
                </a:solidFill>
                <a:effectLst/>
                <a:latin typeface="Tw Cen MT" panose="020B0602020104020603" pitchFamily="34" charset="0"/>
              </a:rPr>
              <a:t>Areeb</a:t>
            </a:r>
            <a:r>
              <a:rPr lang="en-GB" sz="1600" b="0" i="0" u="none" strike="noStrike" dirty="0">
                <a:solidFill>
                  <a:srgbClr val="000000"/>
                </a:solidFill>
                <a:effectLst/>
                <a:latin typeface="Tw Cen MT" panose="020B0602020104020603" pitchFamily="34" charset="0"/>
              </a:rPr>
              <a:t> Ahmed is licensed under CC BY-NC 4.0. To view a copy of this license, visit https://creativecommons.org/licenses/by-nc/4.0/</a:t>
            </a:r>
            <a:endParaRPr lang="en-GB" sz="1600" dirty="0">
              <a:latin typeface="Tw Cen MT" panose="020B0602020104020603" pitchFamily="34" charset="0"/>
            </a:endParaRPr>
          </a:p>
        </p:txBody>
      </p:sp>
      <p:pic>
        <p:nvPicPr>
          <p:cNvPr id="1026" name="Picture 2">
            <a:extLst>
              <a:ext uri="{FF2B5EF4-FFF2-40B4-BE49-F238E27FC236}">
                <a16:creationId xmlns:a16="http://schemas.microsoft.com/office/drawing/2014/main" id="{9137AE97-9EFE-EDEC-1D6F-40B32E2F4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77448" y="180594"/>
            <a:ext cx="1457325" cy="514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574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lgn="ctr"/>
            <a:r>
              <a:rPr lang="en-US" sz="4400" dirty="0">
                <a:latin typeface="Tw Cen MT" panose="020B0602020104020603" pitchFamily="34" charset="0"/>
              </a:rPr>
              <a:t>Project Objectives and Execution Strategy</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566928" y="2345258"/>
            <a:ext cx="11155680" cy="4186289"/>
          </a:xfrm>
          <a:prstGeom prst="rect">
            <a:avLst/>
          </a:prstGeom>
        </p:spPr>
        <p:txBody>
          <a:bodyPr vert="horz" lIns="91440" tIns="45720" rIns="91440" bIns="45720" rtlCol="0" anchor="ctr">
            <a:normAutofit fontScale="92500"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buClr>
                <a:srgbClr val="0B5395"/>
              </a:buClr>
              <a:buNone/>
            </a:pPr>
            <a:r>
              <a:rPr lang="en-GB" sz="2000" dirty="0">
                <a:latin typeface="Tw Cen MT" panose="020B0602020104020603" pitchFamily="34" charset="0"/>
              </a:rPr>
              <a:t>The objectives of the project included,</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 The development of a Linux device driver for SHA256 cryptographic core emulated in QEMU for RISC-V architecture.</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The development of a laboratory experience to teach the project.</a:t>
            </a:r>
          </a:p>
          <a:p>
            <a:pPr marL="0" indent="0" algn="just">
              <a:lnSpc>
                <a:spcPct val="100000"/>
              </a:lnSpc>
              <a:buClr>
                <a:srgbClr val="0B5395"/>
              </a:buClr>
              <a:buNone/>
            </a:pPr>
            <a:endParaRPr lang="en-GB" sz="2000" dirty="0">
              <a:latin typeface="Tw Cen MT" panose="020B0602020104020603" pitchFamily="34" charset="0"/>
            </a:endParaRPr>
          </a:p>
          <a:p>
            <a:pPr marL="0" indent="0" algn="just">
              <a:lnSpc>
                <a:spcPct val="100000"/>
              </a:lnSpc>
              <a:buClr>
                <a:srgbClr val="0B5395"/>
              </a:buClr>
              <a:buNone/>
            </a:pPr>
            <a:r>
              <a:rPr lang="en-GB" sz="2000" dirty="0">
                <a:latin typeface="Tw Cen MT" panose="020B0602020104020603" pitchFamily="34" charset="0"/>
              </a:rPr>
              <a:t>These objectives were divided into the following tasks,</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Understanding and writing the SHA256 algorithm in C.</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Modelling the SHA256 </a:t>
            </a:r>
            <a:r>
              <a:rPr lang="en-GB" sz="2000" dirty="0" err="1">
                <a:latin typeface="Tw Cen MT" panose="020B0602020104020603" pitchFamily="34" charset="0"/>
              </a:rPr>
              <a:t>cryptocore</a:t>
            </a:r>
            <a:r>
              <a:rPr lang="en-GB" sz="2000" dirty="0">
                <a:latin typeface="Tw Cen MT" panose="020B0602020104020603" pitchFamily="34" charset="0"/>
              </a:rPr>
              <a:t> and running a </a:t>
            </a:r>
            <a:r>
              <a:rPr lang="en-GB" sz="2000" dirty="0" err="1">
                <a:latin typeface="Tw Cen MT" panose="020B0602020104020603" pitchFamily="34" charset="0"/>
              </a:rPr>
              <a:t>baremetal</a:t>
            </a:r>
            <a:r>
              <a:rPr lang="en-GB" sz="2000" dirty="0">
                <a:latin typeface="Tw Cen MT" panose="020B0602020104020603" pitchFamily="34" charset="0"/>
              </a:rPr>
              <a:t> simulation with QEMU.</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Developing the Linux Kernel Module for the </a:t>
            </a:r>
            <a:r>
              <a:rPr lang="en-GB" sz="2000" dirty="0" err="1">
                <a:latin typeface="Tw Cen MT" panose="020B0602020104020603" pitchFamily="34" charset="0"/>
              </a:rPr>
              <a:t>cryptocore</a:t>
            </a:r>
            <a:r>
              <a:rPr lang="en-GB" sz="2000" dirty="0">
                <a:latin typeface="Tw Cen MT" panose="020B0602020104020603" pitchFamily="34" charset="0"/>
              </a:rPr>
              <a:t> and relevant </a:t>
            </a:r>
            <a:r>
              <a:rPr lang="en-GB" sz="2000" dirty="0" err="1">
                <a:latin typeface="Tw Cen MT" panose="020B0602020104020603" pitchFamily="34" charset="0"/>
              </a:rPr>
              <a:t>userspace</a:t>
            </a:r>
            <a:r>
              <a:rPr lang="en-GB" sz="2000" dirty="0">
                <a:latin typeface="Tw Cen MT" panose="020B0602020104020603" pitchFamily="34" charset="0"/>
              </a:rPr>
              <a:t> applications.</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Cross-compiling the LKM and </a:t>
            </a:r>
            <a:r>
              <a:rPr lang="en-GB" sz="2000" dirty="0" err="1">
                <a:latin typeface="Tw Cen MT" panose="020B0602020104020603" pitchFamily="34" charset="0"/>
              </a:rPr>
              <a:t>userspace</a:t>
            </a:r>
            <a:r>
              <a:rPr lang="en-GB" sz="2000" dirty="0">
                <a:latin typeface="Tw Cen MT" panose="020B0602020104020603" pitchFamily="34" charset="0"/>
              </a:rPr>
              <a:t> applications for RISC-V and emulating the complete system.</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Creation of a detailed lab experience to teach the project.</a:t>
            </a:r>
          </a:p>
          <a:p>
            <a:pPr marL="0" indent="0" algn="just">
              <a:lnSpc>
                <a:spcPct val="100000"/>
              </a:lnSpc>
              <a:buClr>
                <a:srgbClr val="0B5395"/>
              </a:buClr>
              <a:buNone/>
            </a:pPr>
            <a:endParaRPr lang="en-GB" sz="2000" dirty="0">
              <a:latin typeface="Tw Cen MT" panose="020B0602020104020603" pitchFamily="34" charset="0"/>
            </a:endParaRPr>
          </a:p>
        </p:txBody>
      </p:sp>
    </p:spTree>
    <p:extLst>
      <p:ext uri="{BB962C8B-B14F-4D97-AF65-F5344CB8AC3E}">
        <p14:creationId xmlns:p14="http://schemas.microsoft.com/office/powerpoint/2010/main" val="230421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lgn="ctr"/>
            <a:r>
              <a:rPr lang="en-US" sz="4400" dirty="0">
                <a:latin typeface="Tw Cen MT" panose="020B0602020104020603" pitchFamily="34" charset="0"/>
              </a:rPr>
              <a:t>Heterogenous Computing Architectures</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6096001" y="2412768"/>
            <a:ext cx="5789058" cy="3834247"/>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Heterogenous architecture involves a combination of CPUs, GPUs, ASICs and FPGAs.</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Cryptographic cores are normally part of a heterogenous architecture.</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ASIC implementation helps achieve superior performance, scalability and efficiency.</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This architectural approach maximizes strengths of each component, as they focus on dedicated tasks.</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Allows for parallel processing, resource sharing and deterministic processing.</a:t>
            </a:r>
          </a:p>
        </p:txBody>
      </p:sp>
      <p:pic>
        <p:nvPicPr>
          <p:cNvPr id="1026" name="Picture 2">
            <a:extLst>
              <a:ext uri="{FF2B5EF4-FFF2-40B4-BE49-F238E27FC236}">
                <a16:creationId xmlns:a16="http://schemas.microsoft.com/office/drawing/2014/main" id="{38EA8C9B-B90A-240C-AA76-911D282E9CB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106" t="23181" r="47717" b="20909"/>
          <a:stretch/>
        </p:blipFill>
        <p:spPr bwMode="auto">
          <a:xfrm>
            <a:off x="1123465" y="2412769"/>
            <a:ext cx="4496769" cy="383424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5DF01F3-8D63-790E-59A6-422D247A1A56}"/>
              </a:ext>
            </a:extLst>
          </p:cNvPr>
          <p:cNvSpPr txBox="1"/>
          <p:nvPr/>
        </p:nvSpPr>
        <p:spPr>
          <a:xfrm>
            <a:off x="1539691" y="6247015"/>
            <a:ext cx="3664315" cy="261610"/>
          </a:xfrm>
          <a:prstGeom prst="rect">
            <a:avLst/>
          </a:prstGeom>
          <a:noFill/>
        </p:spPr>
        <p:txBody>
          <a:bodyPr wrap="square" rtlCol="0">
            <a:spAutoFit/>
          </a:bodyPr>
          <a:lstStyle/>
          <a:p>
            <a:pPr algn="ctr"/>
            <a:r>
              <a:rPr lang="en-GB" sz="1100" dirty="0"/>
              <a:t>Source: National Tsing Hua University</a:t>
            </a:r>
          </a:p>
        </p:txBody>
      </p:sp>
    </p:spTree>
    <p:extLst>
      <p:ext uri="{BB962C8B-B14F-4D97-AF65-F5344CB8AC3E}">
        <p14:creationId xmlns:p14="http://schemas.microsoft.com/office/powerpoint/2010/main" val="229605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lgn="ctr"/>
            <a:r>
              <a:rPr lang="en-US" sz="4400" dirty="0">
                <a:latin typeface="Tw Cen MT" panose="020B0602020104020603" pitchFamily="34" charset="0"/>
              </a:rPr>
              <a:t>Cryptographic Accelerators &amp; Algorithms</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1903268" y="2662003"/>
            <a:ext cx="8385464" cy="3552799"/>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Cryptographic accelerators are specialized hardware devices designed specifically to execute cryptographic algorithms.</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This specialization enables them to offer speed, efficiency and security.</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Cryptographic accelerators can be implemented as ASICs, on FPGAs or as TPMs.</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Cryptographic algorithms include Symmetric &amp; Asymmetric Encryption or Hashing Functions.</a:t>
            </a:r>
          </a:p>
          <a:p>
            <a:pPr algn="just">
              <a:lnSpc>
                <a:spcPct val="100000"/>
              </a:lnSpc>
              <a:buClr>
                <a:srgbClr val="0B5395"/>
              </a:buClr>
              <a:buFont typeface="Wingdings" panose="05000000000000000000" pitchFamily="2" charset="2"/>
              <a:buChar char="q"/>
            </a:pPr>
            <a:r>
              <a:rPr lang="en-GB" sz="2000" dirty="0">
                <a:latin typeface="Tw Cen MT" panose="020B0602020104020603" pitchFamily="34" charset="0"/>
              </a:rPr>
              <a:t>These algorithms are useful for sensitive data protection, data integrity verification and authentication.</a:t>
            </a:r>
          </a:p>
        </p:txBody>
      </p:sp>
    </p:spTree>
    <p:extLst>
      <p:ext uri="{BB962C8B-B14F-4D97-AF65-F5344CB8AC3E}">
        <p14:creationId xmlns:p14="http://schemas.microsoft.com/office/powerpoint/2010/main" val="635428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lgn="ctr"/>
            <a:r>
              <a:rPr lang="en-US" sz="4400" dirty="0">
                <a:latin typeface="Tw Cen MT" panose="020B0602020104020603" pitchFamily="34" charset="0"/>
              </a:rPr>
              <a:t>QEMU: Emulation &amp; Virtualization</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6096001" y="2412768"/>
            <a:ext cx="5789058" cy="3834247"/>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buClr>
                <a:srgbClr val="0B5395"/>
              </a:buClr>
              <a:buFont typeface="Wingdings" panose="05000000000000000000" pitchFamily="2" charset="2"/>
              <a:buChar char="q"/>
            </a:pPr>
            <a:r>
              <a:rPr lang="en-GB" sz="1800" dirty="0">
                <a:latin typeface="Tw Cen MT" panose="020B0602020104020603" pitchFamily="34" charset="0"/>
              </a:rPr>
              <a:t>QEMU can perform full system emulation for various processor architectures.</a:t>
            </a:r>
          </a:p>
          <a:p>
            <a:pPr>
              <a:lnSpc>
                <a:spcPct val="100000"/>
              </a:lnSpc>
              <a:buClr>
                <a:srgbClr val="0B5395"/>
              </a:buClr>
              <a:buFont typeface="Wingdings" panose="05000000000000000000" pitchFamily="2" charset="2"/>
              <a:buChar char="q"/>
            </a:pPr>
            <a:r>
              <a:rPr lang="en-US" sz="1800" dirty="0">
                <a:latin typeface="Tw Cen MT" panose="020B0602020104020603" pitchFamily="34" charset="0"/>
              </a:rPr>
              <a:t>Its entire hardware system emulation is independent from the host architecture or hardware.</a:t>
            </a:r>
          </a:p>
          <a:p>
            <a:pPr>
              <a:lnSpc>
                <a:spcPct val="100000"/>
              </a:lnSpc>
              <a:buClr>
                <a:srgbClr val="0B5395"/>
              </a:buClr>
              <a:buFont typeface="Wingdings" panose="05000000000000000000" pitchFamily="2" charset="2"/>
              <a:buChar char="q"/>
            </a:pPr>
            <a:r>
              <a:rPr lang="en-US" sz="1800" dirty="0">
                <a:latin typeface="Tw Cen MT" panose="020B0602020104020603" pitchFamily="34" charset="0"/>
              </a:rPr>
              <a:t>Device emulation is handled through modular architecture, connecting virtualized devices to real ones.</a:t>
            </a:r>
          </a:p>
          <a:p>
            <a:pPr>
              <a:lnSpc>
                <a:spcPct val="100000"/>
              </a:lnSpc>
              <a:buClr>
                <a:srgbClr val="0B5395"/>
              </a:buClr>
              <a:buFont typeface="Wingdings" panose="05000000000000000000" pitchFamily="2" charset="2"/>
              <a:buChar char="q"/>
            </a:pPr>
            <a:r>
              <a:rPr lang="en-US" sz="1800" dirty="0">
                <a:latin typeface="Tw Cen MT" panose="020B0602020104020603" pitchFamily="34" charset="0"/>
              </a:rPr>
              <a:t>It employs I/O virtualization techniques to optimize performance.</a:t>
            </a:r>
          </a:p>
          <a:p>
            <a:pPr>
              <a:lnSpc>
                <a:spcPct val="100000"/>
              </a:lnSpc>
              <a:buClr>
                <a:srgbClr val="0B5395"/>
              </a:buClr>
              <a:buFont typeface="Wingdings" panose="05000000000000000000" pitchFamily="2" charset="2"/>
              <a:buChar char="q"/>
            </a:pPr>
            <a:r>
              <a:rPr lang="en-US" sz="1800" dirty="0">
                <a:latin typeface="Tw Cen MT" panose="020B0602020104020603" pitchFamily="34" charset="0"/>
              </a:rPr>
              <a:t>Its ability to emulate specialized and custom hardware allows for the ability to simulate heterogenous architectures.</a:t>
            </a:r>
          </a:p>
        </p:txBody>
      </p:sp>
      <p:pic>
        <p:nvPicPr>
          <p:cNvPr id="7" name="Picture 6">
            <a:extLst>
              <a:ext uri="{FF2B5EF4-FFF2-40B4-BE49-F238E27FC236}">
                <a16:creationId xmlns:a16="http://schemas.microsoft.com/office/drawing/2014/main" id="{B75A6E81-F211-E318-CA92-5BF620B2720F}"/>
              </a:ext>
            </a:extLst>
          </p:cNvPr>
          <p:cNvPicPr>
            <a:picLocks noChangeAspect="1"/>
          </p:cNvPicPr>
          <p:nvPr/>
        </p:nvPicPr>
        <p:blipFill rotWithShape="1">
          <a:blip r:embed="rId3"/>
          <a:srcRect l="3135" t="1739" r="1423" b="1724"/>
          <a:stretch/>
        </p:blipFill>
        <p:spPr>
          <a:xfrm>
            <a:off x="1215843" y="2140240"/>
            <a:ext cx="3664315" cy="4169120"/>
          </a:xfrm>
          <a:prstGeom prst="rect">
            <a:avLst/>
          </a:prstGeom>
        </p:spPr>
      </p:pic>
      <p:sp>
        <p:nvSpPr>
          <p:cNvPr id="3" name="TextBox 2">
            <a:extLst>
              <a:ext uri="{FF2B5EF4-FFF2-40B4-BE49-F238E27FC236}">
                <a16:creationId xmlns:a16="http://schemas.microsoft.com/office/drawing/2014/main" id="{36285F29-D5E3-C079-43BD-4A7EA0425654}"/>
              </a:ext>
            </a:extLst>
          </p:cNvPr>
          <p:cNvSpPr txBox="1"/>
          <p:nvPr/>
        </p:nvSpPr>
        <p:spPr>
          <a:xfrm>
            <a:off x="1215842" y="6307565"/>
            <a:ext cx="3664315" cy="261610"/>
          </a:xfrm>
          <a:prstGeom prst="rect">
            <a:avLst/>
          </a:prstGeom>
          <a:noFill/>
        </p:spPr>
        <p:txBody>
          <a:bodyPr wrap="square" rtlCol="0">
            <a:spAutoFit/>
          </a:bodyPr>
          <a:lstStyle/>
          <a:p>
            <a:pPr algn="ctr"/>
            <a:r>
              <a:rPr lang="en-GB" sz="1100" dirty="0"/>
              <a:t>Source: https://sebastienbourdelin.com/</a:t>
            </a:r>
          </a:p>
        </p:txBody>
      </p:sp>
    </p:spTree>
    <p:extLst>
      <p:ext uri="{BB962C8B-B14F-4D97-AF65-F5344CB8AC3E}">
        <p14:creationId xmlns:p14="http://schemas.microsoft.com/office/powerpoint/2010/main" val="396963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rmAutofit/>
          </a:bodyPr>
          <a:lstStyle/>
          <a:p>
            <a:pPr algn="ctr"/>
            <a:r>
              <a:rPr lang="en-US" sz="4400" dirty="0">
                <a:latin typeface="Tw Cen MT" panose="020B0602020104020603" pitchFamily="34" charset="0"/>
              </a:rPr>
              <a:t>SHA256 Algorithm Implementation</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566929" y="2133600"/>
            <a:ext cx="11155680" cy="2895600"/>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1800" b="1" dirty="0">
                <a:latin typeface="Tw Cen MT" panose="020B0602020104020603" pitchFamily="34" charset="0"/>
              </a:rPr>
              <a:t>Digest Size: </a:t>
            </a:r>
            <a:r>
              <a:rPr lang="en-GB" sz="1800" dirty="0">
                <a:latin typeface="Tw Cen MT" panose="020B0602020104020603" pitchFamily="34" charset="0"/>
              </a:rPr>
              <a:t>SHA256 outputs a digest of 32 bytes, making it robust against collision attacks, where two different inputs produce the same output hash.</a:t>
            </a:r>
          </a:p>
          <a:p>
            <a:pPr algn="just">
              <a:lnSpc>
                <a:spcPct val="100000"/>
              </a:lnSpc>
              <a:buClr>
                <a:srgbClr val="0B5395"/>
              </a:buClr>
              <a:buFont typeface="Wingdings" panose="05000000000000000000" pitchFamily="2" charset="2"/>
              <a:buChar char="q"/>
            </a:pPr>
            <a:r>
              <a:rPr lang="en-GB" sz="1800" b="1" dirty="0">
                <a:latin typeface="Tw Cen MT" panose="020B0602020104020603" pitchFamily="34" charset="0"/>
              </a:rPr>
              <a:t>Input Size:</a:t>
            </a:r>
            <a:r>
              <a:rPr lang="en-GB" sz="1800" dirty="0">
                <a:latin typeface="Tw Cen MT" panose="020B0602020104020603" pitchFamily="34" charset="0"/>
              </a:rPr>
              <a:t> SHA256 can process an input of any size, from zero bits up to a maximum that is less than 2^64 bits.</a:t>
            </a:r>
          </a:p>
          <a:p>
            <a:pPr algn="just">
              <a:lnSpc>
                <a:spcPct val="100000"/>
              </a:lnSpc>
              <a:buClr>
                <a:srgbClr val="0B5395"/>
              </a:buClr>
              <a:buFont typeface="Wingdings" panose="05000000000000000000" pitchFamily="2" charset="2"/>
              <a:buChar char="q"/>
            </a:pPr>
            <a:r>
              <a:rPr lang="en-GB" sz="1800" b="1" dirty="0">
                <a:latin typeface="Tw Cen MT" panose="020B0602020104020603" pitchFamily="34" charset="0"/>
              </a:rPr>
              <a:t>Block Size:</a:t>
            </a:r>
            <a:r>
              <a:rPr lang="en-GB" sz="1800" dirty="0">
                <a:latin typeface="Tw Cen MT" panose="020B0602020104020603" pitchFamily="34" charset="0"/>
              </a:rPr>
              <a:t> The algorithm processes data in 512-bit blocks, using a series of bitwise operations, logical functions, and modular arithmetic.</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algorithm includes input padding and parsing, processing and then compression. The algorithm was programmed in C to understand it properly before creating the core.</a:t>
            </a:r>
          </a:p>
        </p:txBody>
      </p:sp>
      <p:pic>
        <p:nvPicPr>
          <p:cNvPr id="3076" name="Picture 4">
            <a:extLst>
              <a:ext uri="{FF2B5EF4-FFF2-40B4-BE49-F238E27FC236}">
                <a16:creationId xmlns:a16="http://schemas.microsoft.com/office/drawing/2014/main" id="{27403ED9-6365-259A-2E91-28AFFB01A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4955" y="5044052"/>
            <a:ext cx="8582089" cy="1265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91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Autofit/>
          </a:bodyPr>
          <a:lstStyle/>
          <a:p>
            <a:pPr algn="ctr"/>
            <a:r>
              <a:rPr lang="en-US" sz="3600" dirty="0">
                <a:latin typeface="Tw Cen MT" panose="020B0602020104020603" pitchFamily="34" charset="0"/>
              </a:rPr>
              <a:t>SHA256 Core </a:t>
            </a:r>
            <a:r>
              <a:rPr lang="en-US" sz="3600" dirty="0" err="1">
                <a:latin typeface="Tw Cen MT" panose="020B0602020104020603" pitchFamily="34" charset="0"/>
              </a:rPr>
              <a:t>Baremetal</a:t>
            </a:r>
            <a:r>
              <a:rPr lang="en-US" sz="3600" dirty="0">
                <a:latin typeface="Tw Cen MT" panose="020B0602020104020603" pitchFamily="34" charset="0"/>
              </a:rPr>
              <a:t> Simulation with QEMU </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4289464" y="2412767"/>
            <a:ext cx="7433145" cy="3896593"/>
          </a:xfrm>
          <a:prstGeom prst="rect">
            <a:avLst/>
          </a:prstGeom>
        </p:spPr>
        <p:txBody>
          <a:bodyPr vert="horz" lIns="91440" tIns="45720" rIns="91440" bIns="45720" rtlCol="0" anchor="ctr">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crypto core was modelled for QEMU, describing the register map, core behaviour and read and write functions using the QEMU Object Model.</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QEMU was configured and built for RISC-V architecture together with the modelled core.</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A </a:t>
            </a:r>
            <a:r>
              <a:rPr lang="en-GB" sz="1800" dirty="0" err="1">
                <a:latin typeface="Tw Cen MT" panose="020B0602020104020603" pitchFamily="34" charset="0"/>
              </a:rPr>
              <a:t>Buildroot</a:t>
            </a:r>
            <a:r>
              <a:rPr lang="en-GB" sz="1800" dirty="0">
                <a:latin typeface="Tw Cen MT" panose="020B0602020104020603" pitchFamily="34" charset="0"/>
              </a:rPr>
              <a:t> system was setup up with the same RISC-V configuration with Linux which was run on top of the QEMU emulator.</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a:t>
            </a:r>
            <a:r>
              <a:rPr lang="en-GB" sz="1800" dirty="0" err="1">
                <a:latin typeface="Tw Cen MT" panose="020B0602020104020603" pitchFamily="34" charset="0"/>
              </a:rPr>
              <a:t>cryptocore</a:t>
            </a:r>
            <a:r>
              <a:rPr lang="en-GB" sz="1800" dirty="0">
                <a:latin typeface="Tw Cen MT" panose="020B0602020104020603" pitchFamily="34" charset="0"/>
              </a:rPr>
              <a:t> was tested without any firmware by directly reading the memory-mapped addresses using </a:t>
            </a:r>
            <a:r>
              <a:rPr lang="en-GB" sz="1800" dirty="0" err="1">
                <a:latin typeface="Tw Cen MT" panose="020B0602020104020603" pitchFamily="34" charset="0"/>
              </a:rPr>
              <a:t>BusyBox</a:t>
            </a:r>
            <a:r>
              <a:rPr lang="en-GB" sz="1800" dirty="0">
                <a:latin typeface="Tw Cen MT" panose="020B0602020104020603" pitchFamily="34" charset="0"/>
              </a:rPr>
              <a:t> in </a:t>
            </a:r>
            <a:r>
              <a:rPr lang="en-GB" sz="1800" dirty="0" err="1">
                <a:latin typeface="Tw Cen MT" panose="020B0602020104020603" pitchFamily="34" charset="0"/>
              </a:rPr>
              <a:t>buildroot</a:t>
            </a:r>
            <a:r>
              <a:rPr lang="en-GB" sz="1800" dirty="0">
                <a:latin typeface="Tw Cen MT" panose="020B0602020104020603" pitchFamily="34" charset="0"/>
              </a:rPr>
              <a:t>.</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emulated device performed correctly without any driver when the ID register was read.</a:t>
            </a:r>
          </a:p>
        </p:txBody>
      </p:sp>
      <p:pic>
        <p:nvPicPr>
          <p:cNvPr id="5122" name="Picture 2">
            <a:extLst>
              <a:ext uri="{FF2B5EF4-FFF2-40B4-BE49-F238E27FC236}">
                <a16:creationId xmlns:a16="http://schemas.microsoft.com/office/drawing/2014/main" id="{94565EC3-086E-287E-1689-F7B63F56C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29" y="3714662"/>
            <a:ext cx="3111744" cy="12928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787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Autofit/>
          </a:bodyPr>
          <a:lstStyle/>
          <a:p>
            <a:pPr algn="ctr"/>
            <a:r>
              <a:rPr lang="en-US" sz="3600" dirty="0">
                <a:latin typeface="Tw Cen MT" panose="020B0602020104020603" pitchFamily="34" charset="0"/>
              </a:rPr>
              <a:t>Driver Development &amp; Cross-compilation</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5673436" y="2276857"/>
            <a:ext cx="6049173" cy="4032503"/>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Drivers abstract away hardware and create a simpler interface to interact with a device.</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Virtual File System is important for this framework as when the device is made available as a file, the VFS connects the functions to the driver.</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Linux recognizes character, block and network devices and drivers for them.</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driver also provides devices identification through major and minor numbers.</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device driver for the SHA256 core was cross-compiled through the </a:t>
            </a:r>
            <a:r>
              <a:rPr lang="en-GB" sz="1800" dirty="0" err="1">
                <a:latin typeface="Tw Cen MT" panose="020B0602020104020603" pitchFamily="34" charset="0"/>
              </a:rPr>
              <a:t>Buildroot</a:t>
            </a:r>
            <a:r>
              <a:rPr lang="en-GB" sz="1800" dirty="0">
                <a:latin typeface="Tw Cen MT" panose="020B0602020104020603" pitchFamily="34" charset="0"/>
              </a:rPr>
              <a:t> cross-compiler toolchain.</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It was mounted on the </a:t>
            </a:r>
            <a:r>
              <a:rPr lang="en-GB" sz="1800" dirty="0" err="1">
                <a:latin typeface="Tw Cen MT" panose="020B0602020104020603" pitchFamily="34" charset="0"/>
              </a:rPr>
              <a:t>rootfs</a:t>
            </a:r>
            <a:r>
              <a:rPr lang="en-GB" sz="1800" dirty="0">
                <a:latin typeface="Tw Cen MT" panose="020B0602020104020603" pitchFamily="34" charset="0"/>
              </a:rPr>
              <a:t> of the system and then accessed from inside simulation.</a:t>
            </a:r>
          </a:p>
        </p:txBody>
      </p:sp>
      <p:pic>
        <p:nvPicPr>
          <p:cNvPr id="6146" name="Picture 2">
            <a:extLst>
              <a:ext uri="{FF2B5EF4-FFF2-40B4-BE49-F238E27FC236}">
                <a16:creationId xmlns:a16="http://schemas.microsoft.com/office/drawing/2014/main" id="{B1A62FC6-42E6-0B2A-1388-B99213BD2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31" y="2800966"/>
            <a:ext cx="5071774" cy="273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894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Rectangle 72">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5" name="Rectangle 74">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7D7BD86-FC13-9BB2-9497-5F03F68F7DE8}"/>
              </a:ext>
            </a:extLst>
          </p:cNvPr>
          <p:cNvSpPr>
            <a:spLocks noGrp="1"/>
          </p:cNvSpPr>
          <p:nvPr>
            <p:ph type="title"/>
          </p:nvPr>
        </p:nvSpPr>
        <p:spPr>
          <a:xfrm>
            <a:off x="1115568" y="548640"/>
            <a:ext cx="10168128" cy="1179576"/>
          </a:xfrm>
        </p:spPr>
        <p:txBody>
          <a:bodyPr vert="horz" lIns="91440" tIns="45720" rIns="91440" bIns="45720" rtlCol="0" anchor="ctr">
            <a:noAutofit/>
          </a:bodyPr>
          <a:lstStyle/>
          <a:p>
            <a:pPr algn="ctr"/>
            <a:r>
              <a:rPr lang="en-US" sz="3600" dirty="0">
                <a:latin typeface="Tw Cen MT" panose="020B0602020104020603" pitchFamily="34" charset="0"/>
              </a:rPr>
              <a:t>Driver Development &amp; Cross-compilation</a:t>
            </a:r>
          </a:p>
        </p:txBody>
      </p:sp>
      <p:sp>
        <p:nvSpPr>
          <p:cNvPr id="77" name="Rectangle 76">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Content Placeholder 2">
            <a:extLst>
              <a:ext uri="{FF2B5EF4-FFF2-40B4-BE49-F238E27FC236}">
                <a16:creationId xmlns:a16="http://schemas.microsoft.com/office/drawing/2014/main" id="{0F555FC7-D667-5717-4BCA-AE236E82E866}"/>
              </a:ext>
            </a:extLst>
          </p:cNvPr>
          <p:cNvSpPr txBox="1">
            <a:spLocks/>
          </p:cNvSpPr>
          <p:nvPr/>
        </p:nvSpPr>
        <p:spPr>
          <a:xfrm>
            <a:off x="5673436" y="2276857"/>
            <a:ext cx="6049173" cy="4032503"/>
          </a:xfrm>
          <a:prstGeom prst="rect">
            <a:avLst/>
          </a:prstGeom>
        </p:spPr>
        <p:txBody>
          <a:bodyPr vert="horz" lIns="91440" tIns="45720" rIns="91440" bIns="45720" rtlCol="0" anchor="ctr">
            <a:normAutofit lnSpcReduction="10000"/>
          </a:bodyPr>
          <a:lstStyle>
            <a:lvl1pPr marL="228600" indent="-228600" algn="l" defTabSz="914400" rtl="0" eaLnBrk="1" latinLnBrk="0" hangingPunct="1">
              <a:lnSpc>
                <a:spcPct val="11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Drivers abstract away hardware and create a simpler interface to interact with a device.</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Virtual File System is important for this framework as when the device is made available as a file, the VFS connects the functions to the driver.</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Linux recognizes character, block and network devices and drivers for them.</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driver also provides devices identification through major and minor numbers.</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The device driver for the SHA256 core was cross-compiled through the </a:t>
            </a:r>
            <a:r>
              <a:rPr lang="en-GB" sz="1800" dirty="0" err="1">
                <a:latin typeface="Tw Cen MT" panose="020B0602020104020603" pitchFamily="34" charset="0"/>
              </a:rPr>
              <a:t>Buildroot</a:t>
            </a:r>
            <a:r>
              <a:rPr lang="en-GB" sz="1800" dirty="0">
                <a:latin typeface="Tw Cen MT" panose="020B0602020104020603" pitchFamily="34" charset="0"/>
              </a:rPr>
              <a:t> cross-compiler toolchain.</a:t>
            </a:r>
          </a:p>
          <a:p>
            <a:pPr algn="just">
              <a:lnSpc>
                <a:spcPct val="100000"/>
              </a:lnSpc>
              <a:buClr>
                <a:srgbClr val="0B5395"/>
              </a:buClr>
              <a:buFont typeface="Wingdings" panose="05000000000000000000" pitchFamily="2" charset="2"/>
              <a:buChar char="q"/>
            </a:pPr>
            <a:r>
              <a:rPr lang="en-GB" sz="1800" dirty="0">
                <a:latin typeface="Tw Cen MT" panose="020B0602020104020603" pitchFamily="34" charset="0"/>
              </a:rPr>
              <a:t>It was mounted on the </a:t>
            </a:r>
            <a:r>
              <a:rPr lang="en-GB" sz="1800" dirty="0" err="1">
                <a:latin typeface="Tw Cen MT" panose="020B0602020104020603" pitchFamily="34" charset="0"/>
              </a:rPr>
              <a:t>rootfs</a:t>
            </a:r>
            <a:r>
              <a:rPr lang="en-GB" sz="1800" dirty="0">
                <a:latin typeface="Tw Cen MT" panose="020B0602020104020603" pitchFamily="34" charset="0"/>
              </a:rPr>
              <a:t> of the system and then accessed from inside simulation.</a:t>
            </a:r>
          </a:p>
        </p:txBody>
      </p:sp>
      <p:pic>
        <p:nvPicPr>
          <p:cNvPr id="6146" name="Picture 2">
            <a:extLst>
              <a:ext uri="{FF2B5EF4-FFF2-40B4-BE49-F238E27FC236}">
                <a16:creationId xmlns:a16="http://schemas.microsoft.com/office/drawing/2014/main" id="{B1A62FC6-42E6-0B2A-1388-B99213BD2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831" y="2800966"/>
            <a:ext cx="5071774" cy="2730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4991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AccentBoxVTI">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Avenir">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1396</TotalTime>
  <Words>1235</Words>
  <Application>Microsoft Office PowerPoint</Application>
  <PresentationFormat>Widescreen</PresentationFormat>
  <Paragraphs>99</Paragraphs>
  <Slides>14</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Calibri</vt:lpstr>
      <vt:lpstr>Neue Haas Grotesk Text Pro</vt:lpstr>
      <vt:lpstr>Tw Cen MT</vt:lpstr>
      <vt:lpstr>Tw Cen MT Condensed</vt:lpstr>
      <vt:lpstr>Wingdings</vt:lpstr>
      <vt:lpstr>AccentBoxVTI</vt:lpstr>
      <vt:lpstr>Linux Device Driver Development for SHA256 Cryptographic Core in QEMU for RISC-V ISA</vt:lpstr>
      <vt:lpstr>Project Objectives and Execution Strategy</vt:lpstr>
      <vt:lpstr>Heterogenous Computing Architectures</vt:lpstr>
      <vt:lpstr>Cryptographic Accelerators &amp; Algorithms</vt:lpstr>
      <vt:lpstr>QEMU: Emulation &amp; Virtualization</vt:lpstr>
      <vt:lpstr>SHA256 Algorithm Implementation</vt:lpstr>
      <vt:lpstr>SHA256 Core Baremetal Simulation with QEMU </vt:lpstr>
      <vt:lpstr>Driver Development &amp; Cross-compilation</vt:lpstr>
      <vt:lpstr>Driver Development &amp; Cross-compilation</vt:lpstr>
      <vt:lpstr>Testing of the Core and Device Driver</vt:lpstr>
      <vt:lpstr>Cybersecurity Aspects of Cryptography Hardware</vt:lpstr>
      <vt:lpstr>SHA256 Specific Cybersecurity Risks</vt:lpstr>
      <vt:lpstr>Open Access Laboratory Experience</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Analysis and Design of Embedded Software for Ethernet Communication Protocol Standard in the Automotive Sector</dc:title>
  <dc:creator>Muhammad Haris Khan</dc:creator>
  <cp:lastModifiedBy>Danish  Shahabuddin</cp:lastModifiedBy>
  <cp:revision>62</cp:revision>
  <dcterms:created xsi:type="dcterms:W3CDTF">2023-11-30T10:22:16Z</dcterms:created>
  <dcterms:modified xsi:type="dcterms:W3CDTF">2024-07-22T05:45:24Z</dcterms:modified>
</cp:coreProperties>
</file>