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67" r:id="rId6"/>
    <p:sldId id="291" r:id="rId7"/>
    <p:sldId id="268" r:id="rId8"/>
    <p:sldId id="261" r:id="rId9"/>
    <p:sldId id="287" r:id="rId10"/>
    <p:sldId id="283" r:id="rId11"/>
    <p:sldId id="288" r:id="rId12"/>
    <p:sldId id="292" r:id="rId13"/>
    <p:sldId id="289" r:id="rId14"/>
    <p:sldId id="28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5C6A"/>
    <a:srgbClr val="0C4360"/>
    <a:srgbClr val="FD3B60"/>
    <a:srgbClr val="00243A"/>
    <a:srgbClr val="103350"/>
    <a:srgbClr val="1B6872"/>
    <a:srgbClr val="63B7C6"/>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0215D-D069-4F92-B9B2-B3C2A414B6B1}" type="doc">
      <dgm:prSet loTypeId="urn:microsoft.com/office/officeart/2008/layout/PictureStrips" loCatId="list" qsTypeId="urn:microsoft.com/office/officeart/2005/8/quickstyle/simple1" qsCatId="simple" csTypeId="urn:microsoft.com/office/officeart/2005/8/colors/colorful1" csCatId="colorful" phldr="1"/>
      <dgm:spPr/>
      <dgm:t>
        <a:bodyPr/>
        <a:lstStyle/>
        <a:p>
          <a:endParaRPr lang="en-US"/>
        </a:p>
      </dgm:t>
    </dgm:pt>
    <dgm:pt modelId="{A7D6EF10-370C-4CBA-BB78-DAA8EC8B254B}">
      <dgm:prSet custT="1"/>
      <dgm:spPr/>
      <dgm:t>
        <a:bodyPr/>
        <a:lstStyle/>
        <a:p>
          <a:pPr algn="l"/>
          <a:r>
            <a:rPr lang="en-US" sz="4000" b="0" dirty="0">
              <a:solidFill>
                <a:schemeClr val="bg1"/>
              </a:solidFill>
              <a:latin typeface="Times New Roman" panose="02020603050405020304" pitchFamily="18" charset="0"/>
              <a:cs typeface="Times New Roman" panose="02020603050405020304" pitchFamily="18" charset="0"/>
            </a:rPr>
            <a:t>Identification Technology </a:t>
          </a:r>
        </a:p>
      </dgm:t>
    </dgm:pt>
    <dgm:pt modelId="{3A2D7C43-6976-4ADC-8B41-3B19DAEEF8DE}" type="parTrans" cxnId="{A0098608-7609-4EE1-B68A-432D6B1717A1}">
      <dgm:prSet/>
      <dgm:spPr/>
      <dgm:t>
        <a:bodyPr/>
        <a:lstStyle/>
        <a:p>
          <a:pPr algn="l"/>
          <a:endParaRPr lang="en-US"/>
        </a:p>
      </dgm:t>
    </dgm:pt>
    <dgm:pt modelId="{BC6E3855-532B-4315-B77D-F4382B0AE81E}" type="sibTrans" cxnId="{A0098608-7609-4EE1-B68A-432D6B1717A1}">
      <dgm:prSet/>
      <dgm:spPr/>
      <dgm:t>
        <a:bodyPr/>
        <a:lstStyle/>
        <a:p>
          <a:pPr algn="l"/>
          <a:endParaRPr lang="en-US"/>
        </a:p>
      </dgm:t>
    </dgm:pt>
    <dgm:pt modelId="{9E6F0D15-CE1F-48B5-9C1D-6AADD8437C65}">
      <dgm:prSet custT="1"/>
      <dgm:spPr/>
      <dgm:t>
        <a:bodyPr/>
        <a:lstStyle/>
        <a:p>
          <a:pPr algn="l"/>
          <a:r>
            <a:rPr lang="en-US" sz="4000" b="0" dirty="0">
              <a:solidFill>
                <a:schemeClr val="bg1"/>
              </a:solidFill>
              <a:latin typeface="Times New Roman" panose="02020603050405020304" pitchFamily="18" charset="0"/>
              <a:cs typeface="Times New Roman" panose="02020603050405020304" pitchFamily="18" charset="0"/>
            </a:rPr>
            <a:t>Sensing Technology </a:t>
          </a:r>
        </a:p>
      </dgm:t>
    </dgm:pt>
    <dgm:pt modelId="{A57E7028-DBCD-47AF-B52B-87E3B55F31A9}" type="parTrans" cxnId="{A9999480-F22B-4B33-8A3B-26324B4615EF}">
      <dgm:prSet/>
      <dgm:spPr/>
      <dgm:t>
        <a:bodyPr/>
        <a:lstStyle/>
        <a:p>
          <a:endParaRPr lang="en-US"/>
        </a:p>
      </dgm:t>
    </dgm:pt>
    <dgm:pt modelId="{787010E4-C96E-4858-BE0D-4203F83E570D}" type="sibTrans" cxnId="{A9999480-F22B-4B33-8A3B-26324B4615EF}">
      <dgm:prSet/>
      <dgm:spPr/>
      <dgm:t>
        <a:bodyPr/>
        <a:lstStyle/>
        <a:p>
          <a:endParaRPr lang="en-US"/>
        </a:p>
      </dgm:t>
    </dgm:pt>
    <dgm:pt modelId="{BB765F36-80EE-4876-8BD1-AB8110D45136}">
      <dgm:prSet custT="1"/>
      <dgm:spPr/>
      <dgm:t>
        <a:bodyPr/>
        <a:lstStyle/>
        <a:p>
          <a:pPr algn="l"/>
          <a:r>
            <a:rPr lang="en-US" sz="4000" b="0" dirty="0">
              <a:solidFill>
                <a:schemeClr val="bg1"/>
              </a:solidFill>
              <a:latin typeface="Times New Roman" panose="02020603050405020304" pitchFamily="18" charset="0"/>
              <a:cs typeface="Times New Roman" panose="02020603050405020304" pitchFamily="18" charset="0"/>
            </a:rPr>
            <a:t>Communication </a:t>
          </a:r>
        </a:p>
      </dgm:t>
    </dgm:pt>
    <dgm:pt modelId="{ADC1CA2A-EEA0-4E12-BF42-86B67B8DFB47}" type="parTrans" cxnId="{E8E12599-DE96-48DE-A61C-006552DD527F}">
      <dgm:prSet/>
      <dgm:spPr/>
      <dgm:t>
        <a:bodyPr/>
        <a:lstStyle/>
        <a:p>
          <a:endParaRPr lang="en-US"/>
        </a:p>
      </dgm:t>
    </dgm:pt>
    <dgm:pt modelId="{C2673CEA-426A-413B-923C-6CDAA2CF32D4}" type="sibTrans" cxnId="{E8E12599-DE96-48DE-A61C-006552DD527F}">
      <dgm:prSet/>
      <dgm:spPr/>
      <dgm:t>
        <a:bodyPr/>
        <a:lstStyle/>
        <a:p>
          <a:endParaRPr lang="en-US"/>
        </a:p>
      </dgm:t>
    </dgm:pt>
    <dgm:pt modelId="{E05AC0F5-5CB4-41E7-89BB-14B4E6F1F63B}">
      <dgm:prSet custT="1"/>
      <dgm:spPr/>
      <dgm:t>
        <a:bodyPr/>
        <a:lstStyle/>
        <a:p>
          <a:pPr algn="l"/>
          <a:r>
            <a:rPr lang="en-US" sz="4000" b="0" dirty="0">
              <a:solidFill>
                <a:schemeClr val="bg1"/>
              </a:solidFill>
              <a:latin typeface="Times New Roman" panose="02020603050405020304" pitchFamily="18" charset="0"/>
              <a:cs typeface="Times New Roman" panose="02020603050405020304" pitchFamily="18" charset="0"/>
            </a:rPr>
            <a:t>Location Technology</a:t>
          </a:r>
        </a:p>
      </dgm:t>
    </dgm:pt>
    <dgm:pt modelId="{A8541439-A642-4564-BCFE-C8B3DB1C93FF}" type="parTrans" cxnId="{1FFC8A89-C66F-4652-9423-301C12F8A2CB}">
      <dgm:prSet/>
      <dgm:spPr/>
      <dgm:t>
        <a:bodyPr/>
        <a:lstStyle/>
        <a:p>
          <a:endParaRPr lang="en-US"/>
        </a:p>
      </dgm:t>
    </dgm:pt>
    <dgm:pt modelId="{7234EF49-4A88-4EFF-A48C-88642FDF072D}" type="sibTrans" cxnId="{1FFC8A89-C66F-4652-9423-301C12F8A2CB}">
      <dgm:prSet/>
      <dgm:spPr/>
      <dgm:t>
        <a:bodyPr/>
        <a:lstStyle/>
        <a:p>
          <a:endParaRPr lang="en-US"/>
        </a:p>
      </dgm:t>
    </dgm:pt>
    <dgm:pt modelId="{39873FB7-B535-4643-8D85-915C9BF0C8B2}" type="pres">
      <dgm:prSet presAssocID="{FE00215D-D069-4F92-B9B2-B3C2A414B6B1}" presName="Name0" presStyleCnt="0">
        <dgm:presLayoutVars>
          <dgm:dir/>
          <dgm:resizeHandles val="exact"/>
        </dgm:presLayoutVars>
      </dgm:prSet>
      <dgm:spPr/>
    </dgm:pt>
    <dgm:pt modelId="{4A82569D-E5E0-4C76-9539-FEAB99C3401A}" type="pres">
      <dgm:prSet presAssocID="{A7D6EF10-370C-4CBA-BB78-DAA8EC8B254B}" presName="composite" presStyleCnt="0"/>
      <dgm:spPr/>
    </dgm:pt>
    <dgm:pt modelId="{009719A4-5835-4751-BF7A-B13D48CEF68F}" type="pres">
      <dgm:prSet presAssocID="{A7D6EF10-370C-4CBA-BB78-DAA8EC8B254B}" presName="rect1" presStyleLbl="trAlignAcc1" presStyleIdx="0" presStyleCnt="4">
        <dgm:presLayoutVars>
          <dgm:bulletEnabled val="1"/>
        </dgm:presLayoutVars>
      </dgm:prSet>
      <dgm:spPr/>
    </dgm:pt>
    <dgm:pt modelId="{587FA382-F41E-4268-B6AE-8999D37AC4BF}" type="pres">
      <dgm:prSet presAssocID="{A7D6EF10-370C-4CBA-BB78-DAA8EC8B254B}"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arcode with solid fill"/>
        </a:ext>
      </dgm:extLst>
    </dgm:pt>
    <dgm:pt modelId="{0067D09A-0461-44B4-9557-3ED2B800C144}" type="pres">
      <dgm:prSet presAssocID="{BC6E3855-532B-4315-B77D-F4382B0AE81E}" presName="sibTrans" presStyleCnt="0"/>
      <dgm:spPr/>
    </dgm:pt>
    <dgm:pt modelId="{360B2B48-D82C-47CB-8EF0-4D7F0751478C}" type="pres">
      <dgm:prSet presAssocID="{9E6F0D15-CE1F-48B5-9C1D-6AADD8437C65}" presName="composite" presStyleCnt="0"/>
      <dgm:spPr/>
    </dgm:pt>
    <dgm:pt modelId="{F8F64048-9C12-44CA-B018-C1644BE89EEA}" type="pres">
      <dgm:prSet presAssocID="{9E6F0D15-CE1F-48B5-9C1D-6AADD8437C65}" presName="rect1" presStyleLbl="trAlignAcc1" presStyleIdx="1" presStyleCnt="4">
        <dgm:presLayoutVars>
          <dgm:bulletEnabled val="1"/>
        </dgm:presLayoutVars>
      </dgm:prSet>
      <dgm:spPr/>
    </dgm:pt>
    <dgm:pt modelId="{BCB6B710-431F-4C54-8BF7-60B162194904}" type="pres">
      <dgm:prSet presAssocID="{9E6F0D15-CE1F-48B5-9C1D-6AADD8437C65}"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Artificial Intelligence with solid fill"/>
        </a:ext>
      </dgm:extLst>
    </dgm:pt>
    <dgm:pt modelId="{6AB7A541-DB03-4C95-9AB1-9475CC3F950E}" type="pres">
      <dgm:prSet presAssocID="{787010E4-C96E-4858-BE0D-4203F83E570D}" presName="sibTrans" presStyleCnt="0"/>
      <dgm:spPr/>
    </dgm:pt>
    <dgm:pt modelId="{4BEA2217-1127-4CE7-8FB0-F3529115B705}" type="pres">
      <dgm:prSet presAssocID="{BB765F36-80EE-4876-8BD1-AB8110D45136}" presName="composite" presStyleCnt="0"/>
      <dgm:spPr/>
    </dgm:pt>
    <dgm:pt modelId="{EF549F7E-23B3-41D5-A82B-634F95763009}" type="pres">
      <dgm:prSet presAssocID="{BB765F36-80EE-4876-8BD1-AB8110D45136}" presName="rect1" presStyleLbl="trAlignAcc1" presStyleIdx="2" presStyleCnt="4">
        <dgm:presLayoutVars>
          <dgm:bulletEnabled val="1"/>
        </dgm:presLayoutVars>
      </dgm:prSet>
      <dgm:spPr/>
    </dgm:pt>
    <dgm:pt modelId="{0288E270-AC3A-40A8-B89D-BA4CC84A7CC1}" type="pres">
      <dgm:prSet presAssocID="{BB765F36-80EE-4876-8BD1-AB8110D45136}"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all center with solid fill"/>
        </a:ext>
      </dgm:extLst>
    </dgm:pt>
    <dgm:pt modelId="{78AFC8D1-31D3-42FC-AFF7-452A3F7B9883}" type="pres">
      <dgm:prSet presAssocID="{C2673CEA-426A-413B-923C-6CDAA2CF32D4}" presName="sibTrans" presStyleCnt="0"/>
      <dgm:spPr/>
    </dgm:pt>
    <dgm:pt modelId="{DD7A4404-C01F-4F18-8285-B4A4FB6561B5}" type="pres">
      <dgm:prSet presAssocID="{E05AC0F5-5CB4-41E7-89BB-14B4E6F1F63B}" presName="composite" presStyleCnt="0"/>
      <dgm:spPr/>
    </dgm:pt>
    <dgm:pt modelId="{BE0295A9-A483-407E-B14E-B2404B233819}" type="pres">
      <dgm:prSet presAssocID="{E05AC0F5-5CB4-41E7-89BB-14B4E6F1F63B}" presName="rect1" presStyleLbl="trAlignAcc1" presStyleIdx="3" presStyleCnt="4">
        <dgm:presLayoutVars>
          <dgm:bulletEnabled val="1"/>
        </dgm:presLayoutVars>
      </dgm:prSet>
      <dgm:spPr/>
    </dgm:pt>
    <dgm:pt modelId="{5F662762-2553-4F0B-8ED9-F77EA1414112}" type="pres">
      <dgm:prSet presAssocID="{E05AC0F5-5CB4-41E7-89BB-14B4E6F1F63B}"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Marker with solid fill"/>
        </a:ext>
      </dgm:extLst>
    </dgm:pt>
  </dgm:ptLst>
  <dgm:cxnLst>
    <dgm:cxn modelId="{A0098608-7609-4EE1-B68A-432D6B1717A1}" srcId="{FE00215D-D069-4F92-B9B2-B3C2A414B6B1}" destId="{A7D6EF10-370C-4CBA-BB78-DAA8EC8B254B}" srcOrd="0" destOrd="0" parTransId="{3A2D7C43-6976-4ADC-8B41-3B19DAEEF8DE}" sibTransId="{BC6E3855-532B-4315-B77D-F4382B0AE81E}"/>
    <dgm:cxn modelId="{7A17E91F-0431-4B38-841B-C1605EEB3973}" type="presOf" srcId="{BB765F36-80EE-4876-8BD1-AB8110D45136}" destId="{EF549F7E-23B3-41D5-A82B-634F95763009}" srcOrd="0" destOrd="0" presId="urn:microsoft.com/office/officeart/2008/layout/PictureStrips"/>
    <dgm:cxn modelId="{39D2D232-B149-42E4-92BE-256952D473B8}" type="presOf" srcId="{9E6F0D15-CE1F-48B5-9C1D-6AADD8437C65}" destId="{F8F64048-9C12-44CA-B018-C1644BE89EEA}" srcOrd="0" destOrd="0" presId="urn:microsoft.com/office/officeart/2008/layout/PictureStrips"/>
    <dgm:cxn modelId="{A9999480-F22B-4B33-8A3B-26324B4615EF}" srcId="{FE00215D-D069-4F92-B9B2-B3C2A414B6B1}" destId="{9E6F0D15-CE1F-48B5-9C1D-6AADD8437C65}" srcOrd="1" destOrd="0" parTransId="{A57E7028-DBCD-47AF-B52B-87E3B55F31A9}" sibTransId="{787010E4-C96E-4858-BE0D-4203F83E570D}"/>
    <dgm:cxn modelId="{1FFC8A89-C66F-4652-9423-301C12F8A2CB}" srcId="{FE00215D-D069-4F92-B9B2-B3C2A414B6B1}" destId="{E05AC0F5-5CB4-41E7-89BB-14B4E6F1F63B}" srcOrd="3" destOrd="0" parTransId="{A8541439-A642-4564-BCFE-C8B3DB1C93FF}" sibTransId="{7234EF49-4A88-4EFF-A48C-88642FDF072D}"/>
    <dgm:cxn modelId="{E8E12599-DE96-48DE-A61C-006552DD527F}" srcId="{FE00215D-D069-4F92-B9B2-B3C2A414B6B1}" destId="{BB765F36-80EE-4876-8BD1-AB8110D45136}" srcOrd="2" destOrd="0" parTransId="{ADC1CA2A-EEA0-4E12-BF42-86B67B8DFB47}" sibTransId="{C2673CEA-426A-413B-923C-6CDAA2CF32D4}"/>
    <dgm:cxn modelId="{E5DC2EAC-49CA-4A11-94B4-8E883C413B3F}" type="presOf" srcId="{FE00215D-D069-4F92-B9B2-B3C2A414B6B1}" destId="{39873FB7-B535-4643-8D85-915C9BF0C8B2}" srcOrd="0" destOrd="0" presId="urn:microsoft.com/office/officeart/2008/layout/PictureStrips"/>
    <dgm:cxn modelId="{D45338EA-F0A7-4275-B812-5D12C7BCC1D5}" type="presOf" srcId="{E05AC0F5-5CB4-41E7-89BB-14B4E6F1F63B}" destId="{BE0295A9-A483-407E-B14E-B2404B233819}" srcOrd="0" destOrd="0" presId="urn:microsoft.com/office/officeart/2008/layout/PictureStrips"/>
    <dgm:cxn modelId="{F6AB2CF5-C373-4D82-A50E-2E9CEB4ED790}" type="presOf" srcId="{A7D6EF10-370C-4CBA-BB78-DAA8EC8B254B}" destId="{009719A4-5835-4751-BF7A-B13D48CEF68F}" srcOrd="0" destOrd="0" presId="urn:microsoft.com/office/officeart/2008/layout/PictureStrips"/>
    <dgm:cxn modelId="{C5882FE8-9684-4A35-8029-F2B2075EBFA4}" type="presParOf" srcId="{39873FB7-B535-4643-8D85-915C9BF0C8B2}" destId="{4A82569D-E5E0-4C76-9539-FEAB99C3401A}" srcOrd="0" destOrd="0" presId="urn:microsoft.com/office/officeart/2008/layout/PictureStrips"/>
    <dgm:cxn modelId="{97661738-27A4-4E1E-92D1-22E5E1586235}" type="presParOf" srcId="{4A82569D-E5E0-4C76-9539-FEAB99C3401A}" destId="{009719A4-5835-4751-BF7A-B13D48CEF68F}" srcOrd="0" destOrd="0" presId="urn:microsoft.com/office/officeart/2008/layout/PictureStrips"/>
    <dgm:cxn modelId="{72A13776-870E-4664-8FE2-5EB8DFDC1708}" type="presParOf" srcId="{4A82569D-E5E0-4C76-9539-FEAB99C3401A}" destId="{587FA382-F41E-4268-B6AE-8999D37AC4BF}" srcOrd="1" destOrd="0" presId="urn:microsoft.com/office/officeart/2008/layout/PictureStrips"/>
    <dgm:cxn modelId="{7FEEE49C-6CC5-4F40-B86B-A0C466796C8E}" type="presParOf" srcId="{39873FB7-B535-4643-8D85-915C9BF0C8B2}" destId="{0067D09A-0461-44B4-9557-3ED2B800C144}" srcOrd="1" destOrd="0" presId="urn:microsoft.com/office/officeart/2008/layout/PictureStrips"/>
    <dgm:cxn modelId="{61DAEC53-116D-4ABD-869B-48F69F42BE81}" type="presParOf" srcId="{39873FB7-B535-4643-8D85-915C9BF0C8B2}" destId="{360B2B48-D82C-47CB-8EF0-4D7F0751478C}" srcOrd="2" destOrd="0" presId="urn:microsoft.com/office/officeart/2008/layout/PictureStrips"/>
    <dgm:cxn modelId="{2A629CDE-E5A8-4C26-B62E-A721F53F28FD}" type="presParOf" srcId="{360B2B48-D82C-47CB-8EF0-4D7F0751478C}" destId="{F8F64048-9C12-44CA-B018-C1644BE89EEA}" srcOrd="0" destOrd="0" presId="urn:microsoft.com/office/officeart/2008/layout/PictureStrips"/>
    <dgm:cxn modelId="{E67FD4E9-964A-43FA-876D-59EC927CB18E}" type="presParOf" srcId="{360B2B48-D82C-47CB-8EF0-4D7F0751478C}" destId="{BCB6B710-431F-4C54-8BF7-60B162194904}" srcOrd="1" destOrd="0" presId="urn:microsoft.com/office/officeart/2008/layout/PictureStrips"/>
    <dgm:cxn modelId="{9B12BBD6-0213-4E33-9358-A71116EF2E61}" type="presParOf" srcId="{39873FB7-B535-4643-8D85-915C9BF0C8B2}" destId="{6AB7A541-DB03-4C95-9AB1-9475CC3F950E}" srcOrd="3" destOrd="0" presId="urn:microsoft.com/office/officeart/2008/layout/PictureStrips"/>
    <dgm:cxn modelId="{DD941F32-AC98-4F6B-A939-7DFABFB562E8}" type="presParOf" srcId="{39873FB7-B535-4643-8D85-915C9BF0C8B2}" destId="{4BEA2217-1127-4CE7-8FB0-F3529115B705}" srcOrd="4" destOrd="0" presId="urn:microsoft.com/office/officeart/2008/layout/PictureStrips"/>
    <dgm:cxn modelId="{3387E180-851E-4FA1-B990-4A26573E049F}" type="presParOf" srcId="{4BEA2217-1127-4CE7-8FB0-F3529115B705}" destId="{EF549F7E-23B3-41D5-A82B-634F95763009}" srcOrd="0" destOrd="0" presId="urn:microsoft.com/office/officeart/2008/layout/PictureStrips"/>
    <dgm:cxn modelId="{C6D22DF6-7EA7-4A48-907B-77670BCF7913}" type="presParOf" srcId="{4BEA2217-1127-4CE7-8FB0-F3529115B705}" destId="{0288E270-AC3A-40A8-B89D-BA4CC84A7CC1}" srcOrd="1" destOrd="0" presId="urn:microsoft.com/office/officeart/2008/layout/PictureStrips"/>
    <dgm:cxn modelId="{189EC20C-9BA2-41AB-891E-C6BA6F066148}" type="presParOf" srcId="{39873FB7-B535-4643-8D85-915C9BF0C8B2}" destId="{78AFC8D1-31D3-42FC-AFF7-452A3F7B9883}" srcOrd="5" destOrd="0" presId="urn:microsoft.com/office/officeart/2008/layout/PictureStrips"/>
    <dgm:cxn modelId="{E5999013-2337-4CDC-AFA3-4597D2FA0E6A}" type="presParOf" srcId="{39873FB7-B535-4643-8D85-915C9BF0C8B2}" destId="{DD7A4404-C01F-4F18-8285-B4A4FB6561B5}" srcOrd="6" destOrd="0" presId="urn:microsoft.com/office/officeart/2008/layout/PictureStrips"/>
    <dgm:cxn modelId="{EDACC60E-7348-4E75-9A95-94DD39C42970}" type="presParOf" srcId="{DD7A4404-C01F-4F18-8285-B4A4FB6561B5}" destId="{BE0295A9-A483-407E-B14E-B2404B233819}" srcOrd="0" destOrd="0" presId="urn:microsoft.com/office/officeart/2008/layout/PictureStrips"/>
    <dgm:cxn modelId="{543045B3-949C-4AFF-A4A5-B85B589A604C}" type="presParOf" srcId="{DD7A4404-C01F-4F18-8285-B4A4FB6561B5}" destId="{5F662762-2553-4F0B-8ED9-F77EA141411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0215D-D069-4F92-B9B2-B3C2A414B6B1}" type="doc">
      <dgm:prSet loTypeId="urn:microsoft.com/office/officeart/2005/8/layout/cycle6" loCatId="relationship" qsTypeId="urn:microsoft.com/office/officeart/2005/8/quickstyle/3d2" qsCatId="3D" csTypeId="urn:microsoft.com/office/officeart/2005/8/colors/accent2_4" csCatId="accent2" phldr="1"/>
      <dgm:spPr/>
      <dgm:t>
        <a:bodyPr/>
        <a:lstStyle/>
        <a:p>
          <a:endParaRPr lang="en-US"/>
        </a:p>
      </dgm:t>
    </dgm:pt>
    <dgm:pt modelId="{A7D6EF10-370C-4CBA-BB78-DAA8EC8B254B}">
      <dgm:prSet custT="1"/>
      <dgm:spPr/>
      <dgm:t>
        <a:bodyPr/>
        <a:lstStyle/>
        <a:p>
          <a:pPr algn="ctr"/>
          <a:r>
            <a:rPr lang="en-US" sz="2400" dirty="0">
              <a:latin typeface="Times New Roman" panose="02020603050405020304" pitchFamily="18" charset="0"/>
              <a:cs typeface="Times New Roman" panose="02020603050405020304" pitchFamily="18" charset="0"/>
            </a:rPr>
            <a:t>Sensor Technology </a:t>
          </a:r>
        </a:p>
      </dgm:t>
    </dgm:pt>
    <dgm:pt modelId="{3A2D7C43-6976-4ADC-8B41-3B19DAEEF8DE}" type="parTrans" cxnId="{A0098608-7609-4EE1-B68A-432D6B1717A1}">
      <dgm:prSet/>
      <dgm:spPr/>
      <dgm:t>
        <a:bodyPr/>
        <a:lstStyle/>
        <a:p>
          <a:pPr algn="l"/>
          <a:endParaRPr lang="en-US" sz="1800"/>
        </a:p>
      </dgm:t>
    </dgm:pt>
    <dgm:pt modelId="{BC6E3855-532B-4315-B77D-F4382B0AE81E}" type="sibTrans" cxnId="{A0098608-7609-4EE1-B68A-432D6B1717A1}">
      <dgm:prSet/>
      <dgm:spPr/>
      <dgm:t>
        <a:bodyPr/>
        <a:lstStyle/>
        <a:p>
          <a:pPr algn="l"/>
          <a:endParaRPr lang="en-US" sz="1800"/>
        </a:p>
      </dgm:t>
    </dgm:pt>
    <dgm:pt modelId="{9E6F0D15-CE1F-48B5-9C1D-6AADD8437C65}">
      <dgm:prSet custT="1"/>
      <dgm:spPr/>
      <dgm:t>
        <a:bodyPr/>
        <a:lstStyle/>
        <a:p>
          <a:pPr algn="ctr"/>
          <a:r>
            <a:rPr lang="en-US" sz="2400" dirty="0">
              <a:latin typeface="Times New Roman" panose="02020603050405020304" pitchFamily="18" charset="0"/>
              <a:cs typeface="Times New Roman" panose="02020603050405020304" pitchFamily="18" charset="0"/>
            </a:rPr>
            <a:t>Smart Hospital</a:t>
          </a:r>
        </a:p>
      </dgm:t>
    </dgm:pt>
    <dgm:pt modelId="{A57E7028-DBCD-47AF-B52B-87E3B55F31A9}" type="parTrans" cxnId="{A9999480-F22B-4B33-8A3B-26324B4615EF}">
      <dgm:prSet/>
      <dgm:spPr/>
      <dgm:t>
        <a:bodyPr/>
        <a:lstStyle/>
        <a:p>
          <a:endParaRPr lang="en-US" sz="1800"/>
        </a:p>
      </dgm:t>
    </dgm:pt>
    <dgm:pt modelId="{787010E4-C96E-4858-BE0D-4203F83E570D}" type="sibTrans" cxnId="{A9999480-F22B-4B33-8A3B-26324B4615EF}">
      <dgm:prSet/>
      <dgm:spPr/>
      <dgm:t>
        <a:bodyPr/>
        <a:lstStyle/>
        <a:p>
          <a:endParaRPr lang="en-US" sz="1800"/>
        </a:p>
      </dgm:t>
    </dgm:pt>
    <dgm:pt modelId="{BB765F36-80EE-4876-8BD1-AB8110D45136}">
      <dgm:prSet custT="1"/>
      <dgm:spPr/>
      <dgm:t>
        <a:bodyPr/>
        <a:lstStyle/>
        <a:p>
          <a:pPr algn="ctr"/>
          <a:r>
            <a:rPr lang="en-US" sz="2400" dirty="0">
              <a:solidFill>
                <a:srgbClr val="0C4360"/>
              </a:solidFill>
              <a:latin typeface="Times New Roman" panose="02020603050405020304" pitchFamily="18" charset="0"/>
              <a:cs typeface="Times New Roman" panose="02020603050405020304" pitchFamily="18" charset="0"/>
            </a:rPr>
            <a:t>Big-Data Analysis </a:t>
          </a:r>
        </a:p>
      </dgm:t>
    </dgm:pt>
    <dgm:pt modelId="{ADC1CA2A-EEA0-4E12-BF42-86B67B8DFB47}" type="parTrans" cxnId="{E8E12599-DE96-48DE-A61C-006552DD527F}">
      <dgm:prSet/>
      <dgm:spPr/>
      <dgm:t>
        <a:bodyPr/>
        <a:lstStyle/>
        <a:p>
          <a:endParaRPr lang="en-US" sz="1800"/>
        </a:p>
      </dgm:t>
    </dgm:pt>
    <dgm:pt modelId="{C2673CEA-426A-413B-923C-6CDAA2CF32D4}" type="sibTrans" cxnId="{E8E12599-DE96-48DE-A61C-006552DD527F}">
      <dgm:prSet/>
      <dgm:spPr/>
      <dgm:t>
        <a:bodyPr/>
        <a:lstStyle/>
        <a:p>
          <a:endParaRPr lang="en-US" sz="1800"/>
        </a:p>
      </dgm:t>
    </dgm:pt>
    <dgm:pt modelId="{E05AC0F5-5CB4-41E7-89BB-14B4E6F1F63B}">
      <dgm:prSet custT="1"/>
      <dgm:spPr/>
      <dgm:t>
        <a:bodyPr/>
        <a:lstStyle/>
        <a:p>
          <a:pPr algn="ctr"/>
          <a:r>
            <a:rPr lang="en-US" sz="2400" dirty="0">
              <a:latin typeface="Times New Roman" panose="02020603050405020304" pitchFamily="18" charset="0"/>
              <a:cs typeface="Times New Roman" panose="02020603050405020304" pitchFamily="18" charset="0"/>
            </a:rPr>
            <a:t>Cloud Computing </a:t>
          </a:r>
        </a:p>
      </dgm:t>
    </dgm:pt>
    <dgm:pt modelId="{A8541439-A642-4564-BCFE-C8B3DB1C93FF}" type="parTrans" cxnId="{1FFC8A89-C66F-4652-9423-301C12F8A2CB}">
      <dgm:prSet/>
      <dgm:spPr/>
      <dgm:t>
        <a:bodyPr/>
        <a:lstStyle/>
        <a:p>
          <a:endParaRPr lang="en-US" sz="1800"/>
        </a:p>
      </dgm:t>
    </dgm:pt>
    <dgm:pt modelId="{7234EF49-4A88-4EFF-A48C-88642FDF072D}" type="sibTrans" cxnId="{1FFC8A89-C66F-4652-9423-301C12F8A2CB}">
      <dgm:prSet/>
      <dgm:spPr/>
      <dgm:t>
        <a:bodyPr/>
        <a:lstStyle/>
        <a:p>
          <a:endParaRPr lang="en-US" sz="1800"/>
        </a:p>
      </dgm:t>
    </dgm:pt>
    <dgm:pt modelId="{81FCF8F2-5E35-49D8-AC96-56E96FCED110}">
      <dgm:prSet custT="1"/>
      <dgm:spPr/>
      <dgm:t>
        <a:bodyPr/>
        <a:lstStyle/>
        <a:p>
          <a:pPr algn="ctr"/>
          <a:r>
            <a:rPr lang="en-US" sz="2400" dirty="0">
              <a:latin typeface="Times New Roman" panose="02020603050405020304" pitchFamily="18" charset="0"/>
              <a:cs typeface="Times New Roman" panose="02020603050405020304" pitchFamily="18" charset="0"/>
            </a:rPr>
            <a:t>Intelligent Network </a:t>
          </a:r>
        </a:p>
      </dgm:t>
    </dgm:pt>
    <dgm:pt modelId="{32E167D9-EC4E-43CF-B925-EDEB53C9D1D1}" type="parTrans" cxnId="{16AA31E6-E4C3-42E9-A3AC-A59CB14E940D}">
      <dgm:prSet/>
      <dgm:spPr/>
      <dgm:t>
        <a:bodyPr/>
        <a:lstStyle/>
        <a:p>
          <a:endParaRPr lang="en-US"/>
        </a:p>
      </dgm:t>
    </dgm:pt>
    <dgm:pt modelId="{B48FA6F7-81F6-4DA0-97B3-4D42DFF10BFF}" type="sibTrans" cxnId="{16AA31E6-E4C3-42E9-A3AC-A59CB14E940D}">
      <dgm:prSet/>
      <dgm:spPr/>
      <dgm:t>
        <a:bodyPr/>
        <a:lstStyle/>
        <a:p>
          <a:endParaRPr lang="en-US"/>
        </a:p>
      </dgm:t>
    </dgm:pt>
    <dgm:pt modelId="{3F223928-0963-4092-B05B-21C1EB49D46A}" type="pres">
      <dgm:prSet presAssocID="{FE00215D-D069-4F92-B9B2-B3C2A414B6B1}" presName="cycle" presStyleCnt="0">
        <dgm:presLayoutVars>
          <dgm:dir/>
          <dgm:resizeHandles val="exact"/>
        </dgm:presLayoutVars>
      </dgm:prSet>
      <dgm:spPr/>
    </dgm:pt>
    <dgm:pt modelId="{15F0F901-0FF2-4C03-853D-363A00F5FC2C}" type="pres">
      <dgm:prSet presAssocID="{A7D6EF10-370C-4CBA-BB78-DAA8EC8B254B}" presName="node" presStyleLbl="node1" presStyleIdx="0" presStyleCnt="5" custScaleX="121965">
        <dgm:presLayoutVars>
          <dgm:bulletEnabled val="1"/>
        </dgm:presLayoutVars>
      </dgm:prSet>
      <dgm:spPr/>
    </dgm:pt>
    <dgm:pt modelId="{352DDF5B-005D-4F9D-92BA-D0B88AAB79EA}" type="pres">
      <dgm:prSet presAssocID="{A7D6EF10-370C-4CBA-BB78-DAA8EC8B254B}" presName="spNode" presStyleCnt="0"/>
      <dgm:spPr/>
    </dgm:pt>
    <dgm:pt modelId="{DDD881CA-6CE6-4B64-BC11-6C5A295CF04E}" type="pres">
      <dgm:prSet presAssocID="{BC6E3855-532B-4315-B77D-F4382B0AE81E}" presName="sibTrans" presStyleLbl="sibTrans1D1" presStyleIdx="0" presStyleCnt="5"/>
      <dgm:spPr/>
    </dgm:pt>
    <dgm:pt modelId="{48E6527C-FDF1-4D52-BF7E-3E5CAF701DC4}" type="pres">
      <dgm:prSet presAssocID="{9E6F0D15-CE1F-48B5-9C1D-6AADD8437C65}" presName="node" presStyleLbl="node1" presStyleIdx="1" presStyleCnt="5" custScaleX="121965">
        <dgm:presLayoutVars>
          <dgm:bulletEnabled val="1"/>
        </dgm:presLayoutVars>
      </dgm:prSet>
      <dgm:spPr/>
    </dgm:pt>
    <dgm:pt modelId="{39C1DDA4-371D-4B7B-AA54-4538BAD10B1B}" type="pres">
      <dgm:prSet presAssocID="{9E6F0D15-CE1F-48B5-9C1D-6AADD8437C65}" presName="spNode" presStyleCnt="0"/>
      <dgm:spPr/>
    </dgm:pt>
    <dgm:pt modelId="{C715E1AA-D0C2-4029-86A8-01D64B88CDA5}" type="pres">
      <dgm:prSet presAssocID="{787010E4-C96E-4858-BE0D-4203F83E570D}" presName="sibTrans" presStyleLbl="sibTrans1D1" presStyleIdx="1" presStyleCnt="5"/>
      <dgm:spPr/>
    </dgm:pt>
    <dgm:pt modelId="{36FE9C96-8502-4636-83F7-A6DEB12B05F7}" type="pres">
      <dgm:prSet presAssocID="{BB765F36-80EE-4876-8BD1-AB8110D45136}" presName="node" presStyleLbl="node1" presStyleIdx="2" presStyleCnt="5" custScaleX="121965">
        <dgm:presLayoutVars>
          <dgm:bulletEnabled val="1"/>
        </dgm:presLayoutVars>
      </dgm:prSet>
      <dgm:spPr/>
    </dgm:pt>
    <dgm:pt modelId="{BD2ED63A-5F65-4BA1-AE32-FFDE0F82B467}" type="pres">
      <dgm:prSet presAssocID="{BB765F36-80EE-4876-8BD1-AB8110D45136}" presName="spNode" presStyleCnt="0"/>
      <dgm:spPr/>
    </dgm:pt>
    <dgm:pt modelId="{64296782-F8C1-4616-958F-1D6F22D5ACFA}" type="pres">
      <dgm:prSet presAssocID="{C2673CEA-426A-413B-923C-6CDAA2CF32D4}" presName="sibTrans" presStyleLbl="sibTrans1D1" presStyleIdx="2" presStyleCnt="5"/>
      <dgm:spPr/>
    </dgm:pt>
    <dgm:pt modelId="{AA49C3F2-5D7D-440B-9B7A-271E5C5D9558}" type="pres">
      <dgm:prSet presAssocID="{E05AC0F5-5CB4-41E7-89BB-14B4E6F1F63B}" presName="node" presStyleLbl="node1" presStyleIdx="3" presStyleCnt="5" custScaleX="121965">
        <dgm:presLayoutVars>
          <dgm:bulletEnabled val="1"/>
        </dgm:presLayoutVars>
      </dgm:prSet>
      <dgm:spPr/>
    </dgm:pt>
    <dgm:pt modelId="{10AD5D2E-C14A-4E8A-87D1-646C066B97AD}" type="pres">
      <dgm:prSet presAssocID="{E05AC0F5-5CB4-41E7-89BB-14B4E6F1F63B}" presName="spNode" presStyleCnt="0"/>
      <dgm:spPr/>
    </dgm:pt>
    <dgm:pt modelId="{48CD0639-78B7-4F9B-9628-41A3699F6259}" type="pres">
      <dgm:prSet presAssocID="{7234EF49-4A88-4EFF-A48C-88642FDF072D}" presName="sibTrans" presStyleLbl="sibTrans1D1" presStyleIdx="3" presStyleCnt="5"/>
      <dgm:spPr/>
    </dgm:pt>
    <dgm:pt modelId="{C2E3F4CB-B6D1-4D4B-8F56-C86EE5F1D966}" type="pres">
      <dgm:prSet presAssocID="{81FCF8F2-5E35-49D8-AC96-56E96FCED110}" presName="node" presStyleLbl="node1" presStyleIdx="4" presStyleCnt="5" custScaleX="121965">
        <dgm:presLayoutVars>
          <dgm:bulletEnabled val="1"/>
        </dgm:presLayoutVars>
      </dgm:prSet>
      <dgm:spPr/>
    </dgm:pt>
    <dgm:pt modelId="{81121076-DF69-41EA-8102-0CBC3AA43EF7}" type="pres">
      <dgm:prSet presAssocID="{81FCF8F2-5E35-49D8-AC96-56E96FCED110}" presName="spNode" presStyleCnt="0"/>
      <dgm:spPr/>
    </dgm:pt>
    <dgm:pt modelId="{4B8FA427-B999-4AC8-BF80-6C82BF9CFBE5}" type="pres">
      <dgm:prSet presAssocID="{B48FA6F7-81F6-4DA0-97B3-4D42DFF10BFF}" presName="sibTrans" presStyleLbl="sibTrans1D1" presStyleIdx="4" presStyleCnt="5"/>
      <dgm:spPr/>
    </dgm:pt>
  </dgm:ptLst>
  <dgm:cxnLst>
    <dgm:cxn modelId="{89572C02-6D03-4B61-AF2C-C60B9A081600}" type="presOf" srcId="{B48FA6F7-81F6-4DA0-97B3-4D42DFF10BFF}" destId="{4B8FA427-B999-4AC8-BF80-6C82BF9CFBE5}" srcOrd="0" destOrd="0" presId="urn:microsoft.com/office/officeart/2005/8/layout/cycle6"/>
    <dgm:cxn modelId="{A0098608-7609-4EE1-B68A-432D6B1717A1}" srcId="{FE00215D-D069-4F92-B9B2-B3C2A414B6B1}" destId="{A7D6EF10-370C-4CBA-BB78-DAA8EC8B254B}" srcOrd="0" destOrd="0" parTransId="{3A2D7C43-6976-4ADC-8B41-3B19DAEEF8DE}" sibTransId="{BC6E3855-532B-4315-B77D-F4382B0AE81E}"/>
    <dgm:cxn modelId="{C0FB881A-5D13-4153-8674-7CB4B71EDA47}" type="presOf" srcId="{787010E4-C96E-4858-BE0D-4203F83E570D}" destId="{C715E1AA-D0C2-4029-86A8-01D64B88CDA5}" srcOrd="0" destOrd="0" presId="urn:microsoft.com/office/officeart/2005/8/layout/cycle6"/>
    <dgm:cxn modelId="{082B2A22-8430-418C-A1D3-82F4BE65C3A5}" type="presOf" srcId="{9E6F0D15-CE1F-48B5-9C1D-6AADD8437C65}" destId="{48E6527C-FDF1-4D52-BF7E-3E5CAF701DC4}" srcOrd="0" destOrd="0" presId="urn:microsoft.com/office/officeart/2005/8/layout/cycle6"/>
    <dgm:cxn modelId="{E9C91D23-336D-419C-911E-A2280D7F8F4D}" type="presOf" srcId="{BC6E3855-532B-4315-B77D-F4382B0AE81E}" destId="{DDD881CA-6CE6-4B64-BC11-6C5A295CF04E}" srcOrd="0" destOrd="0" presId="urn:microsoft.com/office/officeart/2005/8/layout/cycle6"/>
    <dgm:cxn modelId="{9CC4A132-D061-4F45-81DB-063F1139DE5F}" type="presOf" srcId="{C2673CEA-426A-413B-923C-6CDAA2CF32D4}" destId="{64296782-F8C1-4616-958F-1D6F22D5ACFA}" srcOrd="0" destOrd="0" presId="urn:microsoft.com/office/officeart/2005/8/layout/cycle6"/>
    <dgm:cxn modelId="{1421FC3B-F3A1-4149-90F3-B31FB41E081F}" type="presOf" srcId="{81FCF8F2-5E35-49D8-AC96-56E96FCED110}" destId="{C2E3F4CB-B6D1-4D4B-8F56-C86EE5F1D966}" srcOrd="0" destOrd="0" presId="urn:microsoft.com/office/officeart/2005/8/layout/cycle6"/>
    <dgm:cxn modelId="{74CEFD50-4CE4-40B5-92FD-8F18FE2BE47A}" type="presOf" srcId="{7234EF49-4A88-4EFF-A48C-88642FDF072D}" destId="{48CD0639-78B7-4F9B-9628-41A3699F6259}" srcOrd="0" destOrd="0" presId="urn:microsoft.com/office/officeart/2005/8/layout/cycle6"/>
    <dgm:cxn modelId="{A9999480-F22B-4B33-8A3B-26324B4615EF}" srcId="{FE00215D-D069-4F92-B9B2-B3C2A414B6B1}" destId="{9E6F0D15-CE1F-48B5-9C1D-6AADD8437C65}" srcOrd="1" destOrd="0" parTransId="{A57E7028-DBCD-47AF-B52B-87E3B55F31A9}" sibTransId="{787010E4-C96E-4858-BE0D-4203F83E570D}"/>
    <dgm:cxn modelId="{1FFC8A89-C66F-4652-9423-301C12F8A2CB}" srcId="{FE00215D-D069-4F92-B9B2-B3C2A414B6B1}" destId="{E05AC0F5-5CB4-41E7-89BB-14B4E6F1F63B}" srcOrd="3" destOrd="0" parTransId="{A8541439-A642-4564-BCFE-C8B3DB1C93FF}" sibTransId="{7234EF49-4A88-4EFF-A48C-88642FDF072D}"/>
    <dgm:cxn modelId="{E8E12599-DE96-48DE-A61C-006552DD527F}" srcId="{FE00215D-D069-4F92-B9B2-B3C2A414B6B1}" destId="{BB765F36-80EE-4876-8BD1-AB8110D45136}" srcOrd="2" destOrd="0" parTransId="{ADC1CA2A-EEA0-4E12-BF42-86B67B8DFB47}" sibTransId="{C2673CEA-426A-413B-923C-6CDAA2CF32D4}"/>
    <dgm:cxn modelId="{F6F93AB0-B8D0-428E-96CB-A2791991C7EB}" type="presOf" srcId="{FE00215D-D069-4F92-B9B2-B3C2A414B6B1}" destId="{3F223928-0963-4092-B05B-21C1EB49D46A}" srcOrd="0" destOrd="0" presId="urn:microsoft.com/office/officeart/2005/8/layout/cycle6"/>
    <dgm:cxn modelId="{FB84AACB-8BCA-4A5D-8249-EC82AA9E3AAD}" type="presOf" srcId="{E05AC0F5-5CB4-41E7-89BB-14B4E6F1F63B}" destId="{AA49C3F2-5D7D-440B-9B7A-271E5C5D9558}" srcOrd="0" destOrd="0" presId="urn:microsoft.com/office/officeart/2005/8/layout/cycle6"/>
    <dgm:cxn modelId="{16AA31E6-E4C3-42E9-A3AC-A59CB14E940D}" srcId="{FE00215D-D069-4F92-B9B2-B3C2A414B6B1}" destId="{81FCF8F2-5E35-49D8-AC96-56E96FCED110}" srcOrd="4" destOrd="0" parTransId="{32E167D9-EC4E-43CF-B925-EDEB53C9D1D1}" sibTransId="{B48FA6F7-81F6-4DA0-97B3-4D42DFF10BFF}"/>
    <dgm:cxn modelId="{E17746EA-EA0D-4E07-83D3-888733F299DB}" type="presOf" srcId="{A7D6EF10-370C-4CBA-BB78-DAA8EC8B254B}" destId="{15F0F901-0FF2-4C03-853D-363A00F5FC2C}" srcOrd="0" destOrd="0" presId="urn:microsoft.com/office/officeart/2005/8/layout/cycle6"/>
    <dgm:cxn modelId="{E4C85CEC-011D-4A3D-BE9F-F2C8DA219DA0}" type="presOf" srcId="{BB765F36-80EE-4876-8BD1-AB8110D45136}" destId="{36FE9C96-8502-4636-83F7-A6DEB12B05F7}" srcOrd="0" destOrd="0" presId="urn:microsoft.com/office/officeart/2005/8/layout/cycle6"/>
    <dgm:cxn modelId="{59EC443D-E4B4-4675-B33B-55C7B5AF8022}" type="presParOf" srcId="{3F223928-0963-4092-B05B-21C1EB49D46A}" destId="{15F0F901-0FF2-4C03-853D-363A00F5FC2C}" srcOrd="0" destOrd="0" presId="urn:microsoft.com/office/officeart/2005/8/layout/cycle6"/>
    <dgm:cxn modelId="{5EA07294-14D0-4704-ACFA-EB9E98E8E9AC}" type="presParOf" srcId="{3F223928-0963-4092-B05B-21C1EB49D46A}" destId="{352DDF5B-005D-4F9D-92BA-D0B88AAB79EA}" srcOrd="1" destOrd="0" presId="urn:microsoft.com/office/officeart/2005/8/layout/cycle6"/>
    <dgm:cxn modelId="{72D027A6-2FBC-4E3B-88B8-0B44B1CDFCD2}" type="presParOf" srcId="{3F223928-0963-4092-B05B-21C1EB49D46A}" destId="{DDD881CA-6CE6-4B64-BC11-6C5A295CF04E}" srcOrd="2" destOrd="0" presId="urn:microsoft.com/office/officeart/2005/8/layout/cycle6"/>
    <dgm:cxn modelId="{33FE49E6-C189-4A67-91B7-BB70F2F2FB78}" type="presParOf" srcId="{3F223928-0963-4092-B05B-21C1EB49D46A}" destId="{48E6527C-FDF1-4D52-BF7E-3E5CAF701DC4}" srcOrd="3" destOrd="0" presId="urn:microsoft.com/office/officeart/2005/8/layout/cycle6"/>
    <dgm:cxn modelId="{3443F567-4E59-41B8-B46B-89E27ED15F54}" type="presParOf" srcId="{3F223928-0963-4092-B05B-21C1EB49D46A}" destId="{39C1DDA4-371D-4B7B-AA54-4538BAD10B1B}" srcOrd="4" destOrd="0" presId="urn:microsoft.com/office/officeart/2005/8/layout/cycle6"/>
    <dgm:cxn modelId="{C1820FDD-EF8F-455A-A393-046027893571}" type="presParOf" srcId="{3F223928-0963-4092-B05B-21C1EB49D46A}" destId="{C715E1AA-D0C2-4029-86A8-01D64B88CDA5}" srcOrd="5" destOrd="0" presId="urn:microsoft.com/office/officeart/2005/8/layout/cycle6"/>
    <dgm:cxn modelId="{3B614B5E-A43F-4FD6-804F-D4AA1D7F2E93}" type="presParOf" srcId="{3F223928-0963-4092-B05B-21C1EB49D46A}" destId="{36FE9C96-8502-4636-83F7-A6DEB12B05F7}" srcOrd="6" destOrd="0" presId="urn:microsoft.com/office/officeart/2005/8/layout/cycle6"/>
    <dgm:cxn modelId="{16F50244-87B8-4BED-9D53-03A0FAB0BCDE}" type="presParOf" srcId="{3F223928-0963-4092-B05B-21C1EB49D46A}" destId="{BD2ED63A-5F65-4BA1-AE32-FFDE0F82B467}" srcOrd="7" destOrd="0" presId="urn:microsoft.com/office/officeart/2005/8/layout/cycle6"/>
    <dgm:cxn modelId="{3FFED058-2667-409B-8EB2-E4210928B5C5}" type="presParOf" srcId="{3F223928-0963-4092-B05B-21C1EB49D46A}" destId="{64296782-F8C1-4616-958F-1D6F22D5ACFA}" srcOrd="8" destOrd="0" presId="urn:microsoft.com/office/officeart/2005/8/layout/cycle6"/>
    <dgm:cxn modelId="{A2DD85FE-51FE-4A60-879A-3F931D1D3FAF}" type="presParOf" srcId="{3F223928-0963-4092-B05B-21C1EB49D46A}" destId="{AA49C3F2-5D7D-440B-9B7A-271E5C5D9558}" srcOrd="9" destOrd="0" presId="urn:microsoft.com/office/officeart/2005/8/layout/cycle6"/>
    <dgm:cxn modelId="{A22ADF32-79CB-42A0-BFD8-FF779A7EA089}" type="presParOf" srcId="{3F223928-0963-4092-B05B-21C1EB49D46A}" destId="{10AD5D2E-C14A-4E8A-87D1-646C066B97AD}" srcOrd="10" destOrd="0" presId="urn:microsoft.com/office/officeart/2005/8/layout/cycle6"/>
    <dgm:cxn modelId="{010EACFE-A3D7-46D7-8CDC-7F16E1CBD2B1}" type="presParOf" srcId="{3F223928-0963-4092-B05B-21C1EB49D46A}" destId="{48CD0639-78B7-4F9B-9628-41A3699F6259}" srcOrd="11" destOrd="0" presId="urn:microsoft.com/office/officeart/2005/8/layout/cycle6"/>
    <dgm:cxn modelId="{98554D65-A40F-4ECD-A390-D22AB1C2E7F3}" type="presParOf" srcId="{3F223928-0963-4092-B05B-21C1EB49D46A}" destId="{C2E3F4CB-B6D1-4D4B-8F56-C86EE5F1D966}" srcOrd="12" destOrd="0" presId="urn:microsoft.com/office/officeart/2005/8/layout/cycle6"/>
    <dgm:cxn modelId="{DDA71B0E-2128-4106-B260-648B2EDF6231}" type="presParOf" srcId="{3F223928-0963-4092-B05B-21C1EB49D46A}" destId="{81121076-DF69-41EA-8102-0CBC3AA43EF7}" srcOrd="13" destOrd="0" presId="urn:microsoft.com/office/officeart/2005/8/layout/cycle6"/>
    <dgm:cxn modelId="{F3DECCF3-2AE2-4499-A40A-A5C9FE5705D4}" type="presParOf" srcId="{3F223928-0963-4092-B05B-21C1EB49D46A}" destId="{4B8FA427-B999-4AC8-BF80-6C82BF9CFBE5}"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719A4-5835-4751-BF7A-B13D48CEF68F}">
      <dsp:nvSpPr>
        <dsp:cNvPr id="0" name=""/>
        <dsp:cNvSpPr/>
      </dsp:nvSpPr>
      <dsp:spPr>
        <a:xfrm>
          <a:off x="187321" y="823550"/>
          <a:ext cx="4407211" cy="137725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3286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solidFill>
                <a:schemeClr val="bg1"/>
              </a:solidFill>
              <a:latin typeface="Times New Roman" panose="02020603050405020304" pitchFamily="18" charset="0"/>
              <a:cs typeface="Times New Roman" panose="02020603050405020304" pitchFamily="18" charset="0"/>
            </a:rPr>
            <a:t>Identification Technology </a:t>
          </a:r>
        </a:p>
      </dsp:txBody>
      <dsp:txXfrm>
        <a:off x="187321" y="823550"/>
        <a:ext cx="4407211" cy="1377253"/>
      </dsp:txXfrm>
    </dsp:sp>
    <dsp:sp modelId="{587FA382-F41E-4268-B6AE-8999D37AC4BF}">
      <dsp:nvSpPr>
        <dsp:cNvPr id="0" name=""/>
        <dsp:cNvSpPr/>
      </dsp:nvSpPr>
      <dsp:spPr>
        <a:xfrm>
          <a:off x="3688" y="624613"/>
          <a:ext cx="964077" cy="1446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64048-9C12-44CA-B018-C1644BE89EEA}">
      <dsp:nvSpPr>
        <dsp:cNvPr id="0" name=""/>
        <dsp:cNvSpPr/>
      </dsp:nvSpPr>
      <dsp:spPr>
        <a:xfrm>
          <a:off x="5000563" y="823550"/>
          <a:ext cx="4407211" cy="137725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3286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solidFill>
                <a:schemeClr val="bg1"/>
              </a:solidFill>
              <a:latin typeface="Times New Roman" panose="02020603050405020304" pitchFamily="18" charset="0"/>
              <a:cs typeface="Times New Roman" panose="02020603050405020304" pitchFamily="18" charset="0"/>
            </a:rPr>
            <a:t>Sensing Technology </a:t>
          </a:r>
        </a:p>
      </dsp:txBody>
      <dsp:txXfrm>
        <a:off x="5000563" y="823550"/>
        <a:ext cx="4407211" cy="1377253"/>
      </dsp:txXfrm>
    </dsp:sp>
    <dsp:sp modelId="{BCB6B710-431F-4C54-8BF7-60B162194904}">
      <dsp:nvSpPr>
        <dsp:cNvPr id="0" name=""/>
        <dsp:cNvSpPr/>
      </dsp:nvSpPr>
      <dsp:spPr>
        <a:xfrm>
          <a:off x="4816929" y="624613"/>
          <a:ext cx="964077" cy="1446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49F7E-23B3-41D5-A82B-634F95763009}">
      <dsp:nvSpPr>
        <dsp:cNvPr id="0" name=""/>
        <dsp:cNvSpPr/>
      </dsp:nvSpPr>
      <dsp:spPr>
        <a:xfrm>
          <a:off x="187321" y="2557359"/>
          <a:ext cx="4407211" cy="137725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3286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solidFill>
                <a:schemeClr val="bg1"/>
              </a:solidFill>
              <a:latin typeface="Times New Roman" panose="02020603050405020304" pitchFamily="18" charset="0"/>
              <a:cs typeface="Times New Roman" panose="02020603050405020304" pitchFamily="18" charset="0"/>
            </a:rPr>
            <a:t>Communication </a:t>
          </a:r>
        </a:p>
      </dsp:txBody>
      <dsp:txXfrm>
        <a:off x="187321" y="2557359"/>
        <a:ext cx="4407211" cy="1377253"/>
      </dsp:txXfrm>
    </dsp:sp>
    <dsp:sp modelId="{0288E270-AC3A-40A8-B89D-BA4CC84A7CC1}">
      <dsp:nvSpPr>
        <dsp:cNvPr id="0" name=""/>
        <dsp:cNvSpPr/>
      </dsp:nvSpPr>
      <dsp:spPr>
        <a:xfrm>
          <a:off x="3688" y="2358423"/>
          <a:ext cx="964077" cy="1446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295A9-A483-407E-B14E-B2404B233819}">
      <dsp:nvSpPr>
        <dsp:cNvPr id="0" name=""/>
        <dsp:cNvSpPr/>
      </dsp:nvSpPr>
      <dsp:spPr>
        <a:xfrm>
          <a:off x="5000563" y="2557359"/>
          <a:ext cx="4407211" cy="137725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3286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solidFill>
                <a:schemeClr val="bg1"/>
              </a:solidFill>
              <a:latin typeface="Times New Roman" panose="02020603050405020304" pitchFamily="18" charset="0"/>
              <a:cs typeface="Times New Roman" panose="02020603050405020304" pitchFamily="18" charset="0"/>
            </a:rPr>
            <a:t>Location Technology</a:t>
          </a:r>
        </a:p>
      </dsp:txBody>
      <dsp:txXfrm>
        <a:off x="5000563" y="2557359"/>
        <a:ext cx="4407211" cy="1377253"/>
      </dsp:txXfrm>
    </dsp:sp>
    <dsp:sp modelId="{5F662762-2553-4F0B-8ED9-F77EA1414112}">
      <dsp:nvSpPr>
        <dsp:cNvPr id="0" name=""/>
        <dsp:cNvSpPr/>
      </dsp:nvSpPr>
      <dsp:spPr>
        <a:xfrm>
          <a:off x="4816929" y="2358423"/>
          <a:ext cx="964077" cy="1446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F901-0FF2-4C03-853D-363A00F5FC2C}">
      <dsp:nvSpPr>
        <dsp:cNvPr id="0" name=""/>
        <dsp:cNvSpPr/>
      </dsp:nvSpPr>
      <dsp:spPr>
        <a:xfrm>
          <a:off x="3671034" y="1884"/>
          <a:ext cx="1978911" cy="1054640"/>
        </a:xfrm>
        <a:prstGeom prst="roundRect">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Sensor Technology </a:t>
          </a:r>
        </a:p>
      </dsp:txBody>
      <dsp:txXfrm>
        <a:off x="3722517" y="53367"/>
        <a:ext cx="1875945" cy="951674"/>
      </dsp:txXfrm>
    </dsp:sp>
    <dsp:sp modelId="{DDD881CA-6CE6-4B64-BC11-6C5A295CF04E}">
      <dsp:nvSpPr>
        <dsp:cNvPr id="0" name=""/>
        <dsp:cNvSpPr/>
      </dsp:nvSpPr>
      <dsp:spPr>
        <a:xfrm>
          <a:off x="2553030" y="529204"/>
          <a:ext cx="4214918" cy="4214918"/>
        </a:xfrm>
        <a:custGeom>
          <a:avLst/>
          <a:gdLst/>
          <a:ahLst/>
          <a:cxnLst/>
          <a:rect l="0" t="0" r="0" b="0"/>
          <a:pathLst>
            <a:path>
              <a:moveTo>
                <a:pt x="3105905" y="251525"/>
              </a:moveTo>
              <a:arcTo wR="2107459" hR="2107459" stAng="17896748" swAng="1646455"/>
            </a:path>
          </a:pathLst>
        </a:custGeom>
        <a:noFill/>
        <a:ln w="6350" cap="flat" cmpd="sng" algn="ctr">
          <a:solidFill>
            <a:schemeClr val="accent2">
              <a:shade val="9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48E6527C-FDF1-4D52-BF7E-3E5CAF701DC4}">
      <dsp:nvSpPr>
        <dsp:cNvPr id="0" name=""/>
        <dsp:cNvSpPr/>
      </dsp:nvSpPr>
      <dsp:spPr>
        <a:xfrm>
          <a:off x="5675347" y="1458103"/>
          <a:ext cx="1978911" cy="1054640"/>
        </a:xfrm>
        <a:prstGeom prst="roundRect">
          <a:avLst/>
        </a:prstGeom>
        <a:gradFill rotWithShape="0">
          <a:gsLst>
            <a:gs pos="0">
              <a:schemeClr val="accent2">
                <a:shade val="50000"/>
                <a:hueOff val="-16594"/>
                <a:satOff val="-3364"/>
                <a:lumOff val="18500"/>
                <a:alphaOff val="0"/>
                <a:satMod val="103000"/>
                <a:lumMod val="102000"/>
                <a:tint val="94000"/>
              </a:schemeClr>
            </a:gs>
            <a:gs pos="50000">
              <a:schemeClr val="accent2">
                <a:shade val="50000"/>
                <a:hueOff val="-16594"/>
                <a:satOff val="-3364"/>
                <a:lumOff val="18500"/>
                <a:alphaOff val="0"/>
                <a:satMod val="110000"/>
                <a:lumMod val="100000"/>
                <a:shade val="100000"/>
              </a:schemeClr>
            </a:gs>
            <a:gs pos="100000">
              <a:schemeClr val="accent2">
                <a:shade val="50000"/>
                <a:hueOff val="-16594"/>
                <a:satOff val="-3364"/>
                <a:lumOff val="1850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Smart Hospital</a:t>
          </a:r>
        </a:p>
      </dsp:txBody>
      <dsp:txXfrm>
        <a:off x="5726830" y="1509586"/>
        <a:ext cx="1875945" cy="951674"/>
      </dsp:txXfrm>
    </dsp:sp>
    <dsp:sp modelId="{C715E1AA-D0C2-4029-86A8-01D64B88CDA5}">
      <dsp:nvSpPr>
        <dsp:cNvPr id="0" name=""/>
        <dsp:cNvSpPr/>
      </dsp:nvSpPr>
      <dsp:spPr>
        <a:xfrm>
          <a:off x="2553030" y="529204"/>
          <a:ext cx="4214918" cy="4214918"/>
        </a:xfrm>
        <a:custGeom>
          <a:avLst/>
          <a:gdLst/>
          <a:ahLst/>
          <a:cxnLst/>
          <a:rect l="0" t="0" r="0" b="0"/>
          <a:pathLst>
            <a:path>
              <a:moveTo>
                <a:pt x="4212022" y="1997012"/>
              </a:moveTo>
              <a:arcTo wR="2107459" hR="2107459" stAng="21419753" swAng="2196610"/>
            </a:path>
          </a:pathLst>
        </a:custGeom>
        <a:noFill/>
        <a:ln w="6350" cap="flat" cmpd="sng" algn="ctr">
          <a:solidFill>
            <a:schemeClr val="accent2">
              <a:shade val="90000"/>
              <a:hueOff val="-16400"/>
              <a:satOff val="-2778"/>
              <a:lumOff val="12845"/>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36FE9C96-8502-4636-83F7-A6DEB12B05F7}">
      <dsp:nvSpPr>
        <dsp:cNvPr id="0" name=""/>
        <dsp:cNvSpPr/>
      </dsp:nvSpPr>
      <dsp:spPr>
        <a:xfrm>
          <a:off x="4909767" y="3814314"/>
          <a:ext cx="1978911" cy="1054640"/>
        </a:xfrm>
        <a:prstGeom prst="roundRect">
          <a:avLst/>
        </a:prstGeom>
        <a:gradFill rotWithShape="0">
          <a:gsLst>
            <a:gs pos="0">
              <a:schemeClr val="accent2">
                <a:shade val="50000"/>
                <a:hueOff val="-33187"/>
                <a:satOff val="-6727"/>
                <a:lumOff val="37001"/>
                <a:alphaOff val="0"/>
                <a:satMod val="103000"/>
                <a:lumMod val="102000"/>
                <a:tint val="94000"/>
              </a:schemeClr>
            </a:gs>
            <a:gs pos="50000">
              <a:schemeClr val="accent2">
                <a:shade val="50000"/>
                <a:hueOff val="-33187"/>
                <a:satOff val="-6727"/>
                <a:lumOff val="37001"/>
                <a:alphaOff val="0"/>
                <a:satMod val="110000"/>
                <a:lumMod val="100000"/>
                <a:shade val="100000"/>
              </a:schemeClr>
            </a:gs>
            <a:gs pos="100000">
              <a:schemeClr val="accent2">
                <a:shade val="50000"/>
                <a:hueOff val="-33187"/>
                <a:satOff val="-6727"/>
                <a:lumOff val="3700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C4360"/>
              </a:solidFill>
              <a:latin typeface="Times New Roman" panose="02020603050405020304" pitchFamily="18" charset="0"/>
              <a:cs typeface="Times New Roman" panose="02020603050405020304" pitchFamily="18" charset="0"/>
            </a:rPr>
            <a:t>Big-Data Analysis </a:t>
          </a:r>
        </a:p>
      </dsp:txBody>
      <dsp:txXfrm>
        <a:off x="4961250" y="3865797"/>
        <a:ext cx="1875945" cy="951674"/>
      </dsp:txXfrm>
    </dsp:sp>
    <dsp:sp modelId="{64296782-F8C1-4616-958F-1D6F22D5ACFA}">
      <dsp:nvSpPr>
        <dsp:cNvPr id="0" name=""/>
        <dsp:cNvSpPr/>
      </dsp:nvSpPr>
      <dsp:spPr>
        <a:xfrm>
          <a:off x="2553030" y="529204"/>
          <a:ext cx="4214918" cy="4214918"/>
        </a:xfrm>
        <a:custGeom>
          <a:avLst/>
          <a:gdLst/>
          <a:ahLst/>
          <a:cxnLst/>
          <a:rect l="0" t="0" r="0" b="0"/>
          <a:pathLst>
            <a:path>
              <a:moveTo>
                <a:pt x="2351786" y="4200708"/>
              </a:moveTo>
              <a:arcTo wR="2107459" hR="2107459" stAng="5000549" swAng="798901"/>
            </a:path>
          </a:pathLst>
        </a:custGeom>
        <a:noFill/>
        <a:ln w="6350" cap="flat" cmpd="sng" algn="ctr">
          <a:solidFill>
            <a:schemeClr val="accent2">
              <a:shade val="90000"/>
              <a:hueOff val="-32801"/>
              <a:satOff val="-5555"/>
              <a:lumOff val="2569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A49C3F2-5D7D-440B-9B7A-271E5C5D9558}">
      <dsp:nvSpPr>
        <dsp:cNvPr id="0" name=""/>
        <dsp:cNvSpPr/>
      </dsp:nvSpPr>
      <dsp:spPr>
        <a:xfrm>
          <a:off x="2432300" y="3814314"/>
          <a:ext cx="1978911" cy="1054640"/>
        </a:xfrm>
        <a:prstGeom prst="roundRect">
          <a:avLst/>
        </a:prstGeom>
        <a:gradFill rotWithShape="0">
          <a:gsLst>
            <a:gs pos="0">
              <a:schemeClr val="accent2">
                <a:shade val="50000"/>
                <a:hueOff val="-33187"/>
                <a:satOff val="-6727"/>
                <a:lumOff val="37001"/>
                <a:alphaOff val="0"/>
                <a:satMod val="103000"/>
                <a:lumMod val="102000"/>
                <a:tint val="94000"/>
              </a:schemeClr>
            </a:gs>
            <a:gs pos="50000">
              <a:schemeClr val="accent2">
                <a:shade val="50000"/>
                <a:hueOff val="-33187"/>
                <a:satOff val="-6727"/>
                <a:lumOff val="37001"/>
                <a:alphaOff val="0"/>
                <a:satMod val="110000"/>
                <a:lumMod val="100000"/>
                <a:shade val="100000"/>
              </a:schemeClr>
            </a:gs>
            <a:gs pos="100000">
              <a:schemeClr val="accent2">
                <a:shade val="50000"/>
                <a:hueOff val="-33187"/>
                <a:satOff val="-6727"/>
                <a:lumOff val="3700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Cloud Computing </a:t>
          </a:r>
        </a:p>
      </dsp:txBody>
      <dsp:txXfrm>
        <a:off x="2483783" y="3865797"/>
        <a:ext cx="1875945" cy="951674"/>
      </dsp:txXfrm>
    </dsp:sp>
    <dsp:sp modelId="{48CD0639-78B7-4F9B-9628-41A3699F6259}">
      <dsp:nvSpPr>
        <dsp:cNvPr id="0" name=""/>
        <dsp:cNvSpPr/>
      </dsp:nvSpPr>
      <dsp:spPr>
        <a:xfrm>
          <a:off x="2553030" y="529204"/>
          <a:ext cx="4214918" cy="4214918"/>
        </a:xfrm>
        <a:custGeom>
          <a:avLst/>
          <a:gdLst/>
          <a:ahLst/>
          <a:cxnLst/>
          <a:rect l="0" t="0" r="0" b="0"/>
          <a:pathLst>
            <a:path>
              <a:moveTo>
                <a:pt x="352234" y="3273894"/>
              </a:moveTo>
              <a:arcTo wR="2107459" hR="2107459" stAng="8783637" swAng="2196610"/>
            </a:path>
          </a:pathLst>
        </a:custGeom>
        <a:noFill/>
        <a:ln w="6350" cap="flat" cmpd="sng" algn="ctr">
          <a:solidFill>
            <a:schemeClr val="accent2">
              <a:shade val="90000"/>
              <a:hueOff val="-32801"/>
              <a:satOff val="-5555"/>
              <a:lumOff val="2569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C2E3F4CB-B6D1-4D4B-8F56-C86EE5F1D966}">
      <dsp:nvSpPr>
        <dsp:cNvPr id="0" name=""/>
        <dsp:cNvSpPr/>
      </dsp:nvSpPr>
      <dsp:spPr>
        <a:xfrm>
          <a:off x="1666721" y="1458103"/>
          <a:ext cx="1978911" cy="1054640"/>
        </a:xfrm>
        <a:prstGeom prst="roundRect">
          <a:avLst/>
        </a:prstGeom>
        <a:gradFill rotWithShape="0">
          <a:gsLst>
            <a:gs pos="0">
              <a:schemeClr val="accent2">
                <a:shade val="50000"/>
                <a:hueOff val="-16594"/>
                <a:satOff val="-3364"/>
                <a:lumOff val="18500"/>
                <a:alphaOff val="0"/>
                <a:satMod val="103000"/>
                <a:lumMod val="102000"/>
                <a:tint val="94000"/>
              </a:schemeClr>
            </a:gs>
            <a:gs pos="50000">
              <a:schemeClr val="accent2">
                <a:shade val="50000"/>
                <a:hueOff val="-16594"/>
                <a:satOff val="-3364"/>
                <a:lumOff val="18500"/>
                <a:alphaOff val="0"/>
                <a:satMod val="110000"/>
                <a:lumMod val="100000"/>
                <a:shade val="100000"/>
              </a:schemeClr>
            </a:gs>
            <a:gs pos="100000">
              <a:schemeClr val="accent2">
                <a:shade val="50000"/>
                <a:hueOff val="-16594"/>
                <a:satOff val="-3364"/>
                <a:lumOff val="1850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Intelligent Network </a:t>
          </a:r>
        </a:p>
      </dsp:txBody>
      <dsp:txXfrm>
        <a:off x="1718204" y="1509586"/>
        <a:ext cx="1875945" cy="951674"/>
      </dsp:txXfrm>
    </dsp:sp>
    <dsp:sp modelId="{4B8FA427-B999-4AC8-BF80-6C82BF9CFBE5}">
      <dsp:nvSpPr>
        <dsp:cNvPr id="0" name=""/>
        <dsp:cNvSpPr/>
      </dsp:nvSpPr>
      <dsp:spPr>
        <a:xfrm>
          <a:off x="2553030" y="529204"/>
          <a:ext cx="4214918" cy="4214918"/>
        </a:xfrm>
        <a:custGeom>
          <a:avLst/>
          <a:gdLst/>
          <a:ahLst/>
          <a:cxnLst/>
          <a:rect l="0" t="0" r="0" b="0"/>
          <a:pathLst>
            <a:path>
              <a:moveTo>
                <a:pt x="366075" y="920460"/>
              </a:moveTo>
              <a:arcTo wR="2107459" hR="2107459" stAng="12856797" swAng="1646455"/>
            </a:path>
          </a:pathLst>
        </a:custGeom>
        <a:noFill/>
        <a:ln w="6350" cap="flat" cmpd="sng" algn="ctr">
          <a:solidFill>
            <a:schemeClr val="accent2">
              <a:shade val="90000"/>
              <a:hueOff val="-16400"/>
              <a:satOff val="-2778"/>
              <a:lumOff val="12845"/>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38186" y="3429000"/>
            <a:ext cx="11243187" cy="2367804"/>
          </a:xfrm>
        </p:spPr>
        <p:txBody>
          <a:bodyPr/>
          <a:lstStyle/>
          <a:p>
            <a:pPr algn="ctr"/>
            <a:r>
              <a:rPr lang="en-US" sz="5400" b="0" dirty="0">
                <a:solidFill>
                  <a:schemeClr val="accent2">
                    <a:lumMod val="20000"/>
                    <a:lumOff val="80000"/>
                  </a:schemeClr>
                </a:solidFill>
                <a:latin typeface="Times New Roman" panose="02020603050405020304" pitchFamily="18" charset="0"/>
                <a:cs typeface="Times New Roman" panose="02020603050405020304" pitchFamily="18" charset="0"/>
              </a:rPr>
              <a:t>A Survey on </a:t>
            </a:r>
            <a:br>
              <a:rPr lang="en-US" sz="5400" b="0" dirty="0">
                <a:solidFill>
                  <a:schemeClr val="accent2">
                    <a:lumMod val="20000"/>
                    <a:lumOff val="80000"/>
                  </a:schemeClr>
                </a:solidFill>
                <a:latin typeface="Times New Roman" panose="02020603050405020304" pitchFamily="18" charset="0"/>
                <a:cs typeface="Times New Roman" panose="02020603050405020304" pitchFamily="18" charset="0"/>
              </a:rPr>
            </a:br>
            <a:r>
              <a:rPr lang="en-US" sz="5400" b="0" dirty="0">
                <a:solidFill>
                  <a:schemeClr val="accent2">
                    <a:lumMod val="20000"/>
                    <a:lumOff val="80000"/>
                  </a:schemeClr>
                </a:solidFill>
                <a:latin typeface="Times New Roman" panose="02020603050405020304" pitchFamily="18" charset="0"/>
                <a:cs typeface="Times New Roman" panose="02020603050405020304" pitchFamily="18" charset="0"/>
              </a:rPr>
              <a:t>Internet of Things (IoT)</a:t>
            </a:r>
            <a:br>
              <a:rPr lang="en-US" sz="5400" b="0" dirty="0">
                <a:solidFill>
                  <a:schemeClr val="accent2">
                    <a:lumMod val="20000"/>
                    <a:lumOff val="80000"/>
                  </a:schemeClr>
                </a:solidFill>
                <a:latin typeface="Times New Roman" panose="02020603050405020304" pitchFamily="18" charset="0"/>
                <a:cs typeface="Times New Roman" panose="02020603050405020304" pitchFamily="18" charset="0"/>
              </a:rPr>
            </a:br>
            <a:r>
              <a:rPr lang="en-US" sz="5400" b="0" dirty="0">
                <a:solidFill>
                  <a:schemeClr val="accent2">
                    <a:lumMod val="20000"/>
                    <a:lumOff val="80000"/>
                  </a:schemeClr>
                </a:solidFill>
                <a:latin typeface="Times New Roman" panose="02020603050405020304" pitchFamily="18" charset="0"/>
                <a:cs typeface="Times New Roman" panose="02020603050405020304" pitchFamily="18" charset="0"/>
              </a:rPr>
              <a:t>Based Healthcare Monitoring System.</a:t>
            </a:r>
          </a:p>
        </p:txBody>
      </p:sp>
      <p:pic>
        <p:nvPicPr>
          <p:cNvPr id="14" name="Picture 13" descr="Graphical user interface, website&#10;&#10;Description automatically generated">
            <a:extLst>
              <a:ext uri="{FF2B5EF4-FFF2-40B4-BE49-F238E27FC236}">
                <a16:creationId xmlns:a16="http://schemas.microsoft.com/office/drawing/2014/main" id="{B4276C63-1E1B-3DF6-4AE1-B6FA228BE32D}"/>
              </a:ext>
            </a:extLst>
          </p:cNvPr>
          <p:cNvPicPr>
            <a:picLocks noChangeAspect="1"/>
          </p:cNvPicPr>
          <p:nvPr/>
        </p:nvPicPr>
        <p:blipFill>
          <a:blip r:embed="rId2"/>
          <a:stretch>
            <a:fillRect/>
          </a:stretch>
        </p:blipFill>
        <p:spPr>
          <a:xfrm>
            <a:off x="3348473" y="578939"/>
            <a:ext cx="5708195" cy="2850061"/>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2E20C47-02AD-1564-2E09-D5E2D2CF0A5A}"/>
              </a:ext>
            </a:extLst>
          </p:cNvPr>
          <p:cNvSpPr>
            <a:spLocks noGrp="1"/>
          </p:cNvSpPr>
          <p:nvPr>
            <p:ph type="title"/>
          </p:nvPr>
        </p:nvSpPr>
        <p:spPr>
          <a:xfrm>
            <a:off x="536028" y="475319"/>
            <a:ext cx="11524593" cy="646331"/>
          </a:xfrm>
        </p:spPr>
        <p:txBody>
          <a:bodyPr/>
          <a:lstStyle/>
          <a:p>
            <a:r>
              <a:rPr lang="en-US" sz="4000" b="0" dirty="0">
                <a:latin typeface="Times New Roman" panose="02020603050405020304" pitchFamily="18" charset="0"/>
                <a:cs typeface="Times New Roman" panose="02020603050405020304" pitchFamily="18" charset="0"/>
              </a:rPr>
              <a:t>Comparison of different IoT-based healthcare systems</a:t>
            </a:r>
          </a:p>
        </p:txBody>
      </p:sp>
      <p:sp>
        <p:nvSpPr>
          <p:cNvPr id="17" name="Slide Number Placeholder 2">
            <a:extLst>
              <a:ext uri="{FF2B5EF4-FFF2-40B4-BE49-F238E27FC236}">
                <a16:creationId xmlns:a16="http://schemas.microsoft.com/office/drawing/2014/main" id="{E7B44C1D-3345-77C0-4709-0A6A6E0E5C0C}"/>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10</a:t>
            </a:fld>
            <a:endParaRPr lang="en-US" noProof="0"/>
          </a:p>
        </p:txBody>
      </p:sp>
      <p:sp>
        <p:nvSpPr>
          <p:cNvPr id="2" name="Slide Number Placeholder 1" hidden="1">
            <a:extLst>
              <a:ext uri="{FF2B5EF4-FFF2-40B4-BE49-F238E27FC236}">
                <a16:creationId xmlns:a16="http://schemas.microsoft.com/office/drawing/2014/main" id="{A2A37C9E-1E75-EED3-5497-1C03A50B4C51}"/>
              </a:ext>
            </a:extLst>
          </p:cNvPr>
          <p:cNvSpPr>
            <a:spLocks noGrp="1"/>
          </p:cNvSpPr>
          <p:nvPr>
            <p:ph type="sldNum" sz="quarter" idx="4294967295"/>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10</a:t>
            </a:fld>
            <a:endParaRPr lang="en-US" noProof="0"/>
          </a:p>
        </p:txBody>
      </p:sp>
      <p:graphicFrame>
        <p:nvGraphicFramePr>
          <p:cNvPr id="3" name="Table 16">
            <a:extLst>
              <a:ext uri="{FF2B5EF4-FFF2-40B4-BE49-F238E27FC236}">
                <a16:creationId xmlns:a16="http://schemas.microsoft.com/office/drawing/2014/main" id="{69131D18-B7F0-AF26-BD04-D27ED04D8D60}"/>
              </a:ext>
            </a:extLst>
          </p:cNvPr>
          <p:cNvGraphicFramePr>
            <a:graphicFrameLocks/>
          </p:cNvGraphicFramePr>
          <p:nvPr>
            <p:extLst>
              <p:ext uri="{D42A27DB-BD31-4B8C-83A1-F6EECF244321}">
                <p14:modId xmlns:p14="http://schemas.microsoft.com/office/powerpoint/2010/main" val="3672171760"/>
              </p:ext>
            </p:extLst>
          </p:nvPr>
        </p:nvGraphicFramePr>
        <p:xfrm>
          <a:off x="277209" y="1428571"/>
          <a:ext cx="11637582" cy="4958186"/>
        </p:xfrm>
        <a:graphic>
          <a:graphicData uri="http://schemas.openxmlformats.org/drawingml/2006/table">
            <a:tbl>
              <a:tblPr firstRow="1" bandRow="1">
                <a:tableStyleId>{21E4AEA4-8DFA-4A89-87EB-49C32662AFE0}</a:tableStyleId>
              </a:tblPr>
              <a:tblGrid>
                <a:gridCol w="1735429">
                  <a:extLst>
                    <a:ext uri="{9D8B030D-6E8A-4147-A177-3AD203B41FA5}">
                      <a16:colId xmlns:a16="http://schemas.microsoft.com/office/drawing/2014/main" val="2559018862"/>
                    </a:ext>
                  </a:extLst>
                </a:gridCol>
                <a:gridCol w="2327517">
                  <a:extLst>
                    <a:ext uri="{9D8B030D-6E8A-4147-A177-3AD203B41FA5}">
                      <a16:colId xmlns:a16="http://schemas.microsoft.com/office/drawing/2014/main" val="1118578619"/>
                    </a:ext>
                  </a:extLst>
                </a:gridCol>
                <a:gridCol w="1696636">
                  <a:extLst>
                    <a:ext uri="{9D8B030D-6E8A-4147-A177-3AD203B41FA5}">
                      <a16:colId xmlns:a16="http://schemas.microsoft.com/office/drawing/2014/main" val="1256481402"/>
                    </a:ext>
                  </a:extLst>
                </a:gridCol>
                <a:gridCol w="2529908">
                  <a:extLst>
                    <a:ext uri="{9D8B030D-6E8A-4147-A177-3AD203B41FA5}">
                      <a16:colId xmlns:a16="http://schemas.microsoft.com/office/drawing/2014/main" val="795368843"/>
                    </a:ext>
                  </a:extLst>
                </a:gridCol>
                <a:gridCol w="1755582">
                  <a:extLst>
                    <a:ext uri="{9D8B030D-6E8A-4147-A177-3AD203B41FA5}">
                      <a16:colId xmlns:a16="http://schemas.microsoft.com/office/drawing/2014/main" val="3838516160"/>
                    </a:ext>
                  </a:extLst>
                </a:gridCol>
                <a:gridCol w="1592510">
                  <a:extLst>
                    <a:ext uri="{9D8B030D-6E8A-4147-A177-3AD203B41FA5}">
                      <a16:colId xmlns:a16="http://schemas.microsoft.com/office/drawing/2014/main" val="1884838019"/>
                    </a:ext>
                  </a:extLst>
                </a:gridCol>
              </a:tblGrid>
              <a:tr h="654400">
                <a:tc>
                  <a:txBody>
                    <a:bodyPr/>
                    <a:lstStyle/>
                    <a:p>
                      <a:pPr algn="ctr"/>
                      <a:r>
                        <a:rPr lang="en-US" sz="1800" dirty="0">
                          <a:latin typeface="Times New Roman" panose="02020603050405020304" pitchFamily="18" charset="0"/>
                          <a:cs typeface="Times New Roman" panose="02020603050405020304" pitchFamily="18" charset="0"/>
                        </a:rPr>
                        <a:t>Author Name</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Problem  Addressed</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Aim</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Methodology</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Merits</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Demerits </a:t>
                      </a:r>
                    </a:p>
                  </a:txBody>
                  <a:tcPr marL="102144" marR="102144" marT="51072" marB="51072"/>
                </a:tc>
                <a:extLst>
                  <a:ext uri="{0D108BD9-81ED-4DB2-BD59-A6C34878D82A}">
                    <a16:rowId xmlns:a16="http://schemas.microsoft.com/office/drawing/2014/main" val="480141328"/>
                  </a:ext>
                </a:extLst>
              </a:tr>
              <a:tr h="2007082">
                <a:tc>
                  <a:txBody>
                    <a:bodyPr/>
                    <a:lstStyle/>
                    <a:p>
                      <a:pPr algn="l"/>
                      <a:r>
                        <a:rPr lang="en-US" sz="1800" dirty="0">
                          <a:latin typeface="Times New Roman" panose="02020603050405020304" pitchFamily="18" charset="0"/>
                          <a:cs typeface="Times New Roman" panose="02020603050405020304" pitchFamily="18" charset="0"/>
                        </a:rPr>
                        <a:t>Joon-</a:t>
                      </a:r>
                      <a:r>
                        <a:rPr lang="en-US" sz="1800" dirty="0" err="1">
                          <a:latin typeface="Times New Roman" panose="02020603050405020304" pitchFamily="18" charset="0"/>
                          <a:cs typeface="Times New Roman" panose="02020603050405020304" pitchFamily="18" charset="0"/>
                        </a:rPr>
                        <a:t>soo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Jeong</a:t>
                      </a:r>
                      <a:r>
                        <a:rPr lang="en-US" sz="1800" dirty="0">
                          <a:latin typeface="Times New Roman" panose="02020603050405020304" pitchFamily="18" charset="0"/>
                          <a:cs typeface="Times New Roman" panose="02020603050405020304" pitchFamily="18" charset="0"/>
                        </a:rPr>
                        <a:t> Et Al.</a:t>
                      </a:r>
                    </a:p>
                    <a:p>
                      <a:pPr algn="l"/>
                      <a:endParaRPr lang="en-US" sz="18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highlight>
                            <a:srgbClr val="FFFF00"/>
                          </a:highlight>
                          <a:latin typeface="Times New Roman" panose="02020603050405020304" pitchFamily="18" charset="0"/>
                          <a:cs typeface="Times New Roman" panose="02020603050405020304" pitchFamily="18" charset="0"/>
                        </a:rPr>
                        <a:t>“D”</a:t>
                      </a:r>
                    </a:p>
                    <a:p>
                      <a:pPr algn="l"/>
                      <a:endParaRPr lang="en-US" sz="18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800" dirty="0">
                          <a:highlight>
                            <a:srgbClr val="FFFF00"/>
                          </a:highlight>
                          <a:latin typeface="Times New Roman" panose="02020603050405020304" pitchFamily="18" charset="0"/>
                          <a:cs typeface="Times New Roman" panose="02020603050405020304" pitchFamily="18" charset="0"/>
                        </a:rPr>
                        <a:t>Traditional Healthcare System</a:t>
                      </a:r>
                    </a:p>
                  </a:txBody>
                  <a:tcPr marL="102144" marR="102144" marT="51072" marB="51072"/>
                </a:tc>
                <a:tc>
                  <a:txBody>
                    <a:bodyPr/>
                    <a:lstStyle/>
                    <a:p>
                      <a:pPr algn="l"/>
                      <a:r>
                        <a:rPr lang="en-US" dirty="0">
                          <a:latin typeface="Times New Roman" panose="02020603050405020304" pitchFamily="18" charset="0"/>
                          <a:cs typeface="Times New Roman" panose="02020603050405020304" pitchFamily="18" charset="0"/>
                        </a:rPr>
                        <a:t>introduce IoT healthcare to improve patient monitoring and early diagnosis of diseases.</a:t>
                      </a:r>
                      <a:endParaRPr lang="en-US" sz="18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800" dirty="0">
                          <a:latin typeface="Times New Roman" panose="02020603050405020304" pitchFamily="18" charset="0"/>
                          <a:cs typeface="Times New Roman" panose="02020603050405020304" pitchFamily="18" charset="0"/>
                        </a:rPr>
                        <a:t>IoT healthcare implementation methods such as data collection, intelligent network, cloud computing, &amp; data Analysis</a:t>
                      </a:r>
                    </a:p>
                  </a:txBody>
                  <a:tcPr marL="102144" marR="102144" marT="51072" marB="51072"/>
                </a:tc>
                <a:tc>
                  <a:txBody>
                    <a:bodyPr/>
                    <a:lstStyle/>
                    <a:p>
                      <a:pPr algn="l"/>
                      <a:r>
                        <a:rPr lang="en-US" sz="1800">
                          <a:latin typeface="Times New Roman" panose="02020603050405020304" pitchFamily="18" charset="0"/>
                          <a:cs typeface="Times New Roman" panose="02020603050405020304" pitchFamily="18" charset="0"/>
                        </a:rPr>
                        <a:t>Offer Early Disease Diagnosis And Better Health Monitoring </a:t>
                      </a:r>
                      <a:endParaRPr lang="en-US" sz="18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800" dirty="0">
                          <a:highlight>
                            <a:srgbClr val="FFFF00"/>
                          </a:highlight>
                          <a:latin typeface="Times New Roman" panose="02020603050405020304" pitchFamily="18" charset="0"/>
                          <a:cs typeface="Times New Roman" panose="02020603050405020304" pitchFamily="18" charset="0"/>
                        </a:rPr>
                        <a:t>Null</a:t>
                      </a:r>
                    </a:p>
                  </a:txBody>
                  <a:tcPr marL="102144" marR="102144" marT="51072" marB="51072"/>
                </a:tc>
                <a:extLst>
                  <a:ext uri="{0D108BD9-81ED-4DB2-BD59-A6C34878D82A}">
                    <a16:rowId xmlns:a16="http://schemas.microsoft.com/office/drawing/2014/main" val="1542562298"/>
                  </a:ext>
                </a:extLst>
              </a:tr>
              <a:tr h="2277619">
                <a:tc>
                  <a:txBody>
                    <a:bodyPr/>
                    <a:lstStyle/>
                    <a:p>
                      <a:pPr algn="l"/>
                      <a:r>
                        <a:rPr lang="en-US" sz="1800" dirty="0" err="1">
                          <a:latin typeface="Times New Roman" panose="02020603050405020304" pitchFamily="18" charset="0"/>
                          <a:cs typeface="Times New Roman" panose="02020603050405020304" pitchFamily="18" charset="0"/>
                        </a:rPr>
                        <a:t>Prosanta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Tzonelih</a:t>
                      </a:r>
                      <a:r>
                        <a:rPr lang="en-US" sz="1800" dirty="0">
                          <a:latin typeface="Times New Roman" panose="02020603050405020304" pitchFamily="18" charset="0"/>
                          <a:cs typeface="Times New Roman" panose="02020603050405020304" pitchFamily="18" charset="0"/>
                        </a:rPr>
                        <a:t>, Hwang.</a:t>
                      </a:r>
                    </a:p>
                    <a:p>
                      <a:pPr algn="l"/>
                      <a:endParaRPr lang="en-US" sz="18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highlight>
                            <a:srgbClr val="FFFF00"/>
                          </a:highlight>
                          <a:latin typeface="Times New Roman" panose="02020603050405020304" pitchFamily="18" charset="0"/>
                          <a:cs typeface="Times New Roman" panose="02020603050405020304" pitchFamily="18" charset="0"/>
                        </a:rPr>
                        <a:t>“E”</a:t>
                      </a:r>
                    </a:p>
                    <a:p>
                      <a:pPr algn="l"/>
                      <a:endParaRPr lang="en-US" sz="18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800" dirty="0">
                          <a:latin typeface="Times New Roman" panose="02020603050405020304" pitchFamily="18" charset="0"/>
                          <a:cs typeface="Times New Roman" panose="02020603050405020304" pitchFamily="18" charset="0"/>
                        </a:rPr>
                        <a:t>Aged people suffering from chronic diseases unable to take care of themselves</a:t>
                      </a:r>
                    </a:p>
                  </a:txBody>
                  <a:tcPr marL="102144" marR="102144" marT="51072" marB="51072"/>
                </a:tc>
                <a:tc>
                  <a:txBody>
                    <a:bodyPr/>
                    <a:lstStyle/>
                    <a:p>
                      <a:pPr algn="l"/>
                      <a:r>
                        <a:rPr lang="en-US" sz="1800" dirty="0">
                          <a:latin typeface="Times New Roman" panose="02020603050405020304" pitchFamily="18" charset="0"/>
                          <a:cs typeface="Times New Roman" panose="02020603050405020304" pitchFamily="18" charset="0"/>
                        </a:rPr>
                        <a:t>To design A network that can offer better services to people at a high security </a:t>
                      </a:r>
                    </a:p>
                  </a:txBody>
                  <a:tcPr marL="102144" marR="102144" marT="51072" marB="51072"/>
                </a:tc>
                <a:tc>
                  <a:txBody>
                    <a:bodyPr/>
                    <a:lstStyle/>
                    <a:p>
                      <a:pPr algn="l"/>
                      <a:r>
                        <a:rPr lang="en-US" sz="1800" dirty="0">
                          <a:latin typeface="Times New Roman" panose="02020603050405020304" pitchFamily="18" charset="0"/>
                          <a:cs typeface="Times New Roman" panose="02020603050405020304" pitchFamily="18" charset="0"/>
                        </a:rPr>
                        <a:t>Low power and light weight wireless sensors are used to monitor the human body and the surrounding, AES-CBC and CBC-MAC encryption techniques are used for security</a:t>
                      </a:r>
                    </a:p>
                  </a:txBody>
                  <a:tcPr marL="102144" marR="102144" marT="51072" marB="51072"/>
                </a:tc>
                <a:tc>
                  <a:txBody>
                    <a:bodyPr/>
                    <a:lstStyle/>
                    <a:p>
                      <a:pPr algn="l"/>
                      <a:r>
                        <a:rPr lang="en-US" sz="1800">
                          <a:latin typeface="Times New Roman" panose="02020603050405020304" pitchFamily="18" charset="0"/>
                          <a:cs typeface="Times New Roman" panose="02020603050405020304" pitchFamily="18" charset="0"/>
                        </a:rPr>
                        <a:t>Highly Secure</a:t>
                      </a:r>
                      <a:endParaRPr lang="en-US" sz="18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800" dirty="0">
                          <a:latin typeface="Times New Roman" panose="02020603050405020304" pitchFamily="18" charset="0"/>
                          <a:cs typeface="Times New Roman" panose="02020603050405020304" pitchFamily="18" charset="0"/>
                        </a:rPr>
                        <a:t>Expensive</a:t>
                      </a:r>
                    </a:p>
                  </a:txBody>
                  <a:tcPr marL="102144" marR="102144" marT="51072" marB="51072"/>
                </a:tc>
                <a:extLst>
                  <a:ext uri="{0D108BD9-81ED-4DB2-BD59-A6C34878D82A}">
                    <a16:rowId xmlns:a16="http://schemas.microsoft.com/office/drawing/2014/main" val="667619754"/>
                  </a:ext>
                </a:extLst>
              </a:tr>
            </a:tbl>
          </a:graphicData>
        </a:graphic>
      </p:graphicFrame>
    </p:spTree>
    <p:extLst>
      <p:ext uri="{BB962C8B-B14F-4D97-AF65-F5344CB8AC3E}">
        <p14:creationId xmlns:p14="http://schemas.microsoft.com/office/powerpoint/2010/main" val="389331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6" name="Text Placeholder 5">
            <a:extLst>
              <a:ext uri="{FF2B5EF4-FFF2-40B4-BE49-F238E27FC236}">
                <a16:creationId xmlns:a16="http://schemas.microsoft.com/office/drawing/2014/main" id="{963B8C1A-664B-564C-7FD4-C38030269FDD}"/>
              </a:ext>
            </a:extLst>
          </p:cNvPr>
          <p:cNvSpPr>
            <a:spLocks noGrp="1"/>
          </p:cNvSpPr>
          <p:nvPr>
            <p:ph type="body" sz="quarter" idx="13"/>
          </p:nvPr>
        </p:nvSpPr>
        <p:spPr>
          <a:xfrm>
            <a:off x="1781504" y="168167"/>
            <a:ext cx="4808482" cy="168685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Conclusion </a:t>
            </a:r>
          </a:p>
          <a:p>
            <a:r>
              <a:rPr lang="en-US" dirty="0">
                <a:latin typeface="Times New Roman" panose="02020603050405020304" pitchFamily="18" charset="0"/>
                <a:cs typeface="Times New Roman" panose="02020603050405020304" pitchFamily="18" charset="0"/>
              </a:rPr>
              <a:t>&amp; Future Work</a:t>
            </a:r>
          </a:p>
        </p:txBody>
      </p:sp>
      <p:sp>
        <p:nvSpPr>
          <p:cNvPr id="16" name="TextBox 15">
            <a:extLst>
              <a:ext uri="{FF2B5EF4-FFF2-40B4-BE49-F238E27FC236}">
                <a16:creationId xmlns:a16="http://schemas.microsoft.com/office/drawing/2014/main" id="{130F404A-A70C-19D3-B687-9F5D9D6B9FC0}"/>
              </a:ext>
            </a:extLst>
          </p:cNvPr>
          <p:cNvSpPr txBox="1"/>
          <p:nvPr/>
        </p:nvSpPr>
        <p:spPr>
          <a:xfrm>
            <a:off x="299545" y="1910460"/>
            <a:ext cx="11592910" cy="2554545"/>
          </a:xfrm>
          <a:prstGeom prst="rect">
            <a:avLst/>
          </a:prstGeom>
          <a:noFill/>
        </p:spPr>
        <p:txBody>
          <a:bodyPr wrap="square">
            <a:spAutoFit/>
          </a:bodyPr>
          <a:lstStyle/>
          <a:p>
            <a:r>
              <a:rPr lang="en-US" sz="2000" dirty="0">
                <a:solidFill>
                  <a:schemeClr val="bg1"/>
                </a:solidFill>
                <a:effectLst/>
                <a:latin typeface="Times New Roman" panose="02020603050405020304" pitchFamily="18" charset="0"/>
                <a:cs typeface="Times New Roman" panose="02020603050405020304" pitchFamily="18" charset="0"/>
              </a:rPr>
              <a:t>The incorporation of IoT concepts into the healthcare sector significantly altered the way patients were treated. We describe how the IoT has transformed the healthcare sector by providing patients with extremely rapid and dependable services.</a:t>
            </a:r>
            <a:br>
              <a:rPr lang="en-US" sz="2000" dirty="0">
                <a:solidFill>
                  <a:schemeClr val="bg1"/>
                </a:solidFill>
                <a:effectLst/>
                <a:latin typeface="Times New Roman" panose="02020603050405020304" pitchFamily="18" charset="0"/>
                <a:cs typeface="Times New Roman" panose="02020603050405020304" pitchFamily="18" charset="0"/>
              </a:rPr>
            </a:br>
            <a:r>
              <a:rPr lang="en-US" sz="2000" dirty="0">
                <a:solidFill>
                  <a:schemeClr val="bg1"/>
                </a:solidFill>
                <a:effectLst/>
                <a:latin typeface="Times New Roman" panose="02020603050405020304" pitchFamily="18" charset="0"/>
                <a:cs typeface="Times New Roman" panose="02020603050405020304" pitchFamily="18" charset="0"/>
              </a:rPr>
              <a:t>According to the findings of several studies, the usage of sensor-based medical gadgets in the healthcare environment is steadily expanding, making the patient treatment process more trustworthy and efficient. The new IoT idea may alleviate the burden of frequent medical visits for patients. Patients may obtain all of their health information on their phones and call physicians in an emergency. Doctors can even offer medications to patients over the phone from anywhere.</a:t>
            </a:r>
          </a:p>
        </p:txBody>
      </p:sp>
      <p:sp>
        <p:nvSpPr>
          <p:cNvPr id="18" name="TextBox 17">
            <a:extLst>
              <a:ext uri="{FF2B5EF4-FFF2-40B4-BE49-F238E27FC236}">
                <a16:creationId xmlns:a16="http://schemas.microsoft.com/office/drawing/2014/main" id="{F8DFCA5F-7C7E-38B0-62CA-3D2DED25EE2B}"/>
              </a:ext>
            </a:extLst>
          </p:cNvPr>
          <p:cNvSpPr txBox="1"/>
          <p:nvPr/>
        </p:nvSpPr>
        <p:spPr>
          <a:xfrm>
            <a:off x="299545" y="4947540"/>
            <a:ext cx="11592910" cy="1446550"/>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According to the analysis of research work done by various researchers, there are still some major issues with the modern healthcare system such as system precision, security and protection of valuable data, and poor data analysis techniques that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must be resolved in the near future to promote better healthcare service</a:t>
            </a: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a:t>
            </a:r>
            <a:endParaRPr lang="en-US"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720663" y="2192558"/>
            <a:ext cx="8146874" cy="2733366"/>
          </a:xfrm>
        </p:spPr>
        <p:txBody>
          <a:bodyPr/>
          <a:lstStyle/>
          <a:p>
            <a:pPr algn="ctr"/>
            <a:r>
              <a:rPr lang="en-US" sz="11500" b="0" dirty="0">
                <a:latin typeface="Times New Roman" panose="02020603050405020304" pitchFamily="18" charset="0"/>
                <a:cs typeface="Times New Roman" panose="02020603050405020304" pitchFamily="18" charset="0"/>
              </a:rPr>
              <a:t>Thank You.</a:t>
            </a:r>
            <a:endParaRPr lang="en-GB" sz="11500"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5F8EA9-3A81-C66F-72DB-708371317675}"/>
              </a:ext>
            </a:extLst>
          </p:cNvPr>
          <p:cNvSpPr txBox="1"/>
          <p:nvPr/>
        </p:nvSpPr>
        <p:spPr>
          <a:xfrm>
            <a:off x="4977178" y="4925924"/>
            <a:ext cx="6105832" cy="707886"/>
          </a:xfrm>
          <a:prstGeom prst="rect">
            <a:avLst/>
          </a:prstGeom>
          <a:noFill/>
        </p:spPr>
        <p:txBody>
          <a:bodyPr wrap="square">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Shahad Altamimi.</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0" y="3025879"/>
            <a:ext cx="8866240" cy="1310148"/>
          </a:xfrm>
        </p:spPr>
        <p:txBody>
          <a:bodyPr>
            <a:noAutofit/>
          </a:bodyPr>
          <a:lstStyle/>
          <a:p>
            <a:pPr algn="ctr"/>
            <a:r>
              <a:rPr lang="en-US" dirty="0">
                <a:latin typeface="Times New Roman" panose="02020603050405020304" pitchFamily="18" charset="0"/>
                <a:cs typeface="Times New Roman" panose="02020603050405020304" pitchFamily="18" charset="0"/>
              </a:rPr>
              <a:t>International Journal of Advanced Trends in Computer Science and Engineering.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z="1050" smtClean="0">
                <a:latin typeface="Times New Roman" panose="02020603050405020304" pitchFamily="18" charset="0"/>
                <a:cs typeface="Times New Roman" panose="02020603050405020304" pitchFamily="18" charset="0"/>
              </a:rPr>
              <a:pPr/>
              <a:t>2</a:t>
            </a:fld>
            <a:endParaRPr lang="en-US" sz="10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F7C7A-971B-D70A-2440-114293C71682}"/>
              </a:ext>
            </a:extLst>
          </p:cNvPr>
          <p:cNvSpPr txBox="1"/>
          <p:nvPr/>
        </p:nvSpPr>
        <p:spPr>
          <a:xfrm>
            <a:off x="2979173" y="4210317"/>
            <a:ext cx="3438833" cy="769441"/>
          </a:xfrm>
          <a:prstGeom prst="rect">
            <a:avLst/>
          </a:prstGeom>
          <a:noFill/>
        </p:spPr>
        <p:txBody>
          <a:bodyPr wrap="square">
            <a:spAutoFit/>
          </a:bodyPr>
          <a:lstStyle/>
          <a:p>
            <a:r>
              <a:rPr lang="en-US" sz="4400" dirty="0">
                <a:solidFill>
                  <a:schemeClr val="accent2">
                    <a:lumMod val="20000"/>
                    <a:lumOff val="80000"/>
                  </a:schemeClr>
                </a:solidFill>
                <a:latin typeface="Times New Roman" panose="02020603050405020304" pitchFamily="18" charset="0"/>
                <a:cs typeface="Times New Roman" panose="02020603050405020304" pitchFamily="18" charset="0"/>
              </a:rPr>
              <a:t>August 2019.</a:t>
            </a:r>
          </a:p>
        </p:txBody>
      </p:sp>
      <p:sp>
        <p:nvSpPr>
          <p:cNvPr id="7" name="TextBox 6">
            <a:extLst>
              <a:ext uri="{FF2B5EF4-FFF2-40B4-BE49-F238E27FC236}">
                <a16:creationId xmlns:a16="http://schemas.microsoft.com/office/drawing/2014/main" id="{C4931294-FC35-EBB5-31A4-E8F08C9D4C23}"/>
              </a:ext>
            </a:extLst>
          </p:cNvPr>
          <p:cNvSpPr txBox="1"/>
          <p:nvPr/>
        </p:nvSpPr>
        <p:spPr>
          <a:xfrm>
            <a:off x="1245011" y="5049278"/>
            <a:ext cx="6376218" cy="1384995"/>
          </a:xfrm>
          <a:prstGeom prst="rect">
            <a:avLst/>
          </a:prstGeom>
          <a:noFill/>
        </p:spPr>
        <p:txBody>
          <a:bodyPr wrap="square">
            <a:spAutoFit/>
          </a:bodyPr>
          <a:lstStyle/>
          <a:p>
            <a:pPr algn="ctr"/>
            <a:r>
              <a:rPr lang="en-US" sz="2800" dirty="0">
                <a:solidFill>
                  <a:schemeClr val="bg2"/>
                </a:solidFill>
                <a:latin typeface="Times New Roman" panose="02020603050405020304" pitchFamily="18" charset="0"/>
                <a:cs typeface="Times New Roman" panose="02020603050405020304" pitchFamily="18" charset="0"/>
              </a:rPr>
              <a:t>Department of Computer Science,</a:t>
            </a:r>
          </a:p>
          <a:p>
            <a:pPr algn="ctr"/>
            <a:r>
              <a:rPr lang="en-US" sz="2800" dirty="0">
                <a:solidFill>
                  <a:schemeClr val="bg2"/>
                </a:solidFill>
                <a:latin typeface="Times New Roman" panose="02020603050405020304" pitchFamily="18" charset="0"/>
                <a:cs typeface="Times New Roman" panose="02020603050405020304" pitchFamily="18" charset="0"/>
              </a:rPr>
              <a:t>Maharshi Dayanand University, </a:t>
            </a:r>
          </a:p>
          <a:p>
            <a:pPr algn="ctr"/>
            <a:r>
              <a:rPr lang="en-US" sz="2800" dirty="0">
                <a:solidFill>
                  <a:schemeClr val="bg2"/>
                </a:solidFill>
                <a:latin typeface="Times New Roman" panose="02020603050405020304" pitchFamily="18" charset="0"/>
                <a:cs typeface="Times New Roman" panose="02020603050405020304" pitchFamily="18" charset="0"/>
              </a:rPr>
              <a:t>Rohtak, India.</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F29A9644-18C6-9115-B6D7-F6D7E8806D0A}"/>
              </a:ext>
            </a:extLst>
          </p:cNvPr>
          <p:cNvSpPr>
            <a:spLocks noGrp="1"/>
          </p:cNvSpPr>
          <p:nvPr>
            <p:ph type="title"/>
          </p:nvPr>
        </p:nvSpPr>
        <p:spPr>
          <a:xfrm>
            <a:off x="896444" y="262760"/>
            <a:ext cx="6271611" cy="1219200"/>
          </a:xfrm>
        </p:spPr>
        <p:txBody>
          <a:bodyPr wrap="square" anchor="t">
            <a:normAutofit/>
          </a:bodyPr>
          <a:lstStyle/>
          <a:p>
            <a:r>
              <a:rPr lang="en-US" sz="8000" b="0"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20FE8C92-5B92-86E2-112C-A91238DD6FF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a:t>
            </a:fld>
            <a:endParaRPr lang="en-US" noProof="0"/>
          </a:p>
        </p:txBody>
      </p:sp>
      <p:sp>
        <p:nvSpPr>
          <p:cNvPr id="6" name="Text Placeholder 4">
            <a:extLst>
              <a:ext uri="{FF2B5EF4-FFF2-40B4-BE49-F238E27FC236}">
                <a16:creationId xmlns:a16="http://schemas.microsoft.com/office/drawing/2014/main" id="{860C6E02-D89D-B795-6DEB-1EC80C470900}"/>
              </a:ext>
            </a:extLst>
          </p:cNvPr>
          <p:cNvSpPr>
            <a:spLocks noGrp="1"/>
          </p:cNvSpPr>
          <p:nvPr>
            <p:ph idx="1"/>
          </p:nvPr>
        </p:nvSpPr>
        <p:spPr>
          <a:xfrm>
            <a:off x="443365" y="1825625"/>
            <a:ext cx="11215235" cy="4351338"/>
          </a:xfrm>
        </p:spPr>
        <p:txBody>
          <a:bodyPr>
            <a:normAutofit/>
          </a:bodyPr>
          <a:lstStyle/>
          <a:p>
            <a:r>
              <a:rPr lang="en-US" sz="2600" dirty="0">
                <a:latin typeface="Times New Roman" panose="02020603050405020304" pitchFamily="18" charset="0"/>
                <a:cs typeface="Times New Roman" panose="02020603050405020304" pitchFamily="18" charset="0"/>
              </a:rPr>
              <a:t>Healthcare is a top priority in our culture, and the Internet of Things (IoT) is a field of study that is expanding rapidly and picking up everybody's attention due to its potential to transform the current healthcare system and develop solutions like the aging population and the steadily increasing rates of chronic illness that are infesting the healthcare system.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In contrast to the traditional healthcare system that was historically utilized to deliver healthcare services, the IoT is now being implemented into the healthcare system to update patient care.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This study describes how (IoT) has altered the conventional healthcare monitoring strategy and improved service speed and efficiency.</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0924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499" y="542925"/>
            <a:ext cx="11905156" cy="623723"/>
          </a:xfrm>
        </p:spPr>
        <p:txBody>
          <a:bodyPr wrap="square" anchor="t">
            <a:noAutofit/>
          </a:bodyPr>
          <a:lstStyle/>
          <a:p>
            <a:r>
              <a:rPr lang="en-US" sz="4400" b="0" dirty="0">
                <a:latin typeface="Times New Roman" panose="02020603050405020304" pitchFamily="18" charset="0"/>
                <a:cs typeface="Times New Roman" panose="02020603050405020304" pitchFamily="18" charset="0"/>
              </a:rPr>
              <a:t>Traditional vs Digital Health based medical practices</a:t>
            </a:r>
            <a:endParaRPr lang="en-GB" sz="4400" b="0" dirty="0">
              <a:latin typeface="Times New Roman" panose="02020603050405020304" pitchFamily="18" charset="0"/>
              <a:cs typeface="Times New Roman" panose="02020603050405020304" pitchFamily="18" charset="0"/>
            </a:endParaRPr>
          </a:p>
        </p:txBody>
      </p:sp>
      <p:sp>
        <p:nvSpPr>
          <p:cNvPr id="1031" name="Slide Number Placeholder 2">
            <a:extLst>
              <a:ext uri="{FF2B5EF4-FFF2-40B4-BE49-F238E27FC236}">
                <a16:creationId xmlns:a16="http://schemas.microsoft.com/office/drawing/2014/main" id="{086A1D18-F893-EEE6-D0C1-30A6DF6A45B1}"/>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4</a:t>
            </a:fld>
            <a:endParaRPr lang="en-US" noProof="0"/>
          </a:p>
        </p:txBody>
      </p:sp>
      <p:pic>
        <p:nvPicPr>
          <p:cNvPr id="1026" name="Picture 2" descr="Comparison of traditional and digital health based medical practices. |  Download Scientific Diagram">
            <a:extLst>
              <a:ext uri="{FF2B5EF4-FFF2-40B4-BE49-F238E27FC236}">
                <a16:creationId xmlns:a16="http://schemas.microsoft.com/office/drawing/2014/main" id="{41D712DF-7CB3-9F1B-4B76-F94A0DF1D7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7344"/>
          <a:stretch/>
        </p:blipFill>
        <p:spPr bwMode="auto">
          <a:xfrm>
            <a:off x="443365" y="1825625"/>
            <a:ext cx="11215235" cy="4351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96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0" y="509850"/>
            <a:ext cx="12474247" cy="632481"/>
          </a:xfrm>
        </p:spPr>
        <p:txBody>
          <a:bodyPr/>
          <a:lstStyle/>
          <a:p>
            <a:r>
              <a:rPr lang="en-US" sz="3900" b="0" dirty="0">
                <a:latin typeface="Times New Roman" panose="02020603050405020304" pitchFamily="18" charset="0"/>
                <a:cs typeface="Times New Roman" panose="02020603050405020304" pitchFamily="18" charset="0"/>
              </a:rPr>
              <a:t>Difference between traditional and modern Health care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16" name="Table 16">
            <a:extLst>
              <a:ext uri="{FF2B5EF4-FFF2-40B4-BE49-F238E27FC236}">
                <a16:creationId xmlns:a16="http://schemas.microsoft.com/office/drawing/2014/main" id="{0FAE0EC5-EF2A-681E-2B2D-7DEEA85660F7}"/>
              </a:ext>
            </a:extLst>
          </p:cNvPr>
          <p:cNvGraphicFramePr>
            <a:graphicFrameLocks noGrp="1"/>
          </p:cNvGraphicFramePr>
          <p:nvPr>
            <p:ph sz="half" idx="2"/>
            <p:extLst>
              <p:ext uri="{D42A27DB-BD31-4B8C-83A1-F6EECF244321}">
                <p14:modId xmlns:p14="http://schemas.microsoft.com/office/powerpoint/2010/main" val="910893492"/>
              </p:ext>
            </p:extLst>
          </p:nvPr>
        </p:nvGraphicFramePr>
        <p:xfrm>
          <a:off x="126124" y="1729122"/>
          <a:ext cx="11939751" cy="4156669"/>
        </p:xfrm>
        <a:graphic>
          <a:graphicData uri="http://schemas.openxmlformats.org/drawingml/2006/table">
            <a:tbl>
              <a:tblPr firstRow="1" bandRow="1">
                <a:effectLst>
                  <a:innerShdw blurRad="63500" dist="50800" dir="16200000">
                    <a:prstClr val="black">
                      <a:alpha val="50000"/>
                    </a:prstClr>
                  </a:innerShdw>
                </a:effectLst>
                <a:tableStyleId>{85BE263C-DBD7-4A20-BB59-AAB30ACAA65A}</a:tableStyleId>
              </a:tblPr>
              <a:tblGrid>
                <a:gridCol w="2045272">
                  <a:extLst>
                    <a:ext uri="{9D8B030D-6E8A-4147-A177-3AD203B41FA5}">
                      <a16:colId xmlns:a16="http://schemas.microsoft.com/office/drawing/2014/main" val="2559018862"/>
                    </a:ext>
                  </a:extLst>
                </a:gridCol>
                <a:gridCol w="5295635">
                  <a:extLst>
                    <a:ext uri="{9D8B030D-6E8A-4147-A177-3AD203B41FA5}">
                      <a16:colId xmlns:a16="http://schemas.microsoft.com/office/drawing/2014/main" val="1118578619"/>
                    </a:ext>
                  </a:extLst>
                </a:gridCol>
                <a:gridCol w="4598844">
                  <a:extLst>
                    <a:ext uri="{9D8B030D-6E8A-4147-A177-3AD203B41FA5}">
                      <a16:colId xmlns:a16="http://schemas.microsoft.com/office/drawing/2014/main" val="1256481402"/>
                    </a:ext>
                  </a:extLst>
                </a:gridCol>
              </a:tblGrid>
              <a:tr h="429449">
                <a:tc>
                  <a:txBody>
                    <a:bodyPr/>
                    <a:lstStyle/>
                    <a:p>
                      <a:pPr algn="ctr"/>
                      <a:r>
                        <a:rPr lang="en-US" sz="2000" dirty="0"/>
                        <a: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Traditional Healthcare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Modern Healthcare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141328"/>
                  </a:ext>
                </a:extLst>
              </a:tr>
              <a:tr h="429449">
                <a:tc>
                  <a:txBody>
                    <a:bodyPr/>
                    <a:lstStyle/>
                    <a:p>
                      <a:pPr algn="ctr"/>
                      <a:r>
                        <a:rPr lang="en-US" sz="2000" dirty="0"/>
                        <a:t>Center of care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Center of care is the clinic or lab</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Center of care is the patient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562298"/>
                  </a:ext>
                </a:extLst>
              </a:tr>
              <a:tr h="429449">
                <a:tc>
                  <a:txBody>
                    <a:bodyPr/>
                    <a:lstStyle/>
                    <a:p>
                      <a:pPr algn="ctr"/>
                      <a:r>
                        <a:rPr lang="en-US" sz="2000" dirty="0"/>
                        <a:t>Based on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Based on populations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Based on individual</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19754"/>
                  </a:ext>
                </a:extLst>
              </a:tr>
              <a:tr h="721077">
                <a:tc>
                  <a:txBody>
                    <a:bodyPr/>
                    <a:lstStyle/>
                    <a:p>
                      <a:pPr algn="ctr"/>
                      <a:r>
                        <a:rPr lang="en-US" sz="2000" dirty="0"/>
                        <a:t>Focusing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Focus on disease treatment and prevention</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Focus on personalized health management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85335"/>
                  </a:ext>
                </a:extLst>
              </a:tr>
              <a:tr h="429449">
                <a:tc>
                  <a:txBody>
                    <a:bodyPr/>
                    <a:lstStyle/>
                    <a:p>
                      <a:pPr algn="ctr"/>
                      <a:r>
                        <a:rPr lang="en-US" sz="2000" dirty="0"/>
                        <a:t>Cost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Expensive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Less expensive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8389"/>
                  </a:ext>
                </a:extLst>
              </a:tr>
              <a:tr h="429449">
                <a:tc>
                  <a:txBody>
                    <a:bodyPr/>
                    <a:lstStyle/>
                    <a:p>
                      <a:pPr algn="ctr"/>
                      <a:r>
                        <a:rPr lang="en-US" sz="2000" dirty="0"/>
                        <a:t>Time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Limited time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Any time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375388"/>
                  </a:ext>
                </a:extLst>
              </a:tr>
              <a:tr h="429449">
                <a:tc>
                  <a:txBody>
                    <a:bodyPr/>
                    <a:lstStyle/>
                    <a:p>
                      <a:pPr algn="ctr"/>
                      <a:r>
                        <a:rPr lang="en-US" sz="2000" dirty="0"/>
                        <a:t>Place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Acute hospitals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Anywhere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42017"/>
                  </a:ext>
                </a:extLst>
              </a:tr>
              <a:tr h="429449">
                <a:tc>
                  <a:txBody>
                    <a:bodyPr/>
                    <a:lstStyle/>
                    <a:p>
                      <a:pPr algn="ctr"/>
                      <a:r>
                        <a:rPr lang="en-US" sz="2000" dirty="0"/>
                        <a:t>Target audience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Interested parties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Anybody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105209"/>
                  </a:ext>
                </a:extLst>
              </a:tr>
              <a:tr h="429449">
                <a:tc>
                  <a:txBody>
                    <a:bodyPr/>
                    <a:lstStyle/>
                    <a:p>
                      <a:pPr algn="ctr"/>
                      <a:r>
                        <a:rPr lang="en-US" sz="2000" dirty="0"/>
                        <a:t>Data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Data owned by the institution</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Data owned and shared by patients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951831"/>
                  </a:ext>
                </a:extLst>
              </a:tr>
            </a:tbl>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E39961-70A6-4C89-EA6A-7D3E8A668276}"/>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graphicFrame>
        <p:nvGraphicFramePr>
          <p:cNvPr id="3" name="Content Placeholder 2">
            <a:extLst>
              <a:ext uri="{FF2B5EF4-FFF2-40B4-BE49-F238E27FC236}">
                <a16:creationId xmlns:a16="http://schemas.microsoft.com/office/drawing/2014/main" id="{34C7D0B3-8483-CA45-DC46-B37CF391B24A}"/>
              </a:ext>
            </a:extLst>
          </p:cNvPr>
          <p:cNvGraphicFramePr>
            <a:graphicFrameLocks/>
          </p:cNvGraphicFramePr>
          <p:nvPr>
            <p:extLst>
              <p:ext uri="{D42A27DB-BD31-4B8C-83A1-F6EECF244321}">
                <p14:modId xmlns:p14="http://schemas.microsoft.com/office/powerpoint/2010/main" val="3259049818"/>
              </p:ext>
            </p:extLst>
          </p:nvPr>
        </p:nvGraphicFramePr>
        <p:xfrm>
          <a:off x="890752" y="2298773"/>
          <a:ext cx="9411463" cy="4559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81A28157-046F-3686-5F72-FB48041725CC}"/>
              </a:ext>
            </a:extLst>
          </p:cNvPr>
          <p:cNvSpPr txBox="1">
            <a:spLocks/>
          </p:cNvSpPr>
          <p:nvPr/>
        </p:nvSpPr>
        <p:spPr>
          <a:xfrm>
            <a:off x="444500" y="542926"/>
            <a:ext cx="11214100" cy="11807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chemeClr val="accent2">
                    <a:lumMod val="20000"/>
                    <a:lumOff val="80000"/>
                  </a:schemeClr>
                </a:solidFill>
                <a:latin typeface="Times New Roman" panose="02020603050405020304" pitchFamily="18" charset="0"/>
                <a:cs typeface="Times New Roman" panose="02020603050405020304" pitchFamily="18" charset="0"/>
              </a:rPr>
              <a:t>New Technologies Of IoT </a:t>
            </a:r>
          </a:p>
        </p:txBody>
      </p:sp>
    </p:spTree>
    <p:extLst>
      <p:ext uri="{BB962C8B-B14F-4D97-AF65-F5344CB8AC3E}">
        <p14:creationId xmlns:p14="http://schemas.microsoft.com/office/powerpoint/2010/main" val="38220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21794"/>
            <a:ext cx="11747500" cy="1311128"/>
          </a:xfrm>
        </p:spPr>
        <p:txBody>
          <a:bodyPr/>
          <a:lstStyle/>
          <a:p>
            <a:r>
              <a:rPr lang="en-US" sz="4400" b="0" dirty="0">
                <a:latin typeface="Times New Roman" panose="02020603050405020304" pitchFamily="18" charset="0"/>
                <a:cs typeface="Times New Roman" panose="02020603050405020304" pitchFamily="18" charset="0"/>
              </a:rPr>
              <a:t>Major Components Of The Smart Healthcare System</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graphicFrame>
        <p:nvGraphicFramePr>
          <p:cNvPr id="13" name="Content Placeholder 2">
            <a:extLst>
              <a:ext uri="{FF2B5EF4-FFF2-40B4-BE49-F238E27FC236}">
                <a16:creationId xmlns:a16="http://schemas.microsoft.com/office/drawing/2014/main" id="{EE4B7D1B-5F1F-9CA3-B657-E3613015C524}"/>
              </a:ext>
            </a:extLst>
          </p:cNvPr>
          <p:cNvGraphicFramePr>
            <a:graphicFrameLocks/>
          </p:cNvGraphicFramePr>
          <p:nvPr>
            <p:extLst>
              <p:ext uri="{D42A27DB-BD31-4B8C-83A1-F6EECF244321}">
                <p14:modId xmlns:p14="http://schemas.microsoft.com/office/powerpoint/2010/main" val="2984277451"/>
              </p:ext>
            </p:extLst>
          </p:nvPr>
        </p:nvGraphicFramePr>
        <p:xfrm>
          <a:off x="1288366" y="1556926"/>
          <a:ext cx="9320980" cy="4940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2AA99C4A-7948-7BF1-C4AE-065EEB59292A}"/>
              </a:ext>
            </a:extLst>
          </p:cNvPr>
          <p:cNvSpPr txBox="1"/>
          <p:nvPr/>
        </p:nvSpPr>
        <p:spPr>
          <a:xfrm>
            <a:off x="4633211" y="3289168"/>
            <a:ext cx="2925577" cy="1569660"/>
          </a:xfrm>
          <a:prstGeom prst="rect">
            <a:avLst/>
          </a:prstGeom>
          <a:noFill/>
        </p:spPr>
        <p:txBody>
          <a:bodyPr wrap="square">
            <a:spAutoFit/>
          </a:bodyPr>
          <a:lstStyle/>
          <a:p>
            <a:pPr algn="ctr"/>
            <a:r>
              <a:rPr lang="en-US" sz="4800" dirty="0">
                <a:solidFill>
                  <a:schemeClr val="accent2">
                    <a:lumMod val="20000"/>
                    <a:lumOff val="80000"/>
                  </a:schemeClr>
                </a:solidFill>
                <a:latin typeface="Times New Roman" panose="02020603050405020304" pitchFamily="18" charset="0"/>
                <a:cs typeface="Times New Roman" panose="02020603050405020304" pitchFamily="18" charset="0"/>
              </a:rPr>
              <a:t>IoT </a:t>
            </a:r>
          </a:p>
          <a:p>
            <a:pPr algn="ctr"/>
            <a:r>
              <a:rPr lang="en-US" sz="4800" dirty="0">
                <a:solidFill>
                  <a:schemeClr val="accent2">
                    <a:lumMod val="20000"/>
                    <a:lumOff val="80000"/>
                  </a:schemeClr>
                </a:solidFill>
                <a:latin typeface="Times New Roman" panose="02020603050405020304" pitchFamily="18" charset="0"/>
                <a:cs typeface="Times New Roman" panose="02020603050405020304" pitchFamily="18" charset="0"/>
              </a:rPr>
              <a:t>Healthcare </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2E20C47-02AD-1564-2E09-D5E2D2CF0A5A}"/>
              </a:ext>
            </a:extLst>
          </p:cNvPr>
          <p:cNvSpPr>
            <a:spLocks noGrp="1"/>
          </p:cNvSpPr>
          <p:nvPr>
            <p:ph type="title"/>
          </p:nvPr>
        </p:nvSpPr>
        <p:spPr>
          <a:xfrm>
            <a:off x="641131" y="71580"/>
            <a:ext cx="11629697" cy="646331"/>
          </a:xfrm>
        </p:spPr>
        <p:txBody>
          <a:bodyPr/>
          <a:lstStyle/>
          <a:p>
            <a:r>
              <a:rPr lang="en-US" sz="4000" b="0" dirty="0">
                <a:latin typeface="Times New Roman" panose="02020603050405020304" pitchFamily="18" charset="0"/>
                <a:cs typeface="Times New Roman" panose="02020603050405020304" pitchFamily="18" charset="0"/>
              </a:rPr>
              <a:t>Comparison of different IoT-based healthcare systems</a:t>
            </a:r>
          </a:p>
        </p:txBody>
      </p:sp>
      <p:sp>
        <p:nvSpPr>
          <p:cNvPr id="17" name="Slide Number Placeholder 2">
            <a:extLst>
              <a:ext uri="{FF2B5EF4-FFF2-40B4-BE49-F238E27FC236}">
                <a16:creationId xmlns:a16="http://schemas.microsoft.com/office/drawing/2014/main" id="{E7B44C1D-3345-77C0-4709-0A6A6E0E5C0C}"/>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8</a:t>
            </a:fld>
            <a:endParaRPr lang="en-US" noProof="0"/>
          </a:p>
        </p:txBody>
      </p:sp>
      <p:sp>
        <p:nvSpPr>
          <p:cNvPr id="2" name="Slide Number Placeholder 1" hidden="1">
            <a:extLst>
              <a:ext uri="{FF2B5EF4-FFF2-40B4-BE49-F238E27FC236}">
                <a16:creationId xmlns:a16="http://schemas.microsoft.com/office/drawing/2014/main" id="{A2A37C9E-1E75-EED3-5497-1C03A50B4C51}"/>
              </a:ext>
            </a:extLst>
          </p:cNvPr>
          <p:cNvSpPr>
            <a:spLocks noGrp="1"/>
          </p:cNvSpPr>
          <p:nvPr>
            <p:ph type="sldNum" sz="quarter" idx="4294967295"/>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8</a:t>
            </a:fld>
            <a:endParaRPr lang="en-US" noProof="0"/>
          </a:p>
        </p:txBody>
      </p:sp>
      <p:graphicFrame>
        <p:nvGraphicFramePr>
          <p:cNvPr id="3" name="Table 16">
            <a:extLst>
              <a:ext uri="{FF2B5EF4-FFF2-40B4-BE49-F238E27FC236}">
                <a16:creationId xmlns:a16="http://schemas.microsoft.com/office/drawing/2014/main" id="{69131D18-B7F0-AF26-BD04-D27ED04D8D60}"/>
              </a:ext>
            </a:extLst>
          </p:cNvPr>
          <p:cNvGraphicFramePr>
            <a:graphicFrameLocks/>
          </p:cNvGraphicFramePr>
          <p:nvPr>
            <p:extLst>
              <p:ext uri="{D42A27DB-BD31-4B8C-83A1-F6EECF244321}">
                <p14:modId xmlns:p14="http://schemas.microsoft.com/office/powerpoint/2010/main" val="1232737220"/>
              </p:ext>
            </p:extLst>
          </p:nvPr>
        </p:nvGraphicFramePr>
        <p:xfrm>
          <a:off x="0" y="810690"/>
          <a:ext cx="12192000" cy="6047310"/>
        </p:xfrm>
        <a:graphic>
          <a:graphicData uri="http://schemas.openxmlformats.org/drawingml/2006/table">
            <a:tbl>
              <a:tblPr firstRow="1" bandRow="1">
                <a:tableStyleId>{21E4AEA4-8DFA-4A89-87EB-49C32662AFE0}</a:tableStyleId>
              </a:tblPr>
              <a:tblGrid>
                <a:gridCol w="1818106">
                  <a:extLst>
                    <a:ext uri="{9D8B030D-6E8A-4147-A177-3AD203B41FA5}">
                      <a16:colId xmlns:a16="http://schemas.microsoft.com/office/drawing/2014/main" val="2559018862"/>
                    </a:ext>
                  </a:extLst>
                </a:gridCol>
                <a:gridCol w="2438400">
                  <a:extLst>
                    <a:ext uri="{9D8B030D-6E8A-4147-A177-3AD203B41FA5}">
                      <a16:colId xmlns:a16="http://schemas.microsoft.com/office/drawing/2014/main" val="1118578619"/>
                    </a:ext>
                  </a:extLst>
                </a:gridCol>
                <a:gridCol w="1777465">
                  <a:extLst>
                    <a:ext uri="{9D8B030D-6E8A-4147-A177-3AD203B41FA5}">
                      <a16:colId xmlns:a16="http://schemas.microsoft.com/office/drawing/2014/main" val="1256481402"/>
                    </a:ext>
                  </a:extLst>
                </a:gridCol>
                <a:gridCol w="2650434">
                  <a:extLst>
                    <a:ext uri="{9D8B030D-6E8A-4147-A177-3AD203B41FA5}">
                      <a16:colId xmlns:a16="http://schemas.microsoft.com/office/drawing/2014/main" val="795368843"/>
                    </a:ext>
                  </a:extLst>
                </a:gridCol>
                <a:gridCol w="1839218">
                  <a:extLst>
                    <a:ext uri="{9D8B030D-6E8A-4147-A177-3AD203B41FA5}">
                      <a16:colId xmlns:a16="http://schemas.microsoft.com/office/drawing/2014/main" val="3838516160"/>
                    </a:ext>
                  </a:extLst>
                </a:gridCol>
                <a:gridCol w="1668377">
                  <a:extLst>
                    <a:ext uri="{9D8B030D-6E8A-4147-A177-3AD203B41FA5}">
                      <a16:colId xmlns:a16="http://schemas.microsoft.com/office/drawing/2014/main" val="1884838019"/>
                    </a:ext>
                  </a:extLst>
                </a:gridCol>
              </a:tblGrid>
              <a:tr h="617844">
                <a:tc>
                  <a:txBody>
                    <a:bodyPr/>
                    <a:lstStyle/>
                    <a:p>
                      <a:pPr algn="ctr"/>
                      <a:r>
                        <a:rPr lang="en-US" sz="1800" dirty="0">
                          <a:latin typeface="Times New Roman" panose="02020603050405020304" pitchFamily="18" charset="0"/>
                          <a:cs typeface="Times New Roman" panose="02020603050405020304" pitchFamily="18" charset="0"/>
                        </a:rPr>
                        <a:t>Author Name</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Problem  Addressed</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Aim</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Methodology</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Merits</a:t>
                      </a:r>
                    </a:p>
                  </a:txBody>
                  <a:tcPr marL="102144" marR="102144" marT="51072" marB="51072"/>
                </a:tc>
                <a:tc>
                  <a:txBody>
                    <a:bodyPr/>
                    <a:lstStyle/>
                    <a:p>
                      <a:pPr algn="ctr"/>
                      <a:r>
                        <a:rPr lang="en-US" sz="1800" dirty="0">
                          <a:latin typeface="Times New Roman" panose="02020603050405020304" pitchFamily="18" charset="0"/>
                          <a:cs typeface="Times New Roman" panose="02020603050405020304" pitchFamily="18" charset="0"/>
                        </a:rPr>
                        <a:t>Demerits </a:t>
                      </a:r>
                    </a:p>
                  </a:txBody>
                  <a:tcPr marL="102144" marR="102144" marT="51072" marB="51072"/>
                </a:tc>
                <a:extLst>
                  <a:ext uri="{0D108BD9-81ED-4DB2-BD59-A6C34878D82A}">
                    <a16:rowId xmlns:a16="http://schemas.microsoft.com/office/drawing/2014/main" val="480141328"/>
                  </a:ext>
                </a:extLst>
              </a:tr>
              <a:tr h="1128692">
                <a:tc>
                  <a:txBody>
                    <a:bodyPr/>
                    <a:lstStyle/>
                    <a:p>
                      <a:pPr algn="l"/>
                      <a:r>
                        <a:rPr lang="en-US" sz="1600" dirty="0" err="1">
                          <a:latin typeface="Times New Roman" panose="02020603050405020304" pitchFamily="18" charset="0"/>
                          <a:cs typeface="Times New Roman" panose="02020603050405020304" pitchFamily="18" charset="0"/>
                        </a:rPr>
                        <a:t>Boyi</a:t>
                      </a:r>
                      <a:r>
                        <a:rPr lang="en-US" sz="1600" dirty="0">
                          <a:latin typeface="Times New Roman" panose="02020603050405020304" pitchFamily="18" charset="0"/>
                          <a:cs typeface="Times New Roman" panose="02020603050405020304" pitchFamily="18" charset="0"/>
                        </a:rPr>
                        <a:t> Xu et al.</a:t>
                      </a:r>
                    </a:p>
                    <a:p>
                      <a:pPr algn="l"/>
                      <a:endParaRPr lang="en-US" sz="1600" dirty="0">
                        <a:latin typeface="Times New Roman" panose="02020603050405020304" pitchFamily="18" charset="0"/>
                        <a:cs typeface="Times New Roman" panose="02020603050405020304" pitchFamily="18" charset="0"/>
                      </a:endParaRPr>
                    </a:p>
                    <a:p>
                      <a:pPr algn="ctr"/>
                      <a:r>
                        <a:rPr lang="en-US" sz="2000" dirty="0">
                          <a:highlight>
                            <a:srgbClr val="FFFF00"/>
                          </a:highlight>
                          <a:latin typeface="Times New Roman" panose="02020603050405020304" pitchFamily="18" charset="0"/>
                          <a:cs typeface="Times New Roman" panose="02020603050405020304" pitchFamily="18" charset="0"/>
                        </a:rPr>
                        <a:t>“A”</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Heterogeneity of data format generated from different sensors in IoT platform</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Design a model which solves the heterogeneity problem</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Unified data model and semantic data model, use </a:t>
                      </a:r>
                      <a:r>
                        <a:rPr lang="en-US" sz="1600" b="1" dirty="0">
                          <a:solidFill>
                            <a:schemeClr val="tx1"/>
                          </a:solidFill>
                          <a:latin typeface="Times New Roman" panose="02020603050405020304" pitchFamily="18" charset="0"/>
                          <a:cs typeface="Times New Roman" panose="02020603050405020304" pitchFamily="18" charset="0"/>
                        </a:rPr>
                        <a:t>ontology techniques</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Highly significant in decision making </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Not appropriate for long supply chain</a:t>
                      </a:r>
                    </a:p>
                  </a:txBody>
                  <a:tcPr marL="102144" marR="102144" marT="51072" marB="51072"/>
                </a:tc>
                <a:extLst>
                  <a:ext uri="{0D108BD9-81ED-4DB2-BD59-A6C34878D82A}">
                    <a16:rowId xmlns:a16="http://schemas.microsoft.com/office/drawing/2014/main" val="1542562298"/>
                  </a:ext>
                </a:extLst>
              </a:tr>
              <a:tr h="2405811">
                <a:tc>
                  <a:txBody>
                    <a:bodyPr/>
                    <a:lstStyle/>
                    <a:p>
                      <a:pPr algn="l"/>
                      <a:r>
                        <a:rPr lang="en-US" sz="1600" dirty="0">
                          <a:latin typeface="Times New Roman" panose="02020603050405020304" pitchFamily="18" charset="0"/>
                          <a:cs typeface="Times New Roman" panose="02020603050405020304" pitchFamily="18" charset="0"/>
                        </a:rPr>
                        <a:t>Pankaj Deep</a:t>
                      </a:r>
                    </a:p>
                    <a:p>
                      <a:pPr algn="l"/>
                      <a:r>
                        <a:rPr lang="en-US" sz="1600" dirty="0">
                          <a:latin typeface="Times New Roman" panose="02020603050405020304" pitchFamily="18" charset="0"/>
                          <a:cs typeface="Times New Roman" panose="02020603050405020304" pitchFamily="18" charset="0"/>
                        </a:rPr>
                        <a:t>Kaur &amp; </a:t>
                      </a:r>
                      <a:r>
                        <a:rPr lang="en-US" sz="1600" dirty="0" err="1">
                          <a:latin typeface="Times New Roman" panose="02020603050405020304" pitchFamily="18" charset="0"/>
                          <a:cs typeface="Times New Roman" panose="02020603050405020304" pitchFamily="18" charset="0"/>
                        </a:rPr>
                        <a:t>Inderveer</a:t>
                      </a:r>
                      <a:r>
                        <a:rPr lang="en-US" sz="1600" dirty="0">
                          <a:latin typeface="Times New Roman" panose="02020603050405020304" pitchFamily="18" charset="0"/>
                          <a:cs typeface="Times New Roman" panose="02020603050405020304" pitchFamily="18" charset="0"/>
                        </a:rPr>
                        <a:t> Chana .</a:t>
                      </a:r>
                    </a:p>
                    <a:p>
                      <a:pPr algn="l"/>
                      <a:endParaRPr lang="en-US" sz="1600" dirty="0">
                        <a:latin typeface="Times New Roman" panose="02020603050405020304" pitchFamily="18" charset="0"/>
                        <a:cs typeface="Times New Roman" panose="02020603050405020304" pitchFamily="18" charset="0"/>
                      </a:endParaRPr>
                    </a:p>
                    <a:p>
                      <a:pPr algn="ctr"/>
                      <a:r>
                        <a:rPr lang="en-US" sz="2000" dirty="0">
                          <a:highlight>
                            <a:srgbClr val="FFFF00"/>
                          </a:highlight>
                          <a:latin typeface="Times New Roman" panose="02020603050405020304" pitchFamily="18" charset="0"/>
                          <a:cs typeface="Times New Roman" panose="02020603050405020304" pitchFamily="18" charset="0"/>
                        </a:rPr>
                        <a:t>“B”</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Real-time monitoring of patients suffering from chronic illness</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Design a "Cloud” Based Intelligent Healthcare Service that performs </a:t>
                      </a:r>
                    </a:p>
                    <a:p>
                      <a:pPr algn="l"/>
                      <a:r>
                        <a:rPr lang="en-US" sz="1600" dirty="0">
                          <a:latin typeface="Times New Roman" panose="02020603050405020304" pitchFamily="18" charset="0"/>
                          <a:cs typeface="Times New Roman" panose="02020603050405020304" pitchFamily="18" charset="0"/>
                        </a:rPr>
                        <a:t>real-time monitoring of patient's health data </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Advanced body sensor components, cloud-based repository and a mechanism that supports dynamic resource elasticity, KNN and Naïve Bayes classification techniques</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1- Cost effective and globally accessible </a:t>
                      </a:r>
                    </a:p>
                    <a:p>
                      <a:pPr algn="l"/>
                      <a:r>
                        <a:rPr lang="en-US" sz="1600" dirty="0">
                          <a:latin typeface="Times New Roman" panose="02020603050405020304" pitchFamily="18" charset="0"/>
                          <a:cs typeface="Times New Roman" panose="02020603050405020304" pitchFamily="18" charset="0"/>
                        </a:rPr>
                        <a:t>2- supports better classification accuracy </a:t>
                      </a:r>
                    </a:p>
                    <a:p>
                      <a:pPr algn="l"/>
                      <a:r>
                        <a:rPr lang="en-US" sz="1600" dirty="0">
                          <a:latin typeface="Times New Roman" panose="02020603050405020304" pitchFamily="18" charset="0"/>
                          <a:cs typeface="Times New Roman" panose="02020603050405020304" pitchFamily="18" charset="0"/>
                        </a:rPr>
                        <a:t>3-dynamic infrastructure elasticity</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Accuracy is 92.59% for KNN and 85.71 % for NB only</a:t>
                      </a:r>
                    </a:p>
                  </a:txBody>
                  <a:tcPr marL="102144" marR="102144" marT="51072" marB="51072"/>
                </a:tc>
                <a:extLst>
                  <a:ext uri="{0D108BD9-81ED-4DB2-BD59-A6C34878D82A}">
                    <a16:rowId xmlns:a16="http://schemas.microsoft.com/office/drawing/2014/main" val="667619754"/>
                  </a:ext>
                </a:extLst>
              </a:tr>
              <a:tr h="1894963">
                <a:tc>
                  <a:txBody>
                    <a:bodyPr/>
                    <a:lstStyle/>
                    <a:p>
                      <a:pPr algn="l"/>
                      <a:r>
                        <a:rPr lang="nl-NL" sz="1600" dirty="0">
                          <a:latin typeface="Times New Roman" panose="02020603050405020304" pitchFamily="18" charset="0"/>
                          <a:cs typeface="Times New Roman" panose="02020603050405020304" pitchFamily="18" charset="0"/>
                        </a:rPr>
                        <a:t>Prabal Verma, Sandeep K. Sood.</a:t>
                      </a:r>
                    </a:p>
                    <a:p>
                      <a:pPr algn="l"/>
                      <a:endParaRPr lang="nl-NL" sz="16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highlight>
                            <a:srgbClr val="FFFF00"/>
                          </a:highlight>
                          <a:latin typeface="Times New Roman" panose="02020603050405020304" pitchFamily="18" charset="0"/>
                          <a:cs typeface="Times New Roman" panose="02020603050405020304" pitchFamily="18" charset="0"/>
                        </a:rPr>
                        <a:t>“C”</a:t>
                      </a:r>
                    </a:p>
                    <a:p>
                      <a:pPr algn="l"/>
                      <a:endParaRPr lang="en-US" sz="1600" dirty="0">
                        <a:latin typeface="Times New Roman" panose="02020603050405020304" pitchFamily="18" charset="0"/>
                        <a:cs typeface="Times New Roman" panose="02020603050405020304" pitchFamily="18" charset="0"/>
                      </a:endParaRP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Diseases mainly faced by students</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To design the diagnosis of a diseases healthcare framework and generate alarm depending on disease severity</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Health data acquired from medical sensors, gateway used, and alarm generation mechanism is also used to make alerts in an emergency situation, SVM, KNN, DT, NB </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Diagnosis process more effective and reliable</a:t>
                      </a:r>
                    </a:p>
                  </a:txBody>
                  <a:tcPr marL="102144" marR="102144" marT="51072" marB="51072"/>
                </a:tc>
                <a:tc>
                  <a:txBody>
                    <a:bodyPr/>
                    <a:lstStyle/>
                    <a:p>
                      <a:pPr algn="l"/>
                      <a:r>
                        <a:rPr lang="en-US" sz="1600" dirty="0">
                          <a:latin typeface="Times New Roman" panose="02020603050405020304" pitchFamily="18" charset="0"/>
                          <a:cs typeface="Times New Roman" panose="02020603050405020304" pitchFamily="18" charset="0"/>
                        </a:rPr>
                        <a:t>Less versatile, DT-92.8%, SVM-87.4%, KNN-92.3% accuracy</a:t>
                      </a:r>
                    </a:p>
                  </a:txBody>
                  <a:tcPr marL="102144" marR="102144" marT="51072" marB="51072"/>
                </a:tc>
                <a:extLst>
                  <a:ext uri="{0D108BD9-81ED-4DB2-BD59-A6C34878D82A}">
                    <a16:rowId xmlns:a16="http://schemas.microsoft.com/office/drawing/2014/main" val="524585335"/>
                  </a:ext>
                </a:extLst>
              </a:tr>
            </a:tbl>
          </a:graphicData>
        </a:graphic>
      </p:graphicFrame>
    </p:spTree>
    <p:extLst>
      <p:ext uri="{BB962C8B-B14F-4D97-AF65-F5344CB8AC3E}">
        <p14:creationId xmlns:p14="http://schemas.microsoft.com/office/powerpoint/2010/main" val="428903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D3CF-69A6-442B-6D6F-ADD03AF9B7ED}"/>
              </a:ext>
            </a:extLst>
          </p:cNvPr>
          <p:cNvSpPr>
            <a:spLocks noGrp="1"/>
          </p:cNvSpPr>
          <p:nvPr>
            <p:ph type="title"/>
          </p:nvPr>
        </p:nvSpPr>
        <p:spPr>
          <a:xfrm>
            <a:off x="123496" y="3586656"/>
            <a:ext cx="9987456" cy="2832538"/>
          </a:xfrm>
        </p:spPr>
        <p:txBody>
          <a:bodyPr>
            <a:normAutofit/>
          </a:bodyPr>
          <a:lstStyle/>
          <a:p>
            <a:br>
              <a:rPr lang="en-US" sz="2800" b="1" dirty="0">
                <a:solidFill>
                  <a:schemeClr val="tx1"/>
                </a:solidFill>
                <a:latin typeface="Times New Roman" panose="02020603050405020304" pitchFamily="18" charset="0"/>
                <a:cs typeface="Times New Roman" panose="02020603050405020304" pitchFamily="18" charset="0"/>
              </a:rPr>
            </a:br>
            <a:br>
              <a:rPr lang="en-US" sz="2800"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Ontology technique helps in representing the knowledge about the environment, events, and actions that help in path planning and making robots more autonomous.</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C3B13E3-2970-3F1A-DAC1-D4FF7D6EAF30}"/>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E1EC3772-CB23-5FC5-F6C1-5C28E69C382F}"/>
              </a:ext>
            </a:extLst>
          </p:cNvPr>
          <p:cNvSpPr txBox="1"/>
          <p:nvPr/>
        </p:nvSpPr>
        <p:spPr>
          <a:xfrm>
            <a:off x="6750269" y="346107"/>
            <a:ext cx="5357648" cy="1938992"/>
          </a:xfrm>
          <a:prstGeom prst="rect">
            <a:avLst/>
          </a:prstGeom>
          <a:noFill/>
        </p:spPr>
        <p:txBody>
          <a:bodyPr wrap="square">
            <a:spAutoFit/>
          </a:bodyPr>
          <a:lstStyle/>
          <a:p>
            <a:pPr algn="ctr"/>
            <a:r>
              <a:rPr lang="en-US" sz="6000" b="1" dirty="0">
                <a:solidFill>
                  <a:schemeClr val="accent2">
                    <a:lumMod val="20000"/>
                    <a:lumOff val="80000"/>
                  </a:schemeClr>
                </a:solidFill>
                <a:latin typeface="Times New Roman" panose="02020603050405020304" pitchFamily="18" charset="0"/>
                <a:cs typeface="Times New Roman" panose="02020603050405020304" pitchFamily="18" charset="0"/>
              </a:rPr>
              <a:t>Ontology Technique</a:t>
            </a:r>
            <a:endParaRPr lang="en-US" sz="6000" dirty="0">
              <a:solidFill>
                <a:schemeClr val="accent2">
                  <a:lumMod val="20000"/>
                  <a:lumOff val="80000"/>
                </a:schemeClr>
              </a:solidFill>
            </a:endParaRPr>
          </a:p>
        </p:txBody>
      </p:sp>
    </p:spTree>
    <p:extLst>
      <p:ext uri="{BB962C8B-B14F-4D97-AF65-F5344CB8AC3E}">
        <p14:creationId xmlns:p14="http://schemas.microsoft.com/office/powerpoint/2010/main" val="4254267710"/>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3133</TotalTime>
  <Words>862</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Trade Gothic LT Pro</vt:lpstr>
      <vt:lpstr>Trebuchet MS</vt:lpstr>
      <vt:lpstr>Office Theme</vt:lpstr>
      <vt:lpstr>A Survey on  Internet of Things (IoT) Based Healthcare Monitoring System.</vt:lpstr>
      <vt:lpstr>International Journal of Advanced Trends in Computer Science and Engineering.  </vt:lpstr>
      <vt:lpstr>Introduction</vt:lpstr>
      <vt:lpstr>Traditional vs Digital Health based medical practices</vt:lpstr>
      <vt:lpstr>Difference between traditional and modern Health care system</vt:lpstr>
      <vt:lpstr>PowerPoint Presentation</vt:lpstr>
      <vt:lpstr>Major Components Of The Smart Healthcare System</vt:lpstr>
      <vt:lpstr>Comparison of different IoT-based healthcare systems</vt:lpstr>
      <vt:lpstr>  Ontology technique helps in representing the knowledge about the environment, events, and actions that help in path planning and making robots more autonomous.</vt:lpstr>
      <vt:lpstr>Comparison of different IoT-based healthcare systems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shahad altamimi</dc:creator>
  <cp:lastModifiedBy>shahad altamimi</cp:lastModifiedBy>
  <cp:revision>59</cp:revision>
  <dcterms:created xsi:type="dcterms:W3CDTF">2022-11-03T23:47:01Z</dcterms:created>
  <dcterms:modified xsi:type="dcterms:W3CDTF">2022-11-07T14:41:33Z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