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0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411" autoAdjust="0"/>
  </p:normalViewPr>
  <p:slideViewPr>
    <p:cSldViewPr snapToGrid="0">
      <p:cViewPr>
        <p:scale>
          <a:sx n="83" d="100"/>
          <a:sy n="83" d="100"/>
        </p:scale>
        <p:origin x="80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9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A Focus on GICS Sector - Real Estate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Analyzing Financial Performance of Real Estate Companies (2013-2015) Using NYSE Data from </a:t>
            </a:r>
            <a:r>
              <a:rPr lang="en-US" dirty="0" err="1"/>
              <a:t>Kaggle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Forecasting </a:t>
            </a:r>
            <a:r>
              <a:rPr lang="en-US" dirty="0" smtClean="0"/>
              <a:t>Model (Base Case Scenario)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82" y="1017725"/>
            <a:ext cx="5849873" cy="40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Forecasting </a:t>
            </a:r>
            <a:r>
              <a:rPr lang="en-US" dirty="0" smtClean="0"/>
              <a:t>Model (Strong Case Scenario)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6" y="1017725"/>
            <a:ext cx="6016922" cy="40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Forecasting </a:t>
            </a:r>
            <a:r>
              <a:rPr lang="en-US" dirty="0" smtClean="0"/>
              <a:t>Model (Weak Case Scenario)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7" y="1017725"/>
            <a:ext cx="5864575" cy="39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The real estate sector, a pivotal component of the economy, plays a vital role in shaping financial landscapes. This analysis delves into the financial evolution of real estate companies over the period 2013-2015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75788" y="2996635"/>
            <a:ext cx="3999900" cy="1419275"/>
          </a:xfrm>
        </p:spPr>
        <p:txBody>
          <a:bodyPr/>
          <a:lstStyle/>
          <a:p>
            <a:pPr marL="139700" lvl="0" indent="0">
              <a:buNone/>
            </a:pP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lang="en-US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is on understanding how the total revenue and operating expenses of real estate companies evolved during 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Three-year span (2013-2015), </a:t>
            </a:r>
            <a:r>
              <a:rPr lang="en-US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providing insights into the sector's overall financial performance</a:t>
            </a: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8867" y="239976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12" y="1214077"/>
            <a:ext cx="4289737" cy="285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089043" y="849388"/>
            <a:ext cx="3908959" cy="419902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CBG excels with the highest average revenue ($9,030,174,000) and efficient cost management, showcasing robust financial performance.</a:t>
            </a:r>
          </a:p>
          <a:p>
            <a:r>
              <a:rPr lang="en-US" sz="1200" dirty="0">
                <a:solidFill>
                  <a:schemeClr val="bg1"/>
                </a:solidFill>
              </a:rPr>
              <a:t>WY follows closely, demonstrating a strategic balance with substantial revenue ($7,246,333,333) and controlled operating expenses ($415,666,667).</a:t>
            </a:r>
          </a:p>
          <a:p>
            <a:r>
              <a:rPr lang="en-US" sz="1200" dirty="0">
                <a:solidFill>
                  <a:schemeClr val="bg1"/>
                </a:solidFill>
              </a:rPr>
              <a:t>EXR focuses on profitability through low expenses ($186,397,667) despite having the lowest average revenue ($650,012,667) among real estate companies.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HST invests substantially in operations, leading in operating expenses ($2,671,000,000), but questions arise about cost efficiency compared to CBG and WY.</a:t>
            </a:r>
          </a:p>
          <a:p>
            <a:r>
              <a:rPr lang="en-US" sz="1200" dirty="0">
                <a:solidFill>
                  <a:schemeClr val="bg1"/>
                </a:solidFill>
              </a:rPr>
              <a:t>Overall, the data underscores diverse financial strategies in the NYSE real estate market from 2013 to 2015, emphasizing the importance of balancing revenue generation and cost control for sustained success.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solidFill>
                  <a:srgbClr val="FFFFFF"/>
                </a:solidFill>
                <a:latin typeface="Oswald" panose="020B0604020202020204" charset="0"/>
                <a:ea typeface="Open Sans"/>
                <a:cs typeface="Open Sans"/>
                <a:sym typeface="Open Sans"/>
              </a:rPr>
              <a:t>  How Did the Consolidated Average Total Revenue and Operating Expenses Shape the Financial Landscape of Real Estate Companies from </a:t>
            </a:r>
            <a:r>
              <a:rPr lang="en-US" sz="1800" dirty="0" smtClean="0">
                <a:solidFill>
                  <a:srgbClr val="FFFFFF"/>
                </a:solidFill>
                <a:latin typeface="Oswald" panose="020B0604020202020204" charset="0"/>
                <a:ea typeface="Open Sans"/>
                <a:cs typeface="Open Sans"/>
                <a:sym typeface="Open Sans"/>
              </a:rPr>
              <a:t>2013 </a:t>
            </a:r>
            <a:r>
              <a:rPr lang="en-US" sz="1800" dirty="0">
                <a:solidFill>
                  <a:srgbClr val="FFFFFF"/>
                </a:solidFill>
                <a:latin typeface="Oswald" panose="020B0604020202020204" charset="0"/>
                <a:ea typeface="Open Sans"/>
                <a:cs typeface="Open Sans"/>
                <a:sym typeface="Open Sans"/>
              </a:rPr>
              <a:t>to 2015?</a:t>
            </a:r>
            <a:endParaRPr sz="1800" dirty="0">
              <a:solidFill>
                <a:srgbClr val="FFFFFF"/>
              </a:solidFill>
              <a:latin typeface="Oswald" panose="020B060402020202020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l="1462" t="1670" r="1724" b="2368"/>
          <a:stretch/>
        </p:blipFill>
        <p:spPr>
          <a:xfrm>
            <a:off x="98061" y="1529229"/>
            <a:ext cx="4900201" cy="2851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73700"/>
          </a:xfrm>
          <a:prstGeom prst="rect">
            <a:avLst/>
          </a:prstGeom>
          <a:solidFill>
            <a:srgbClr val="113D6F"/>
          </a:solidFill>
          <a:ln w="9525" cap="flat" cmpd="sng">
            <a:solidFill>
              <a:srgbClr val="113D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/>
              <a:t>What Patterns Emerge in the Distribution of Average Total Revenue and Operating Expenses Across Real Estate Companies?</a:t>
            </a:r>
            <a:endParaRPr sz="18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3926541" y="852928"/>
            <a:ext cx="5163672" cy="422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bg1"/>
                </a:solidFill>
              </a:rPr>
              <a:t>Distribution Overview: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Majority of companies (11) fall into the lower revenue range, forming the peak.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right-skewed pattern indicates a concentration in the mid-to-lower revenue categories.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Few outliers (2) in higher revenue bins suggest potential industry leaders with significantly higher earnings.</a:t>
            </a:r>
          </a:p>
          <a:p>
            <a:pPr lvl="0"/>
            <a:r>
              <a:rPr lang="en-US" sz="1200" b="1" dirty="0">
                <a:solidFill>
                  <a:schemeClr val="bg1"/>
                </a:solidFill>
              </a:rPr>
              <a:t>Mid-Range Insights: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Moderate-sized groups in mid-range bins ($1.7B - $5.9B) indicate diversity in revenue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Presence of a single company in the highest revenue bin ($7.9B - $9.0B) signifies an industry outlier.</a:t>
            </a:r>
          </a:p>
          <a:p>
            <a:pPr lvl="0"/>
            <a:r>
              <a:rPr lang="en-US" sz="1200" b="1" dirty="0">
                <a:solidFill>
                  <a:schemeClr val="bg1"/>
                </a:solidFill>
              </a:rPr>
              <a:t>Overall Implications: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Histogram provides a clear visualization of the distribution, aiding in identifying industry trends.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Outliers in higher revenue bins suggest a few companies significantly outperforming the majority.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Insights valuable for strategic planning, competition analysis, and industry positioning.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293" r="985" b="1781"/>
          <a:stretch/>
        </p:blipFill>
        <p:spPr>
          <a:xfrm>
            <a:off x="207470" y="1580823"/>
            <a:ext cx="3519286" cy="226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73700"/>
          </a:xfrm>
          <a:prstGeom prst="rect">
            <a:avLst/>
          </a:prstGeom>
          <a:solidFill>
            <a:srgbClr val="113D6F"/>
          </a:solidFill>
          <a:ln w="9525" cap="flat" cmpd="sng">
            <a:solidFill>
              <a:srgbClr val="113D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/>
              <a:t>What Patterns Emerge in the Distribution of Average Total Revenue and Operating Expenses Across Real Estate Companies</a:t>
            </a:r>
            <a:r>
              <a:rPr lang="en-US" sz="1800" dirty="0" smtClean="0"/>
              <a:t>? (continued...)</a:t>
            </a:r>
            <a:endParaRPr sz="18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3795913" y="852928"/>
            <a:ext cx="5294300" cy="4226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bg1"/>
                </a:solidFill>
              </a:rPr>
              <a:t>Expense Profile: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Dominant group (11) with lower operating expenses suggests efficient cost management.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Right-skewed pattern indicates concentration in mid-to-lower operating expenses.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Presence of outliers in higher operating expenses bins (1) suggests companies with significant spending.</a:t>
            </a:r>
          </a:p>
          <a:p>
            <a:pPr lvl="0"/>
            <a:r>
              <a:rPr lang="en-US" sz="1200" b="1" dirty="0">
                <a:solidFill>
                  <a:schemeClr val="bg1"/>
                </a:solidFill>
              </a:rPr>
              <a:t>Mid and Higher Range Insights: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Varied groups in mid and higher range bins reflect diversity in operating expense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Empty bins in mid-range indicate potential gaps or areas with less industry representation.</a:t>
            </a:r>
          </a:p>
          <a:p>
            <a:pPr lvl="0"/>
            <a:r>
              <a:rPr lang="en-US" sz="1200" b="1" dirty="0">
                <a:solidFill>
                  <a:schemeClr val="bg1"/>
                </a:solidFill>
              </a:rPr>
              <a:t>Strategic Considerations: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Histogram aids in understanding the distribution of operating expenses, crucial for financial planning.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Outliers in higher expense bins provide insights into companies facing unique challenges or pursuing aggressive growth.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Valuable information for financial analysts, helping identify cost-efficient companies and those with distinct financial strategies.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1459" r="1068" b="1130"/>
          <a:stretch/>
        </p:blipFill>
        <p:spPr>
          <a:xfrm>
            <a:off x="184416" y="1565456"/>
            <a:ext cx="3507051" cy="22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26000"/>
          </a:xfrm>
          <a:prstGeom prst="rect">
            <a:avLst/>
          </a:prstGeom>
          <a:solidFill>
            <a:srgbClr val="113D6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How Can the Spread in Average Total Revenue and Operating Expenses Uncover the Financial Diversity Among Real Estate Companies?</a:t>
            </a:r>
            <a:endParaRPr sz="18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5155987" y="783772"/>
            <a:ext cx="3949592" cy="431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broad range from $650,012,667 to $9,030,174,000 in Average Total Revenue highlights significant diversity in real estate companies' financial performance, with outliers suggesting potential high performers.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Central tendencies, including a median of $2,356,218,833 and mean of $2,626,694,346, provide insights into the typical revenue range, while the Interquartile Range (IQR) of $2,355,147,667 demonstrates the dispersion around the median.</a:t>
            </a:r>
          </a:p>
          <a:p>
            <a:r>
              <a:rPr lang="en-US" sz="1200" dirty="0">
                <a:solidFill>
                  <a:schemeClr val="bg1"/>
                </a:solidFill>
              </a:rPr>
              <a:t>Operating Expenses range from $186,397,667 to $2,671,000,000, indicating varying financial management efficiency. A $2,671,000,000 outlier suggests a company with exceptionally high expenses.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IQR of $616,520,416.7 in Operating Expenses highlights the range within which most companies' spending falls, and the standard deviation of $540,456,117.7 offers insights into overall expense variability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l="1459" t="4296" r="2183" b="2667"/>
          <a:stretch/>
        </p:blipFill>
        <p:spPr>
          <a:xfrm>
            <a:off x="845244" y="753035"/>
            <a:ext cx="3350238" cy="20633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89;p17"/>
          <p:cNvSpPr txBox="1">
            <a:spLocks noGrp="1"/>
          </p:cNvSpPr>
          <p:nvPr>
            <p:ph type="body" idx="2"/>
          </p:nvPr>
        </p:nvSpPr>
        <p:spPr>
          <a:xfrm>
            <a:off x="30736" y="2847078"/>
            <a:ext cx="5071462" cy="22628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Comparative analysis shows a wider spread in Average Total Revenue than Operating Expenses, indicating diverse revenue streams but consistent expense management in the industry.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box plots suggest some companies excel in revenue generation without proportionately high operating expenses, revealing potential efficiency in cost management for high-revenue firms.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Inclusion of standard deviation and variation metrics enriches the analysis, providing deeper insights into financial metric dispersion within the real estate sector and identifying potential areas for strategic focus.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74592" cy="3416400"/>
          </a:xfrm>
        </p:spPr>
        <p:txBody>
          <a:bodyPr>
            <a:noAutofit/>
          </a:bodyPr>
          <a:lstStyle/>
          <a:p>
            <a:r>
              <a:rPr lang="en-US" sz="1400" dirty="0" smtClean="0"/>
              <a:t>My </a:t>
            </a:r>
            <a:r>
              <a:rPr lang="en-US" sz="1400" dirty="0"/>
              <a:t>exploration into the financial intricacies of the real estate industry has yielded profound insights. The distribution of total revenue reveals a diverse landscape, with outliers signaling industry leaders. Examining total operating expenses exposes a pattern of cost efficiency, with outliers highlighting strategic spenders. The interplay of revenue and expenses, showcased in the box plots, illuminates a spectrum of financial strategies. Understanding these dynamics is pivotal for strategic decision-making and market anticipation. As stakeholders navigate the nuanced landscape, these revelations serve as a compass, guiding them through the ever-evolving terrain of real estate finance. This journey not only provides a snapshot of the industry's current state but equips us with valuable insights to chart a course for future success.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8" y="1662952"/>
            <a:ext cx="3328609" cy="18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and Loss Statement: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1227836"/>
            <a:ext cx="8153819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945</Words>
  <Application>Microsoft Office PowerPoint</Application>
  <PresentationFormat>On-screen Show (16:9)</PresentationFormat>
  <Paragraphs>51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Oswald</vt:lpstr>
      <vt:lpstr>Average</vt:lpstr>
      <vt:lpstr>Slate</vt:lpstr>
      <vt:lpstr>A Focus on GICS Sector - Real Estate</vt:lpstr>
      <vt:lpstr>Introduction</vt:lpstr>
      <vt:lpstr>  How Did the Consolidated Average Total Revenue and Operating Expenses Shape the Financial Landscape of Real Estate Companies from 2013 to 2015?</vt:lpstr>
      <vt:lpstr>What Patterns Emerge in the Distribution of Average Total Revenue and Operating Expenses Across Real Estate Companies?</vt:lpstr>
      <vt:lpstr>What Patterns Emerge in the Distribution of Average Total Revenue and Operating Expenses Across Real Estate Companies? (continued...)</vt:lpstr>
      <vt:lpstr>How Can the Spread in Average Total Revenue and Operating Expenses Uncover the Financial Diversity Among Real Estate Companies?</vt:lpstr>
      <vt:lpstr>Conclusion</vt:lpstr>
      <vt:lpstr>Appendices </vt:lpstr>
      <vt:lpstr>Profit and Loss Statement:</vt:lpstr>
      <vt:lpstr>Financial Forecasting Model (Base Case Scenario)</vt:lpstr>
      <vt:lpstr>Financial Forecasting Model (Strong Case Scenario)</vt:lpstr>
      <vt:lpstr>Financial Forecasting Model (Weak Case Scenario)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Focus on GICS Sector - Real Estate</dc:title>
  <cp:lastModifiedBy>albus</cp:lastModifiedBy>
  <cp:revision>15</cp:revision>
  <dcterms:modified xsi:type="dcterms:W3CDTF">2024-02-03T13:10:35Z</dcterms:modified>
</cp:coreProperties>
</file>