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4"/>
  </p:notesMasterIdLst>
  <p:sldIdLst>
    <p:sldId id="256" r:id="rId2"/>
    <p:sldId id="258" r:id="rId3"/>
    <p:sldId id="257" r:id="rId4"/>
    <p:sldId id="311" r:id="rId5"/>
    <p:sldId id="285" r:id="rId6"/>
    <p:sldId id="291" r:id="rId7"/>
    <p:sldId id="312" r:id="rId8"/>
    <p:sldId id="314" r:id="rId9"/>
    <p:sldId id="313" r:id="rId10"/>
    <p:sldId id="315" r:id="rId11"/>
    <p:sldId id="259" r:id="rId12"/>
    <p:sldId id="284" r:id="rId13"/>
  </p:sldIdLst>
  <p:sldSz cx="9144000" cy="5143500" type="screen16x9"/>
  <p:notesSz cx="6858000" cy="9144000"/>
  <p:embeddedFontLst>
    <p:embeddedFont>
      <p:font typeface="Carter One" panose="020B0604020202020204" charset="0"/>
      <p:regular r:id="rId15"/>
    </p:embeddedFont>
    <p:embeddedFont>
      <p:font typeface="Livvic" panose="020B060402020202020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C14CDF-EEF4-49DD-9766-F3AE4CAA94CC}">
  <a:tblStyle styleId="{B9C14CDF-EEF4-49DD-9766-F3AE4CAA94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1abd52bd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1abd52bd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71b5f3f19_0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71b5f3f19_0_6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903916e606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903916e606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903916e60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903916e60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715f35a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7715f35a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903916e606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903916e606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55083" y="1629192"/>
            <a:ext cx="3992100" cy="17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 b="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5575" y="4034776"/>
            <a:ext cx="2242500" cy="59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290400"/>
            <a:ext cx="7717500" cy="3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7" name="Google Shape;17;p4"/>
          <p:cNvGrpSpPr/>
          <p:nvPr/>
        </p:nvGrpSpPr>
        <p:grpSpPr>
          <a:xfrm>
            <a:off x="7230637" y="781196"/>
            <a:ext cx="1198043" cy="210331"/>
            <a:chOff x="1026623" y="2953314"/>
            <a:chExt cx="5688711" cy="1008300"/>
          </a:xfrm>
        </p:grpSpPr>
        <p:sp>
          <p:nvSpPr>
            <p:cNvPr id="18" name="Google Shape;18;p4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164588" y="1726850"/>
            <a:ext cx="2962800" cy="10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164588" y="1334538"/>
            <a:ext cx="2962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2"/>
          </p:nvPr>
        </p:nvSpPr>
        <p:spPr>
          <a:xfrm>
            <a:off x="1163988" y="3114988"/>
            <a:ext cx="296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1163988" y="3507300"/>
            <a:ext cx="2964000" cy="10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0" name="Google Shape;30;p6"/>
          <p:cNvGrpSpPr/>
          <p:nvPr/>
        </p:nvGrpSpPr>
        <p:grpSpPr>
          <a:xfrm>
            <a:off x="7230637" y="781196"/>
            <a:ext cx="1198043" cy="210331"/>
            <a:chOff x="1026623" y="2953314"/>
            <a:chExt cx="5688711" cy="1008300"/>
          </a:xfrm>
        </p:grpSpPr>
        <p:sp>
          <p:nvSpPr>
            <p:cNvPr id="31" name="Google Shape;31;p6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6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720000" y="2038625"/>
            <a:ext cx="2857200" cy="161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9" name="Google Shape;39;p7"/>
          <p:cNvGrpSpPr/>
          <p:nvPr/>
        </p:nvGrpSpPr>
        <p:grpSpPr>
          <a:xfrm>
            <a:off x="805575" y="4394071"/>
            <a:ext cx="1198043" cy="210331"/>
            <a:chOff x="1026623" y="2953314"/>
            <a:chExt cx="5688711" cy="1008300"/>
          </a:xfrm>
        </p:grpSpPr>
        <p:sp>
          <p:nvSpPr>
            <p:cNvPr id="40" name="Google Shape;40;p7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7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7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7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7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3"/>
          <p:cNvGrpSpPr/>
          <p:nvPr/>
        </p:nvGrpSpPr>
        <p:grpSpPr>
          <a:xfrm>
            <a:off x="-422592" y="2935225"/>
            <a:ext cx="6279736" cy="2795850"/>
            <a:chOff x="-422592" y="2935225"/>
            <a:chExt cx="6279736" cy="2795850"/>
          </a:xfrm>
        </p:grpSpPr>
        <p:sp>
          <p:nvSpPr>
            <p:cNvPr id="77" name="Google Shape;77;p13"/>
            <p:cNvSpPr/>
            <p:nvPr/>
          </p:nvSpPr>
          <p:spPr>
            <a:xfrm rot="10517393">
              <a:off x="-338139" y="3180080"/>
              <a:ext cx="6058579" cy="2306140"/>
            </a:xfrm>
            <a:custGeom>
              <a:avLst/>
              <a:gdLst/>
              <a:ahLst/>
              <a:cxnLst/>
              <a:rect l="l" t="t" r="r" b="b"/>
              <a:pathLst>
                <a:path w="178155" h="67813" extrusionOk="0">
                  <a:moveTo>
                    <a:pt x="7251" y="0"/>
                  </a:moveTo>
                  <a:lnTo>
                    <a:pt x="178155" y="14559"/>
                  </a:lnTo>
                  <a:lnTo>
                    <a:pt x="174777" y="67813"/>
                  </a:lnTo>
                  <a:lnTo>
                    <a:pt x="0" y="360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8" name="Google Shape;78;p13"/>
            <p:cNvSpPr/>
            <p:nvPr/>
          </p:nvSpPr>
          <p:spPr>
            <a:xfrm rot="10517393">
              <a:off x="5556029" y="4032681"/>
              <a:ext cx="251246" cy="1224945"/>
            </a:xfrm>
            <a:custGeom>
              <a:avLst/>
              <a:gdLst/>
              <a:ahLst/>
              <a:cxnLst/>
              <a:rect l="l" t="t" r="r" b="b"/>
              <a:pathLst>
                <a:path w="7388" h="36020" extrusionOk="0">
                  <a:moveTo>
                    <a:pt x="0" y="36020"/>
                  </a:moveTo>
                  <a:lnTo>
                    <a:pt x="2680" y="98"/>
                  </a:lnTo>
                  <a:lnTo>
                    <a:pt x="73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720000" y="3867578"/>
            <a:ext cx="7710600" cy="102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200" b="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>
            <a:off x="1411050" y="540000"/>
            <a:ext cx="7926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716700" y="930312"/>
            <a:ext cx="21813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3"/>
          </p:nvPr>
        </p:nvSpPr>
        <p:spPr>
          <a:xfrm>
            <a:off x="716700" y="1183149"/>
            <a:ext cx="21813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4171500" y="1970633"/>
            <a:ext cx="7926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5"/>
          </p:nvPr>
        </p:nvSpPr>
        <p:spPr>
          <a:xfrm>
            <a:off x="3476250" y="2360941"/>
            <a:ext cx="21831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6"/>
          </p:nvPr>
        </p:nvSpPr>
        <p:spPr>
          <a:xfrm>
            <a:off x="3476250" y="2613783"/>
            <a:ext cx="21831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1411350" y="1970633"/>
            <a:ext cx="7920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8"/>
          </p:nvPr>
        </p:nvSpPr>
        <p:spPr>
          <a:xfrm>
            <a:off x="715800" y="2360941"/>
            <a:ext cx="21831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9"/>
          </p:nvPr>
        </p:nvSpPr>
        <p:spPr>
          <a:xfrm>
            <a:off x="715800" y="2613783"/>
            <a:ext cx="21831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3" hasCustomPrompt="1"/>
          </p:nvPr>
        </p:nvSpPr>
        <p:spPr>
          <a:xfrm>
            <a:off x="6940350" y="540000"/>
            <a:ext cx="7926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4"/>
          </p:nvPr>
        </p:nvSpPr>
        <p:spPr>
          <a:xfrm>
            <a:off x="6245100" y="930312"/>
            <a:ext cx="21831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5"/>
          </p:nvPr>
        </p:nvSpPr>
        <p:spPr>
          <a:xfrm>
            <a:off x="6246750" y="1183149"/>
            <a:ext cx="21798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6" hasCustomPrompt="1"/>
          </p:nvPr>
        </p:nvSpPr>
        <p:spPr>
          <a:xfrm>
            <a:off x="4171800" y="540000"/>
            <a:ext cx="7920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7"/>
          </p:nvPr>
        </p:nvSpPr>
        <p:spPr>
          <a:xfrm>
            <a:off x="3476250" y="930312"/>
            <a:ext cx="21831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8"/>
          </p:nvPr>
        </p:nvSpPr>
        <p:spPr>
          <a:xfrm>
            <a:off x="3476250" y="1183149"/>
            <a:ext cx="21831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9" hasCustomPrompt="1"/>
          </p:nvPr>
        </p:nvSpPr>
        <p:spPr>
          <a:xfrm>
            <a:off x="6940650" y="1970633"/>
            <a:ext cx="7920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0"/>
          </p:nvPr>
        </p:nvSpPr>
        <p:spPr>
          <a:xfrm>
            <a:off x="6245100" y="2360941"/>
            <a:ext cx="21831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21"/>
          </p:nvPr>
        </p:nvSpPr>
        <p:spPr>
          <a:xfrm>
            <a:off x="6245100" y="2613783"/>
            <a:ext cx="21831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grpSp>
        <p:nvGrpSpPr>
          <p:cNvPr id="98" name="Google Shape;98;p13"/>
          <p:cNvGrpSpPr/>
          <p:nvPr/>
        </p:nvGrpSpPr>
        <p:grpSpPr>
          <a:xfrm>
            <a:off x="7230637" y="4394079"/>
            <a:ext cx="1198043" cy="210331"/>
            <a:chOff x="1026623" y="2953314"/>
            <a:chExt cx="5688711" cy="1008300"/>
          </a:xfrm>
        </p:grpSpPr>
        <p:sp>
          <p:nvSpPr>
            <p:cNvPr id="99" name="Google Shape;99;p13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4_1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 flipH="1">
            <a:off x="719949" y="1504375"/>
            <a:ext cx="3586800" cy="2377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31255" y="615775"/>
            <a:ext cx="1327200" cy="9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480575"/>
            <a:ext cx="7717500" cy="3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○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■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○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■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○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■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9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photo/couple-cuddling-bed-having-breakfast_3423926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eepik.com/free-photo/portrait-adult-male-enjoying-cup-coffee_8511668.htm/?utm_source=slidesgo_template&amp;utm_medium=referral-link&amp;utm_campaign=sg_resources&amp;utm_content=freepik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3"/>
          <p:cNvPicPr preferRelativeResize="0"/>
          <p:nvPr/>
        </p:nvPicPr>
        <p:blipFill rotWithShape="1">
          <a:blip r:embed="rId3">
            <a:alphaModFix/>
          </a:blip>
          <a:srcRect l="11394" t="-210" r="4579" b="209"/>
          <a:stretch/>
        </p:blipFill>
        <p:spPr>
          <a:xfrm rot="138568">
            <a:off x="3812300" y="396249"/>
            <a:ext cx="5004119" cy="4397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0" name="Google Shape;300;p33"/>
          <p:cNvGrpSpPr/>
          <p:nvPr/>
        </p:nvGrpSpPr>
        <p:grpSpPr>
          <a:xfrm>
            <a:off x="295607" y="865280"/>
            <a:ext cx="4711051" cy="3412937"/>
            <a:chOff x="3958700" y="1446124"/>
            <a:chExt cx="4125625" cy="2988823"/>
          </a:xfrm>
        </p:grpSpPr>
        <p:sp>
          <p:nvSpPr>
            <p:cNvPr id="301" name="Google Shape;301;p33"/>
            <p:cNvSpPr/>
            <p:nvPr/>
          </p:nvSpPr>
          <p:spPr>
            <a:xfrm>
              <a:off x="3996300" y="1504500"/>
              <a:ext cx="4080950" cy="2849150"/>
            </a:xfrm>
            <a:custGeom>
              <a:avLst/>
              <a:gdLst/>
              <a:ahLst/>
              <a:cxnLst/>
              <a:rect l="l" t="t" r="r" b="b"/>
              <a:pathLst>
                <a:path w="163238" h="113966" extrusionOk="0">
                  <a:moveTo>
                    <a:pt x="16550" y="3761"/>
                  </a:moveTo>
                  <a:lnTo>
                    <a:pt x="152330" y="0"/>
                  </a:lnTo>
                  <a:lnTo>
                    <a:pt x="163238" y="113966"/>
                  </a:lnTo>
                  <a:lnTo>
                    <a:pt x="0" y="84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02" name="Google Shape;302;p33"/>
            <p:cNvSpPr/>
            <p:nvPr/>
          </p:nvSpPr>
          <p:spPr>
            <a:xfrm>
              <a:off x="3958700" y="1904125"/>
              <a:ext cx="332425" cy="1694925"/>
            </a:xfrm>
            <a:custGeom>
              <a:avLst/>
              <a:gdLst/>
              <a:ahLst/>
              <a:cxnLst/>
              <a:rect l="l" t="t" r="r" b="b"/>
              <a:pathLst>
                <a:path w="13297" h="67797" extrusionOk="0">
                  <a:moveTo>
                    <a:pt x="0" y="67797"/>
                  </a:moveTo>
                  <a:lnTo>
                    <a:pt x="6151" y="0"/>
                  </a:lnTo>
                  <a:lnTo>
                    <a:pt x="13297" y="11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3" name="Google Shape;303;p33"/>
            <p:cNvSpPr/>
            <p:nvPr/>
          </p:nvSpPr>
          <p:spPr>
            <a:xfrm>
              <a:off x="4420426" y="1446124"/>
              <a:ext cx="1256700" cy="108150"/>
            </a:xfrm>
            <a:custGeom>
              <a:avLst/>
              <a:gdLst/>
              <a:ahLst/>
              <a:cxnLst/>
              <a:rect l="l" t="t" r="r" b="b"/>
              <a:pathLst>
                <a:path w="50268" h="4326" extrusionOk="0">
                  <a:moveTo>
                    <a:pt x="50268" y="3369"/>
                  </a:moveTo>
                  <a:lnTo>
                    <a:pt x="0" y="4326"/>
                  </a:lnTo>
                  <a:lnTo>
                    <a:pt x="9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04" name="Google Shape;304;p33"/>
            <p:cNvSpPr/>
            <p:nvPr/>
          </p:nvSpPr>
          <p:spPr>
            <a:xfrm>
              <a:off x="7846500" y="1499800"/>
              <a:ext cx="134400" cy="1403400"/>
            </a:xfrm>
            <a:custGeom>
              <a:avLst/>
              <a:gdLst/>
              <a:ahLst/>
              <a:cxnLst/>
              <a:rect l="l" t="t" r="r" b="b"/>
              <a:pathLst>
                <a:path w="5376" h="56136" extrusionOk="0">
                  <a:moveTo>
                    <a:pt x="5376" y="56136"/>
                  </a:moveTo>
                  <a:lnTo>
                    <a:pt x="0" y="94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05" name="Google Shape;305;p33"/>
            <p:cNvSpPr/>
            <p:nvPr/>
          </p:nvSpPr>
          <p:spPr>
            <a:xfrm>
              <a:off x="7212175" y="4256272"/>
              <a:ext cx="872150" cy="178675"/>
            </a:xfrm>
            <a:custGeom>
              <a:avLst/>
              <a:gdLst/>
              <a:ahLst/>
              <a:cxnLst/>
              <a:rect l="l" t="t" r="r" b="b"/>
              <a:pathLst>
                <a:path w="34886" h="7147" extrusionOk="0">
                  <a:moveTo>
                    <a:pt x="34886" y="5681"/>
                  </a:moveTo>
                  <a:lnTo>
                    <a:pt x="0" y="714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306" name="Google Shape;306;p33"/>
          <p:cNvSpPr txBox="1">
            <a:spLocks noGrp="1"/>
          </p:cNvSpPr>
          <p:nvPr>
            <p:ph type="ctrTitle"/>
          </p:nvPr>
        </p:nvSpPr>
        <p:spPr>
          <a:xfrm>
            <a:off x="655083" y="1629192"/>
            <a:ext cx="3992100" cy="17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0" dirty="0">
                <a:latin typeface="Carter One"/>
                <a:ea typeface="Carter One"/>
                <a:cs typeface="Carter One"/>
                <a:sym typeface="Carter One"/>
              </a:rPr>
              <a:t>Hotel</a:t>
            </a:r>
            <a:br>
              <a:rPr lang="en" sz="7000" b="0" dirty="0">
                <a:latin typeface="Carter One"/>
                <a:ea typeface="Carter One"/>
                <a:cs typeface="Carter One"/>
                <a:sym typeface="Carter One"/>
              </a:rPr>
            </a:br>
            <a:r>
              <a:rPr lang="en" sz="7000" b="0" dirty="0">
                <a:latin typeface="Carter One"/>
                <a:ea typeface="Carter One"/>
                <a:cs typeface="Carter One"/>
                <a:sym typeface="Carter One"/>
              </a:rPr>
              <a:t>Booking</a:t>
            </a:r>
            <a:endParaRPr sz="3500" b="0" dirty="0"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307" name="Google Shape;307;p33"/>
          <p:cNvSpPr txBox="1">
            <a:spLocks noGrp="1"/>
          </p:cNvSpPr>
          <p:nvPr>
            <p:ph type="subTitle" idx="1"/>
          </p:nvPr>
        </p:nvSpPr>
        <p:spPr>
          <a:xfrm>
            <a:off x="615575" y="4034776"/>
            <a:ext cx="2242500" cy="59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Livvic"/>
                <a:ea typeface="Livvic"/>
                <a:cs typeface="Livvic"/>
                <a:sym typeface="Livvic"/>
              </a:rPr>
              <a:t>               By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Shahad </a:t>
            </a:r>
            <a:r>
              <a:rPr lang="en-US" dirty="0" err="1"/>
              <a:t>Alomayrah</a:t>
            </a:r>
            <a:endParaRPr dirty="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08" name="Google Shape;308;p33"/>
          <p:cNvSpPr/>
          <p:nvPr/>
        </p:nvSpPr>
        <p:spPr>
          <a:xfrm>
            <a:off x="7602425" y="270825"/>
            <a:ext cx="1647300" cy="117700"/>
          </a:xfrm>
          <a:custGeom>
            <a:avLst/>
            <a:gdLst/>
            <a:ahLst/>
            <a:cxnLst/>
            <a:rect l="l" t="t" r="r" b="b"/>
            <a:pathLst>
              <a:path w="65892" h="4708" extrusionOk="0">
                <a:moveTo>
                  <a:pt x="0" y="2143"/>
                </a:moveTo>
                <a:lnTo>
                  <a:pt x="65892" y="0"/>
                </a:lnTo>
                <a:lnTo>
                  <a:pt x="65501" y="470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309" name="Google Shape;309;p33"/>
          <p:cNvGrpSpPr/>
          <p:nvPr/>
        </p:nvGrpSpPr>
        <p:grpSpPr>
          <a:xfrm>
            <a:off x="2052125" y="1354896"/>
            <a:ext cx="1198043" cy="210331"/>
            <a:chOff x="1026623" y="2953314"/>
            <a:chExt cx="5688711" cy="1008300"/>
          </a:xfrm>
        </p:grpSpPr>
        <p:sp>
          <p:nvSpPr>
            <p:cNvPr id="310" name="Google Shape;310;p33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0DC5F144-7926-4D37-A535-7E6626715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028" y="1600965"/>
            <a:ext cx="6476857" cy="300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3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>
            <a:spLocks noGrp="1"/>
          </p:cNvSpPr>
          <p:nvPr>
            <p:ph type="subTitle" idx="1"/>
          </p:nvPr>
        </p:nvSpPr>
        <p:spPr>
          <a:xfrm>
            <a:off x="720000" y="2038625"/>
            <a:ext cx="5787126" cy="16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The data were dealt and an analysis Most cancellations are made in a year 2016 ,  and in a month Aguste ,  Type of hotel has the highest number of cancellations 'city Hotel ' Also by type of deposit canceled who do not deposit the amount For confirmation of reservation</a:t>
            </a:r>
            <a:endParaRPr dirty="0"/>
          </a:p>
        </p:txBody>
      </p:sp>
      <p:sp>
        <p:nvSpPr>
          <p:cNvPr id="355" name="Google Shape;355;p3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217200" cy="11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Conclusion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oogle Shape;1029;p61"/>
          <p:cNvGrpSpPr/>
          <p:nvPr/>
        </p:nvGrpSpPr>
        <p:grpSpPr>
          <a:xfrm>
            <a:off x="576567" y="528231"/>
            <a:ext cx="5066484" cy="4191900"/>
            <a:chOff x="-68475" y="471525"/>
            <a:chExt cx="5066484" cy="4191900"/>
          </a:xfrm>
        </p:grpSpPr>
        <p:sp>
          <p:nvSpPr>
            <p:cNvPr id="1030" name="Google Shape;1030;p61"/>
            <p:cNvSpPr/>
            <p:nvPr/>
          </p:nvSpPr>
          <p:spPr>
            <a:xfrm>
              <a:off x="-51350" y="695250"/>
              <a:ext cx="4963775" cy="3968175"/>
            </a:xfrm>
            <a:custGeom>
              <a:avLst/>
              <a:gdLst/>
              <a:ahLst/>
              <a:cxnLst/>
              <a:rect l="l" t="t" r="r" b="b"/>
              <a:pathLst>
                <a:path w="198551" h="158727" extrusionOk="0">
                  <a:moveTo>
                    <a:pt x="173430" y="0"/>
                  </a:moveTo>
                  <a:lnTo>
                    <a:pt x="0" y="45824"/>
                  </a:lnTo>
                  <a:lnTo>
                    <a:pt x="685" y="158727"/>
                  </a:lnTo>
                  <a:lnTo>
                    <a:pt x="198551" y="10943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031" name="Google Shape;1031;p61"/>
            <p:cNvSpPr/>
            <p:nvPr/>
          </p:nvSpPr>
          <p:spPr>
            <a:xfrm>
              <a:off x="4345950" y="635342"/>
              <a:ext cx="480900" cy="2163200"/>
            </a:xfrm>
            <a:custGeom>
              <a:avLst/>
              <a:gdLst/>
              <a:ahLst/>
              <a:cxnLst/>
              <a:rect l="l" t="t" r="r" b="b"/>
              <a:pathLst>
                <a:path w="19236" h="86528" extrusionOk="0">
                  <a:moveTo>
                    <a:pt x="19236" y="86528"/>
                  </a:moveTo>
                  <a:lnTo>
                    <a:pt x="11213" y="0"/>
                  </a:lnTo>
                  <a:lnTo>
                    <a:pt x="0" y="14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32" name="Google Shape;1032;p61"/>
            <p:cNvSpPr/>
            <p:nvPr/>
          </p:nvSpPr>
          <p:spPr>
            <a:xfrm>
              <a:off x="-68475" y="471525"/>
              <a:ext cx="2995400" cy="1300850"/>
            </a:xfrm>
            <a:custGeom>
              <a:avLst/>
              <a:gdLst/>
              <a:ahLst/>
              <a:cxnLst/>
              <a:rect l="l" t="t" r="r" b="b"/>
              <a:pathLst>
                <a:path w="119816" h="52034" extrusionOk="0">
                  <a:moveTo>
                    <a:pt x="0" y="0"/>
                  </a:moveTo>
                  <a:lnTo>
                    <a:pt x="0" y="52034"/>
                  </a:lnTo>
                  <a:lnTo>
                    <a:pt x="119816" y="204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033" name="Google Shape;1033;p61"/>
            <p:cNvSpPr/>
            <p:nvPr/>
          </p:nvSpPr>
          <p:spPr>
            <a:xfrm>
              <a:off x="1902584" y="3496300"/>
              <a:ext cx="3095425" cy="769900"/>
            </a:xfrm>
            <a:custGeom>
              <a:avLst/>
              <a:gdLst/>
              <a:ahLst/>
              <a:cxnLst/>
              <a:rect l="l" t="t" r="r" b="b"/>
              <a:pathLst>
                <a:path w="123817" h="30796" extrusionOk="0">
                  <a:moveTo>
                    <a:pt x="123817" y="11425"/>
                  </a:moveTo>
                  <a:lnTo>
                    <a:pt x="121080" y="0"/>
                  </a:lnTo>
                  <a:lnTo>
                    <a:pt x="0" y="307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2" name="Google Shape;1166;p67">
            <a:extLst>
              <a:ext uri="{FF2B5EF4-FFF2-40B4-BE49-F238E27FC236}">
                <a16:creationId xmlns:a16="http://schemas.microsoft.com/office/drawing/2014/main" id="{7B415ED1-BF32-4220-925B-7CADB21B8B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1504950"/>
            <a:ext cx="3586163" cy="2376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3" name="Google Shape;1167;p67">
            <a:extLst>
              <a:ext uri="{FF2B5EF4-FFF2-40B4-BE49-F238E27FC236}">
                <a16:creationId xmlns:a16="http://schemas.microsoft.com/office/drawing/2014/main" id="{5ECFD878-12B1-442F-BD76-7CC264F13DC6}"/>
              </a:ext>
            </a:extLst>
          </p:cNvPr>
          <p:cNvSpPr txBox="1">
            <a:spLocks/>
          </p:cNvSpPr>
          <p:nvPr/>
        </p:nvSpPr>
        <p:spPr>
          <a:xfrm>
            <a:off x="855176" y="2317198"/>
            <a:ext cx="3384900" cy="10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F9B317"/>
              </a:buClr>
              <a:buSzPts val="1100"/>
            </a:pPr>
            <a:r>
              <a:rPr lang="en-US" b="1" dirty="0">
                <a:solidFill>
                  <a:schemeClr val="tx1"/>
                </a:solidFill>
              </a:rPr>
              <a:t>Do you have 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/>
          <p:nvPr/>
        </p:nvSpPr>
        <p:spPr>
          <a:xfrm rot="6842566">
            <a:off x="7124620" y="1709680"/>
            <a:ext cx="513477" cy="581949"/>
          </a:xfrm>
          <a:custGeom>
            <a:avLst/>
            <a:gdLst/>
            <a:ahLst/>
            <a:cxnLst/>
            <a:rect l="l" t="t" r="r" b="b"/>
            <a:pathLst>
              <a:path w="20540" h="23279" extrusionOk="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26" name="Google Shape;326;p35"/>
          <p:cNvSpPr/>
          <p:nvPr/>
        </p:nvSpPr>
        <p:spPr>
          <a:xfrm rot="-1900099">
            <a:off x="4271907" y="1914851"/>
            <a:ext cx="513499" cy="581974"/>
          </a:xfrm>
          <a:custGeom>
            <a:avLst/>
            <a:gdLst/>
            <a:ahLst/>
            <a:cxnLst/>
            <a:rect l="l" t="t" r="r" b="b"/>
            <a:pathLst>
              <a:path w="20540" h="23279" extrusionOk="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27" name="Google Shape;327;p35"/>
          <p:cNvSpPr/>
          <p:nvPr/>
        </p:nvSpPr>
        <p:spPr>
          <a:xfrm rot="-7080163" flipH="1">
            <a:off x="1538201" y="1701090"/>
            <a:ext cx="513485" cy="581958"/>
          </a:xfrm>
          <a:custGeom>
            <a:avLst/>
            <a:gdLst/>
            <a:ahLst/>
            <a:cxnLst/>
            <a:rect l="l" t="t" r="r" b="b"/>
            <a:pathLst>
              <a:path w="20540" h="23279" extrusionOk="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28" name="Google Shape;328;p35"/>
          <p:cNvSpPr/>
          <p:nvPr/>
        </p:nvSpPr>
        <p:spPr>
          <a:xfrm rot="-2036374">
            <a:off x="1514803" y="484442"/>
            <a:ext cx="513483" cy="581956"/>
          </a:xfrm>
          <a:custGeom>
            <a:avLst/>
            <a:gdLst/>
            <a:ahLst/>
            <a:cxnLst/>
            <a:rect l="l" t="t" r="r" b="b"/>
            <a:pathLst>
              <a:path w="20540" h="23279" extrusionOk="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29" name="Google Shape;329;p35"/>
          <p:cNvSpPr/>
          <p:nvPr/>
        </p:nvSpPr>
        <p:spPr>
          <a:xfrm rot="8899901">
            <a:off x="4367483" y="251005"/>
            <a:ext cx="513499" cy="581974"/>
          </a:xfrm>
          <a:custGeom>
            <a:avLst/>
            <a:gdLst/>
            <a:ahLst/>
            <a:cxnLst/>
            <a:rect l="l" t="t" r="r" b="b"/>
            <a:pathLst>
              <a:path w="20540" h="23279" extrusionOk="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30" name="Google Shape;330;p35"/>
          <p:cNvSpPr/>
          <p:nvPr/>
        </p:nvSpPr>
        <p:spPr>
          <a:xfrm rot="2036374" flipH="1">
            <a:off x="7126878" y="484442"/>
            <a:ext cx="513483" cy="581956"/>
          </a:xfrm>
          <a:custGeom>
            <a:avLst/>
            <a:gdLst/>
            <a:ahLst/>
            <a:cxnLst/>
            <a:rect l="l" t="t" r="r" b="b"/>
            <a:pathLst>
              <a:path w="20540" h="23279" extrusionOk="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31" name="Google Shape;331;p35"/>
          <p:cNvSpPr txBox="1">
            <a:spLocks noGrp="1"/>
          </p:cNvSpPr>
          <p:nvPr>
            <p:ph type="title"/>
          </p:nvPr>
        </p:nvSpPr>
        <p:spPr>
          <a:xfrm>
            <a:off x="720000" y="3867578"/>
            <a:ext cx="7710600" cy="10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Contents</a:t>
            </a:r>
            <a:endParaRPr sz="5200"/>
          </a:p>
        </p:txBody>
      </p:sp>
      <p:sp>
        <p:nvSpPr>
          <p:cNvPr id="333" name="Google Shape;333;p35"/>
          <p:cNvSpPr txBox="1">
            <a:spLocks noGrp="1"/>
          </p:cNvSpPr>
          <p:nvPr>
            <p:ph type="subTitle" idx="1"/>
          </p:nvPr>
        </p:nvSpPr>
        <p:spPr>
          <a:xfrm>
            <a:off x="716700" y="930312"/>
            <a:ext cx="2181300" cy="2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Overview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35" name="Google Shape;335;p35"/>
          <p:cNvSpPr txBox="1">
            <a:spLocks noGrp="1"/>
          </p:cNvSpPr>
          <p:nvPr>
            <p:ph type="subTitle" idx="5"/>
          </p:nvPr>
        </p:nvSpPr>
        <p:spPr>
          <a:xfrm>
            <a:off x="6403748" y="2403164"/>
            <a:ext cx="2183100" cy="281700"/>
          </a:xfrm>
          <a:prstGeom prst="rect">
            <a:avLst/>
          </a:prstGeom>
        </p:spPr>
        <p:txBody>
          <a:bodyPr spcFirstLastPara="1" wrap="square" lIns="91425" tIns="91425" rIns="223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336" name="Google Shape;336;p35"/>
          <p:cNvSpPr txBox="1">
            <a:spLocks noGrp="1"/>
          </p:cNvSpPr>
          <p:nvPr>
            <p:ph type="subTitle" idx="8"/>
          </p:nvPr>
        </p:nvSpPr>
        <p:spPr>
          <a:xfrm>
            <a:off x="3728359" y="2563675"/>
            <a:ext cx="2183100" cy="2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Analysis Result</a:t>
            </a:r>
            <a:endParaRPr dirty="0"/>
          </a:p>
        </p:txBody>
      </p:sp>
      <p:sp>
        <p:nvSpPr>
          <p:cNvPr id="338" name="Google Shape;338;p35"/>
          <p:cNvSpPr txBox="1">
            <a:spLocks noGrp="1"/>
          </p:cNvSpPr>
          <p:nvPr>
            <p:ph type="subTitle" idx="14"/>
          </p:nvPr>
        </p:nvSpPr>
        <p:spPr>
          <a:xfrm>
            <a:off x="6245100" y="930312"/>
            <a:ext cx="2183100" cy="2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</a:t>
            </a:r>
          </a:p>
        </p:txBody>
      </p:sp>
      <p:sp>
        <p:nvSpPr>
          <p:cNvPr id="340" name="Google Shape;340;p35"/>
          <p:cNvSpPr txBox="1">
            <a:spLocks noGrp="1"/>
          </p:cNvSpPr>
          <p:nvPr>
            <p:ph type="subTitle" idx="17"/>
          </p:nvPr>
        </p:nvSpPr>
        <p:spPr>
          <a:xfrm>
            <a:off x="3476250" y="930312"/>
            <a:ext cx="2183100" cy="2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342" name="Google Shape;342;p35"/>
          <p:cNvSpPr txBox="1">
            <a:spLocks noGrp="1"/>
          </p:cNvSpPr>
          <p:nvPr>
            <p:ph type="subTitle" idx="20"/>
          </p:nvPr>
        </p:nvSpPr>
        <p:spPr>
          <a:xfrm>
            <a:off x="679994" y="2395054"/>
            <a:ext cx="2183100" cy="2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Question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44" name="Google Shape;344;p35"/>
          <p:cNvSpPr txBox="1">
            <a:spLocks noGrp="1"/>
          </p:cNvSpPr>
          <p:nvPr>
            <p:ph type="title" idx="4"/>
          </p:nvPr>
        </p:nvSpPr>
        <p:spPr>
          <a:xfrm>
            <a:off x="4171500" y="1970633"/>
            <a:ext cx="792600" cy="2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45" name="Google Shape;345;p35"/>
          <p:cNvSpPr txBox="1">
            <a:spLocks noGrp="1"/>
          </p:cNvSpPr>
          <p:nvPr>
            <p:ph type="title" idx="7"/>
          </p:nvPr>
        </p:nvSpPr>
        <p:spPr>
          <a:xfrm>
            <a:off x="1411350" y="1970633"/>
            <a:ext cx="792000" cy="2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46" name="Google Shape;346;p35"/>
          <p:cNvSpPr txBox="1">
            <a:spLocks noGrp="1"/>
          </p:cNvSpPr>
          <p:nvPr>
            <p:ph type="title" idx="2"/>
          </p:nvPr>
        </p:nvSpPr>
        <p:spPr>
          <a:xfrm>
            <a:off x="1411050" y="540000"/>
            <a:ext cx="792600" cy="2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47" name="Google Shape;347;p35"/>
          <p:cNvSpPr txBox="1">
            <a:spLocks noGrp="1"/>
          </p:cNvSpPr>
          <p:nvPr>
            <p:ph type="title" idx="13"/>
          </p:nvPr>
        </p:nvSpPr>
        <p:spPr>
          <a:xfrm>
            <a:off x="6940350" y="540000"/>
            <a:ext cx="792600" cy="2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48" name="Google Shape;348;p35"/>
          <p:cNvSpPr txBox="1">
            <a:spLocks noGrp="1"/>
          </p:cNvSpPr>
          <p:nvPr>
            <p:ph type="title" idx="16"/>
          </p:nvPr>
        </p:nvSpPr>
        <p:spPr>
          <a:xfrm>
            <a:off x="4171800" y="540000"/>
            <a:ext cx="7920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49" name="Google Shape;349;p35"/>
          <p:cNvSpPr txBox="1">
            <a:spLocks noGrp="1"/>
          </p:cNvSpPr>
          <p:nvPr>
            <p:ph type="title" idx="19"/>
          </p:nvPr>
        </p:nvSpPr>
        <p:spPr>
          <a:xfrm>
            <a:off x="6940650" y="1970633"/>
            <a:ext cx="792000" cy="2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>
            <a:spLocks noGrp="1"/>
          </p:cNvSpPr>
          <p:nvPr>
            <p:ph type="body" idx="1"/>
          </p:nvPr>
        </p:nvSpPr>
        <p:spPr>
          <a:xfrm>
            <a:off x="720000" y="1290400"/>
            <a:ext cx="7717500" cy="3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ivvic"/>
                <a:ea typeface="Livvic"/>
                <a:cs typeface="Livvic"/>
                <a:sym typeface="Livvic"/>
              </a:rPr>
              <a:t>The purpose of this analysis cancellations, whether resorts or city hotels, And also knowing the most year and The cancelled month in which it has been Cancelled,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ivvic"/>
                <a:ea typeface="Livvic"/>
                <a:cs typeface="Livvic"/>
                <a:sym typeface="Livvic"/>
              </a:rPr>
              <a:t>Also knowledge, whether or not a hotel was likely to receive a disproportionately high number of special requests to help devise new methods to reduce the consequent losses.</a:t>
            </a:r>
            <a:endParaRPr sz="1600" dirty="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20" name="Google Shape;320;p34"/>
          <p:cNvSpPr txBox="1">
            <a:spLocks noGrp="1"/>
          </p:cNvSpPr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dk1"/>
                </a:solidFill>
              </a:rPr>
              <a:t>Overview</a:t>
            </a:r>
            <a:br>
              <a:rPr lang="en-US" dirty="0">
                <a:solidFill>
                  <a:schemeClr val="dk1"/>
                </a:solidFill>
              </a:rPr>
            </a:br>
            <a:endParaRPr sz="3000" b="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D50C5A5-7FD9-411E-A57A-C792FB57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Dataset</a:t>
            </a:r>
            <a:br>
              <a:rPr lang="en-US" dirty="0"/>
            </a:br>
            <a:endParaRPr lang="ar-SA" dirty="0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25353833-BE7F-44AA-AE8A-126E578CB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Collected the data from Kaggle website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sz="2800" i="1" dirty="0"/>
              <a:t>119390  Rows</a:t>
            </a:r>
          </a:p>
          <a:p>
            <a:pPr marL="152400" indent="0">
              <a:buNone/>
            </a:pPr>
            <a:r>
              <a:rPr lang="en-US" sz="2800" i="1" dirty="0"/>
              <a:t>32  Columns</a:t>
            </a:r>
            <a:endParaRPr lang="ar-SA" sz="2800" i="1" dirty="0"/>
          </a:p>
        </p:txBody>
      </p:sp>
    </p:spTree>
    <p:extLst>
      <p:ext uri="{BB962C8B-B14F-4D97-AF65-F5344CB8AC3E}">
        <p14:creationId xmlns:p14="http://schemas.microsoft.com/office/powerpoint/2010/main" val="234443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1" name="Google Shape;1041;p62"/>
          <p:cNvCxnSpPr>
            <a:cxnSpLocks/>
          </p:cNvCxnSpPr>
          <p:nvPr/>
        </p:nvCxnSpPr>
        <p:spPr>
          <a:xfrm>
            <a:off x="799500" y="3005541"/>
            <a:ext cx="7545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2" name="Google Shape;1042;p62"/>
          <p:cNvCxnSpPr/>
          <p:nvPr/>
        </p:nvCxnSpPr>
        <p:spPr>
          <a:xfrm>
            <a:off x="1699700" y="3369291"/>
            <a:ext cx="0" cy="366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3" name="Google Shape;1043;p62"/>
          <p:cNvCxnSpPr/>
          <p:nvPr/>
        </p:nvCxnSpPr>
        <p:spPr>
          <a:xfrm>
            <a:off x="7177591" y="2275791"/>
            <a:ext cx="0" cy="366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7" name="Google Shape;1047;p62"/>
          <p:cNvSpPr txBox="1">
            <a:spLocks noGrp="1"/>
          </p:cNvSpPr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</a:t>
            </a:r>
            <a:endParaRPr dirty="0"/>
          </a:p>
        </p:txBody>
      </p:sp>
      <p:sp>
        <p:nvSpPr>
          <p:cNvPr id="1048" name="Google Shape;1048;p62"/>
          <p:cNvSpPr txBox="1">
            <a:spLocks noGrp="1"/>
          </p:cNvSpPr>
          <p:nvPr>
            <p:ph type="subTitle" idx="4294967295"/>
          </p:nvPr>
        </p:nvSpPr>
        <p:spPr>
          <a:xfrm>
            <a:off x="960200" y="3811493"/>
            <a:ext cx="1479000" cy="7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Drop duplicate </a:t>
            </a:r>
            <a:endParaRPr sz="1400" dirty="0"/>
          </a:p>
        </p:txBody>
      </p:sp>
      <p:sp>
        <p:nvSpPr>
          <p:cNvPr id="1049" name="Google Shape;1049;p62"/>
          <p:cNvSpPr txBox="1">
            <a:spLocks noGrp="1"/>
          </p:cNvSpPr>
          <p:nvPr>
            <p:ph type="subTitle" idx="4294967295"/>
          </p:nvPr>
        </p:nvSpPr>
        <p:spPr>
          <a:xfrm>
            <a:off x="6500517" y="1606940"/>
            <a:ext cx="1478997" cy="7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Handling Missing Values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Drop Null values</a:t>
            </a:r>
            <a:endParaRPr sz="1400" dirty="0"/>
          </a:p>
        </p:txBody>
      </p:sp>
      <p:sp>
        <p:nvSpPr>
          <p:cNvPr id="1053" name="Google Shape;1053;p62"/>
          <p:cNvSpPr/>
          <p:nvPr/>
        </p:nvSpPr>
        <p:spPr>
          <a:xfrm rot="10800000">
            <a:off x="1236025" y="2768116"/>
            <a:ext cx="927350" cy="641875"/>
          </a:xfrm>
          <a:custGeom>
            <a:avLst/>
            <a:gdLst/>
            <a:ahLst/>
            <a:cxnLst/>
            <a:rect l="l" t="t" r="r" b="b"/>
            <a:pathLst>
              <a:path w="37094" h="25675" extrusionOk="0">
                <a:moveTo>
                  <a:pt x="0" y="24648"/>
                </a:moveTo>
                <a:lnTo>
                  <a:pt x="18486" y="0"/>
                </a:lnTo>
                <a:lnTo>
                  <a:pt x="37094" y="256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054" name="Google Shape;1054;p62"/>
          <p:cNvSpPr/>
          <p:nvPr/>
        </p:nvSpPr>
        <p:spPr>
          <a:xfrm>
            <a:off x="6713916" y="2641791"/>
            <a:ext cx="927350" cy="641875"/>
          </a:xfrm>
          <a:custGeom>
            <a:avLst/>
            <a:gdLst/>
            <a:ahLst/>
            <a:cxnLst/>
            <a:rect l="l" t="t" r="r" b="b"/>
            <a:pathLst>
              <a:path w="37094" h="25675" extrusionOk="0">
                <a:moveTo>
                  <a:pt x="0" y="24648"/>
                </a:moveTo>
                <a:lnTo>
                  <a:pt x="18486" y="0"/>
                </a:lnTo>
                <a:lnTo>
                  <a:pt x="37094" y="2567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58" name="Google Shape;1058;p62"/>
          <p:cNvSpPr txBox="1">
            <a:spLocks noGrp="1"/>
          </p:cNvSpPr>
          <p:nvPr>
            <p:ph type="title" idx="4294967295"/>
          </p:nvPr>
        </p:nvSpPr>
        <p:spPr>
          <a:xfrm>
            <a:off x="1303400" y="2864693"/>
            <a:ext cx="792600" cy="2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</a:t>
            </a:r>
            <a:endParaRPr sz="2000"/>
          </a:p>
        </p:txBody>
      </p:sp>
      <p:sp>
        <p:nvSpPr>
          <p:cNvPr id="1059" name="Google Shape;1059;p62"/>
          <p:cNvSpPr txBox="1">
            <a:spLocks noGrp="1"/>
          </p:cNvSpPr>
          <p:nvPr>
            <p:ph type="title" idx="4294967295"/>
          </p:nvPr>
        </p:nvSpPr>
        <p:spPr>
          <a:xfrm>
            <a:off x="6781291" y="2916760"/>
            <a:ext cx="792600" cy="2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2</a:t>
            </a: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68"/>
          <p:cNvSpPr txBox="1">
            <a:spLocks noGrp="1"/>
          </p:cNvSpPr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 To Answer</a:t>
            </a:r>
            <a:endParaRPr dirty="0"/>
          </a:p>
        </p:txBody>
      </p:sp>
      <p:sp>
        <p:nvSpPr>
          <p:cNvPr id="1188" name="Google Shape;1188;p68"/>
          <p:cNvSpPr txBox="1">
            <a:spLocks noGrp="1"/>
          </p:cNvSpPr>
          <p:nvPr>
            <p:ph type="body" idx="1"/>
          </p:nvPr>
        </p:nvSpPr>
        <p:spPr>
          <a:xfrm>
            <a:off x="720000" y="1342042"/>
            <a:ext cx="7717500" cy="3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Which are the most cancelled type of hotel ?</a:t>
            </a:r>
          </a:p>
          <a:p>
            <a:pPr marR="50800" indent="-317500">
              <a:buSzPts val="1400"/>
              <a:buFont typeface="Livvic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  <a:hlinkClick r:id="rId4"/>
              </a:rPr>
              <a:t>Which are the most cancelled 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year?</a:t>
            </a:r>
          </a:p>
          <a:p>
            <a:pPr marL="1397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solidFill>
                <a:schemeClr val="hlink"/>
              </a:solidFill>
              <a:uFill>
                <a:noFill/>
              </a:uFill>
              <a:hlinkClick r:id="rId3"/>
            </a:endParaRPr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  <a:hlinkClick r:id="rId4"/>
              </a:rPr>
              <a:t>Which are the most cancelled 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month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  <a:hlinkClick r:id="rId4"/>
              </a:rPr>
              <a:t>?</a:t>
            </a:r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  <a:hlinkClick r:id="rId4"/>
              </a:rPr>
              <a:t>Which is the most reserved room type?</a:t>
            </a:r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  <a:hlinkClick r:id="rId4"/>
              </a:rPr>
              <a:t>Which are the most cancelled Deposit type ?</a:t>
            </a:r>
          </a:p>
          <a:p>
            <a:pPr marL="1397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solidFill>
                <a:schemeClr val="hlink"/>
              </a:solidFill>
              <a:uFill>
                <a:noFill/>
              </a:uFill>
              <a:hlinkClick r:id="rId4"/>
            </a:endParaRPr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sz="1400" dirty="0">
              <a:solidFill>
                <a:schemeClr val="hlink"/>
              </a:solidFill>
              <a:uFill>
                <a:noFill/>
              </a:uFill>
              <a:hlinkClick r:id="rId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FEA4302B-A2B5-4CBE-83AE-402E45E347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71" t="35005" r="36357" b="31920"/>
          <a:stretch/>
        </p:blipFill>
        <p:spPr>
          <a:xfrm>
            <a:off x="1286835" y="1240466"/>
            <a:ext cx="5759008" cy="299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3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0B2A360E-FFC5-40C2-8646-244BAC60F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1" y="871765"/>
            <a:ext cx="4518255" cy="2174906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C2CAD5F6-444B-49ED-B47A-A21B5637C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765" y="2571750"/>
            <a:ext cx="4865314" cy="223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7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>
            <a:extLst>
              <a:ext uri="{FF2B5EF4-FFF2-40B4-BE49-F238E27FC236}">
                <a16:creationId xmlns:a16="http://schemas.microsoft.com/office/drawing/2014/main" id="{5C3D4F82-EDC8-44C7-8835-CE324BF20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78" t="32111" r="26745" b="21446"/>
          <a:stretch/>
        </p:blipFill>
        <p:spPr>
          <a:xfrm>
            <a:off x="1701209" y="1105786"/>
            <a:ext cx="5146159" cy="238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831"/>
      </p:ext>
    </p:extLst>
  </p:cSld>
  <p:clrMapOvr>
    <a:masterClrMapping/>
  </p:clrMapOvr>
</p:sld>
</file>

<file path=ppt/theme/theme1.xml><?xml version="1.0" encoding="utf-8"?>
<a:theme xmlns:a="http://schemas.openxmlformats.org/drawingml/2006/main" name="Hotel Business Plan by Slidesgo">
  <a:themeElements>
    <a:clrScheme name="Simple Light">
      <a:dk1>
        <a:srgbClr val="916452"/>
      </a:dk1>
      <a:lt1>
        <a:srgbClr val="FFFFFF"/>
      </a:lt1>
      <a:dk2>
        <a:srgbClr val="FFF6EC"/>
      </a:dk2>
      <a:lt2>
        <a:srgbClr val="FFC0A7"/>
      </a:lt2>
      <a:accent1>
        <a:srgbClr val="FED3C2"/>
      </a:accent1>
      <a:accent2>
        <a:srgbClr val="C7D8D0"/>
      </a:accent2>
      <a:accent3>
        <a:srgbClr val="E1EAE7"/>
      </a:accent3>
      <a:accent4>
        <a:srgbClr val="FFF6EC"/>
      </a:accent4>
      <a:accent5>
        <a:srgbClr val="FED3C2"/>
      </a:accent5>
      <a:accent6>
        <a:srgbClr val="C7D8D0"/>
      </a:accent6>
      <a:hlink>
        <a:srgbClr val="8C62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211</Words>
  <Application>Microsoft Office PowerPoint</Application>
  <PresentationFormat>عرض على الشاشة (16:9)</PresentationFormat>
  <Paragraphs>45</Paragraphs>
  <Slides>12</Slides>
  <Notes>7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12</vt:i4>
      </vt:variant>
    </vt:vector>
  </HeadingPairs>
  <TitlesOfParts>
    <vt:vector size="17" baseType="lpstr">
      <vt:lpstr>Arial</vt:lpstr>
      <vt:lpstr>Roboto</vt:lpstr>
      <vt:lpstr>Carter One</vt:lpstr>
      <vt:lpstr>Livvic</vt:lpstr>
      <vt:lpstr>Hotel Business Plan by Slidesgo</vt:lpstr>
      <vt:lpstr>Hotel Booking</vt:lpstr>
      <vt:lpstr>Contents</vt:lpstr>
      <vt:lpstr>Overview </vt:lpstr>
      <vt:lpstr>                                    Dataset </vt:lpstr>
      <vt:lpstr>Data Cleaning</vt:lpstr>
      <vt:lpstr>Question To Answer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Conclusion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</dc:title>
  <dc:creator>شهد</dc:creator>
  <cp:lastModifiedBy> </cp:lastModifiedBy>
  <cp:revision>15</cp:revision>
  <dcterms:modified xsi:type="dcterms:W3CDTF">2022-01-05T07:44:13Z</dcterms:modified>
</cp:coreProperties>
</file>