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2E51"/>
    <a:srgbClr val="FF6201"/>
    <a:srgbClr val="007033"/>
    <a:srgbClr val="990099"/>
    <a:srgbClr val="CC0099"/>
    <a:srgbClr val="FE9202"/>
    <a:srgbClr val="6C1A00"/>
    <a:srgbClr val="00AACC"/>
    <a:srgbClr val="5EEC3C"/>
    <a:srgbClr val="1D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480601-FD03-4C51-89AF-DA868372E3EF}" type="doc">
      <dgm:prSet loTypeId="urn:microsoft.com/office/officeart/2005/8/layout/venn2" loCatId="relationship" qsTypeId="urn:microsoft.com/office/officeart/2005/8/quickstyle/3d9" qsCatId="3D" csTypeId="urn:microsoft.com/office/officeart/2005/8/colors/colorful2" csCatId="colorful" phldr="1"/>
      <dgm:spPr/>
      <dgm:t>
        <a:bodyPr/>
        <a:lstStyle/>
        <a:p>
          <a:pPr rtl="1"/>
          <a:endParaRPr lang="ar-SA"/>
        </a:p>
      </dgm:t>
    </dgm:pt>
    <dgm:pt modelId="{16B082E9-7125-422C-91D0-43702BE53B15}">
      <dgm:prSet phldrT="[نص]"/>
      <dgm:spPr/>
      <dgm:t>
        <a:bodyPr/>
        <a:lstStyle/>
        <a:p>
          <a:pPr rtl="1"/>
          <a:r>
            <a:rPr lang="en-US" dirty="0"/>
            <a:t>Canada</a:t>
          </a:r>
          <a:endParaRPr lang="ar-SA" dirty="0"/>
        </a:p>
      </dgm:t>
    </dgm:pt>
    <dgm:pt modelId="{F75147C5-F324-4910-9CBD-D289EA851258}" type="parTrans" cxnId="{EBFBCE49-29A1-4DFB-8D62-376D73D4B71A}">
      <dgm:prSet/>
      <dgm:spPr/>
      <dgm:t>
        <a:bodyPr/>
        <a:lstStyle/>
        <a:p>
          <a:pPr rtl="1"/>
          <a:endParaRPr lang="ar-SA"/>
        </a:p>
      </dgm:t>
    </dgm:pt>
    <dgm:pt modelId="{88ED11B7-C342-4993-8682-FC85552E366A}" type="sibTrans" cxnId="{EBFBCE49-29A1-4DFB-8D62-376D73D4B71A}">
      <dgm:prSet/>
      <dgm:spPr/>
      <dgm:t>
        <a:bodyPr/>
        <a:lstStyle/>
        <a:p>
          <a:pPr rtl="1"/>
          <a:endParaRPr lang="ar-SA"/>
        </a:p>
      </dgm:t>
    </dgm:pt>
    <dgm:pt modelId="{6687E1C2-173B-4FB5-9622-23E786134F25}">
      <dgm:prSet phldrT="[نص]"/>
      <dgm:spPr/>
      <dgm:t>
        <a:bodyPr/>
        <a:lstStyle/>
        <a:p>
          <a:pPr rtl="1"/>
          <a:r>
            <a:rPr lang="en-US" dirty="0"/>
            <a:t>health</a:t>
          </a:r>
          <a:endParaRPr lang="ar-SA" dirty="0"/>
        </a:p>
      </dgm:t>
    </dgm:pt>
    <dgm:pt modelId="{3E708B7E-3DA2-40A9-B1B5-CC222F13AA23}" type="parTrans" cxnId="{EC0A4FDC-8388-45A6-B2D1-D89D19C49176}">
      <dgm:prSet/>
      <dgm:spPr/>
      <dgm:t>
        <a:bodyPr/>
        <a:lstStyle/>
        <a:p>
          <a:pPr rtl="1"/>
          <a:endParaRPr lang="ar-SA"/>
        </a:p>
      </dgm:t>
    </dgm:pt>
    <dgm:pt modelId="{D141C7FF-9771-42E3-ACF2-E29394710D7D}" type="sibTrans" cxnId="{EC0A4FDC-8388-45A6-B2D1-D89D19C49176}">
      <dgm:prSet/>
      <dgm:spPr/>
      <dgm:t>
        <a:bodyPr/>
        <a:lstStyle/>
        <a:p>
          <a:pPr rtl="1"/>
          <a:endParaRPr lang="ar-SA"/>
        </a:p>
      </dgm:t>
    </dgm:pt>
    <dgm:pt modelId="{6620FF5E-E946-4587-94DF-A84468653034}">
      <dgm:prSet phldrT="[نص]"/>
      <dgm:spPr/>
      <dgm:t>
        <a:bodyPr/>
        <a:lstStyle/>
        <a:p>
          <a:pPr rtl="1"/>
          <a:r>
            <a:rPr lang="en-US" b="1" i="0" dirty="0" err="1"/>
            <a:t>trudeau</a:t>
          </a:r>
          <a:endParaRPr lang="ar-SA" dirty="0"/>
        </a:p>
      </dgm:t>
    </dgm:pt>
    <dgm:pt modelId="{8740CF20-A003-4D49-93EB-12B751E4BFE2}" type="parTrans" cxnId="{943557BC-29E5-41FC-9EA6-D68ACD094409}">
      <dgm:prSet/>
      <dgm:spPr/>
      <dgm:t>
        <a:bodyPr/>
        <a:lstStyle/>
        <a:p>
          <a:pPr rtl="1"/>
          <a:endParaRPr lang="ar-SA"/>
        </a:p>
      </dgm:t>
    </dgm:pt>
    <dgm:pt modelId="{D90E64E4-C79B-405C-90F9-07BC37E4DB64}" type="sibTrans" cxnId="{943557BC-29E5-41FC-9EA6-D68ACD094409}">
      <dgm:prSet/>
      <dgm:spPr/>
      <dgm:t>
        <a:bodyPr/>
        <a:lstStyle/>
        <a:p>
          <a:pPr rtl="1"/>
          <a:endParaRPr lang="ar-SA"/>
        </a:p>
      </dgm:t>
    </dgm:pt>
    <dgm:pt modelId="{EA581635-941A-40AB-B7BF-B13A6B8B74E0}">
      <dgm:prSet phldrT="[نص]"/>
      <dgm:spPr/>
      <dgm:t>
        <a:bodyPr/>
        <a:lstStyle/>
        <a:p>
          <a:pPr rtl="1"/>
          <a:r>
            <a:rPr lang="en-US" dirty="0"/>
            <a:t>vaccine</a:t>
          </a:r>
          <a:endParaRPr lang="ar-SA" dirty="0"/>
        </a:p>
      </dgm:t>
    </dgm:pt>
    <dgm:pt modelId="{DA7187FF-5E72-49F5-BD98-62FE198DDDE1}" type="parTrans" cxnId="{958BD976-F139-46C2-AE62-5B80AC6E42F5}">
      <dgm:prSet/>
      <dgm:spPr/>
      <dgm:t>
        <a:bodyPr/>
        <a:lstStyle/>
        <a:p>
          <a:pPr rtl="1"/>
          <a:endParaRPr lang="ar-SA"/>
        </a:p>
      </dgm:t>
    </dgm:pt>
    <dgm:pt modelId="{092BBF32-7360-4F82-B565-A7E2833632F3}" type="sibTrans" cxnId="{958BD976-F139-46C2-AE62-5B80AC6E42F5}">
      <dgm:prSet/>
      <dgm:spPr/>
      <dgm:t>
        <a:bodyPr/>
        <a:lstStyle/>
        <a:p>
          <a:pPr rtl="1"/>
          <a:endParaRPr lang="ar-SA"/>
        </a:p>
      </dgm:t>
    </dgm:pt>
    <dgm:pt modelId="{E3273960-F0DD-47C6-AF62-91906CFE55AD}" type="pres">
      <dgm:prSet presAssocID="{D3480601-FD03-4C51-89AF-DA868372E3EF}" presName="Name0" presStyleCnt="0">
        <dgm:presLayoutVars>
          <dgm:chMax val="7"/>
          <dgm:resizeHandles val="exact"/>
        </dgm:presLayoutVars>
      </dgm:prSet>
      <dgm:spPr/>
    </dgm:pt>
    <dgm:pt modelId="{0FA99310-780D-478C-9723-19D004075D15}" type="pres">
      <dgm:prSet presAssocID="{D3480601-FD03-4C51-89AF-DA868372E3EF}" presName="comp1" presStyleCnt="0"/>
      <dgm:spPr/>
    </dgm:pt>
    <dgm:pt modelId="{33DE955E-1A73-4341-8107-A80F61D0A16E}" type="pres">
      <dgm:prSet presAssocID="{D3480601-FD03-4C51-89AF-DA868372E3EF}" presName="circle1" presStyleLbl="node1" presStyleIdx="0" presStyleCnt="4"/>
      <dgm:spPr/>
    </dgm:pt>
    <dgm:pt modelId="{C8F1067A-69A5-49DB-AD00-41F1FB28AD4B}" type="pres">
      <dgm:prSet presAssocID="{D3480601-FD03-4C51-89AF-DA868372E3EF}" presName="c1text" presStyleLbl="node1" presStyleIdx="0" presStyleCnt="4">
        <dgm:presLayoutVars>
          <dgm:bulletEnabled val="1"/>
        </dgm:presLayoutVars>
      </dgm:prSet>
      <dgm:spPr/>
    </dgm:pt>
    <dgm:pt modelId="{04249D8B-2E3B-444B-A5CD-114EFB1BB3A3}" type="pres">
      <dgm:prSet presAssocID="{D3480601-FD03-4C51-89AF-DA868372E3EF}" presName="comp2" presStyleCnt="0"/>
      <dgm:spPr/>
    </dgm:pt>
    <dgm:pt modelId="{E7D059B2-A866-4192-A9EE-A6F4EEBB71E6}" type="pres">
      <dgm:prSet presAssocID="{D3480601-FD03-4C51-89AF-DA868372E3EF}" presName="circle2" presStyleLbl="node1" presStyleIdx="1" presStyleCnt="4"/>
      <dgm:spPr/>
    </dgm:pt>
    <dgm:pt modelId="{2A9A01EB-1D67-4883-AF75-0126ADCE4EA2}" type="pres">
      <dgm:prSet presAssocID="{D3480601-FD03-4C51-89AF-DA868372E3EF}" presName="c2text" presStyleLbl="node1" presStyleIdx="1" presStyleCnt="4">
        <dgm:presLayoutVars>
          <dgm:bulletEnabled val="1"/>
        </dgm:presLayoutVars>
      </dgm:prSet>
      <dgm:spPr/>
    </dgm:pt>
    <dgm:pt modelId="{075B0EF0-65B0-4868-BB54-3F0CD9DD6189}" type="pres">
      <dgm:prSet presAssocID="{D3480601-FD03-4C51-89AF-DA868372E3EF}" presName="comp3" presStyleCnt="0"/>
      <dgm:spPr/>
    </dgm:pt>
    <dgm:pt modelId="{43D5520E-F0EA-42C9-B7E2-8C334FD8FE68}" type="pres">
      <dgm:prSet presAssocID="{D3480601-FD03-4C51-89AF-DA868372E3EF}" presName="circle3" presStyleLbl="node1" presStyleIdx="2" presStyleCnt="4"/>
      <dgm:spPr/>
    </dgm:pt>
    <dgm:pt modelId="{DD4664E6-88DF-4D06-9364-9B6FDEA6EA8B}" type="pres">
      <dgm:prSet presAssocID="{D3480601-FD03-4C51-89AF-DA868372E3EF}" presName="c3text" presStyleLbl="node1" presStyleIdx="2" presStyleCnt="4">
        <dgm:presLayoutVars>
          <dgm:bulletEnabled val="1"/>
        </dgm:presLayoutVars>
      </dgm:prSet>
      <dgm:spPr/>
    </dgm:pt>
    <dgm:pt modelId="{28E73BDD-C8C4-4FCB-8EB8-AF2B35F66DD3}" type="pres">
      <dgm:prSet presAssocID="{D3480601-FD03-4C51-89AF-DA868372E3EF}" presName="comp4" presStyleCnt="0"/>
      <dgm:spPr/>
    </dgm:pt>
    <dgm:pt modelId="{FD08C7FD-9765-4DB0-B85F-FAFFCE224011}" type="pres">
      <dgm:prSet presAssocID="{D3480601-FD03-4C51-89AF-DA868372E3EF}" presName="circle4" presStyleLbl="node1" presStyleIdx="3" presStyleCnt="4"/>
      <dgm:spPr/>
    </dgm:pt>
    <dgm:pt modelId="{6F58A655-0999-4048-BF27-C50F47B5CC28}" type="pres">
      <dgm:prSet presAssocID="{D3480601-FD03-4C51-89AF-DA868372E3EF}" presName="c4text" presStyleLbl="node1" presStyleIdx="3" presStyleCnt="4">
        <dgm:presLayoutVars>
          <dgm:bulletEnabled val="1"/>
        </dgm:presLayoutVars>
      </dgm:prSet>
      <dgm:spPr/>
    </dgm:pt>
  </dgm:ptLst>
  <dgm:cxnLst>
    <dgm:cxn modelId="{28C88F16-4D6B-4093-A4AA-B2452F0FF766}" type="presOf" srcId="{16B082E9-7125-422C-91D0-43702BE53B15}" destId="{33DE955E-1A73-4341-8107-A80F61D0A16E}" srcOrd="0" destOrd="0" presId="urn:microsoft.com/office/officeart/2005/8/layout/venn2"/>
    <dgm:cxn modelId="{C0E3C719-F757-4A37-805B-7E37EC5AAA7A}" type="presOf" srcId="{6620FF5E-E946-4587-94DF-A84468653034}" destId="{DD4664E6-88DF-4D06-9364-9B6FDEA6EA8B}" srcOrd="1" destOrd="0" presId="urn:microsoft.com/office/officeart/2005/8/layout/venn2"/>
    <dgm:cxn modelId="{F456B921-7123-43A2-A650-FCE24D0C3E88}" type="presOf" srcId="{6620FF5E-E946-4587-94DF-A84468653034}" destId="{43D5520E-F0EA-42C9-B7E2-8C334FD8FE68}" srcOrd="0" destOrd="0" presId="urn:microsoft.com/office/officeart/2005/8/layout/venn2"/>
    <dgm:cxn modelId="{8BD55340-3965-4B89-858B-80468F41E9BD}" type="presOf" srcId="{6687E1C2-173B-4FB5-9622-23E786134F25}" destId="{E7D059B2-A866-4192-A9EE-A6F4EEBB71E6}" srcOrd="0" destOrd="0" presId="urn:microsoft.com/office/officeart/2005/8/layout/venn2"/>
    <dgm:cxn modelId="{22FF4D44-9852-452C-BFD9-EAEBE15E9DFC}" type="presOf" srcId="{D3480601-FD03-4C51-89AF-DA868372E3EF}" destId="{E3273960-F0DD-47C6-AF62-91906CFE55AD}" srcOrd="0" destOrd="0" presId="urn:microsoft.com/office/officeart/2005/8/layout/venn2"/>
    <dgm:cxn modelId="{EBFBCE49-29A1-4DFB-8D62-376D73D4B71A}" srcId="{D3480601-FD03-4C51-89AF-DA868372E3EF}" destId="{16B082E9-7125-422C-91D0-43702BE53B15}" srcOrd="0" destOrd="0" parTransId="{F75147C5-F324-4910-9CBD-D289EA851258}" sibTransId="{88ED11B7-C342-4993-8682-FC85552E366A}"/>
    <dgm:cxn modelId="{958BD976-F139-46C2-AE62-5B80AC6E42F5}" srcId="{D3480601-FD03-4C51-89AF-DA868372E3EF}" destId="{EA581635-941A-40AB-B7BF-B13A6B8B74E0}" srcOrd="3" destOrd="0" parTransId="{DA7187FF-5E72-49F5-BD98-62FE198DDDE1}" sibTransId="{092BBF32-7360-4F82-B565-A7E2833632F3}"/>
    <dgm:cxn modelId="{917D0957-E914-4672-AEDF-674A47680041}" type="presOf" srcId="{EA581635-941A-40AB-B7BF-B13A6B8B74E0}" destId="{FD08C7FD-9765-4DB0-B85F-FAFFCE224011}" srcOrd="0" destOrd="0" presId="urn:microsoft.com/office/officeart/2005/8/layout/venn2"/>
    <dgm:cxn modelId="{1F83F195-48D3-4B93-8451-FA660CC464DA}" type="presOf" srcId="{16B082E9-7125-422C-91D0-43702BE53B15}" destId="{C8F1067A-69A5-49DB-AD00-41F1FB28AD4B}" srcOrd="1" destOrd="0" presId="urn:microsoft.com/office/officeart/2005/8/layout/venn2"/>
    <dgm:cxn modelId="{5F2A42AB-3D01-4AE3-B0BD-E5FEC1A701A5}" type="presOf" srcId="{6687E1C2-173B-4FB5-9622-23E786134F25}" destId="{2A9A01EB-1D67-4883-AF75-0126ADCE4EA2}" srcOrd="1" destOrd="0" presId="urn:microsoft.com/office/officeart/2005/8/layout/venn2"/>
    <dgm:cxn modelId="{943557BC-29E5-41FC-9EA6-D68ACD094409}" srcId="{D3480601-FD03-4C51-89AF-DA868372E3EF}" destId="{6620FF5E-E946-4587-94DF-A84468653034}" srcOrd="2" destOrd="0" parTransId="{8740CF20-A003-4D49-93EB-12B751E4BFE2}" sibTransId="{D90E64E4-C79B-405C-90F9-07BC37E4DB64}"/>
    <dgm:cxn modelId="{EC0A4FDC-8388-45A6-B2D1-D89D19C49176}" srcId="{D3480601-FD03-4C51-89AF-DA868372E3EF}" destId="{6687E1C2-173B-4FB5-9622-23E786134F25}" srcOrd="1" destOrd="0" parTransId="{3E708B7E-3DA2-40A9-B1B5-CC222F13AA23}" sibTransId="{D141C7FF-9771-42E3-ACF2-E29394710D7D}"/>
    <dgm:cxn modelId="{5E2F2CFE-18BC-4D4E-90C6-37AF9CDDEA28}" type="presOf" srcId="{EA581635-941A-40AB-B7BF-B13A6B8B74E0}" destId="{6F58A655-0999-4048-BF27-C50F47B5CC28}" srcOrd="1" destOrd="0" presId="urn:microsoft.com/office/officeart/2005/8/layout/venn2"/>
    <dgm:cxn modelId="{D2304D2B-9769-485C-B60D-F242AEB248C9}" type="presParOf" srcId="{E3273960-F0DD-47C6-AF62-91906CFE55AD}" destId="{0FA99310-780D-478C-9723-19D004075D15}" srcOrd="0" destOrd="0" presId="urn:microsoft.com/office/officeart/2005/8/layout/venn2"/>
    <dgm:cxn modelId="{761D5169-7037-4782-A41F-CA6593E5C46B}" type="presParOf" srcId="{0FA99310-780D-478C-9723-19D004075D15}" destId="{33DE955E-1A73-4341-8107-A80F61D0A16E}" srcOrd="0" destOrd="0" presId="urn:microsoft.com/office/officeart/2005/8/layout/venn2"/>
    <dgm:cxn modelId="{5856ED00-AFC8-4B6A-9A64-C38ED65326D1}" type="presParOf" srcId="{0FA99310-780D-478C-9723-19D004075D15}" destId="{C8F1067A-69A5-49DB-AD00-41F1FB28AD4B}" srcOrd="1" destOrd="0" presId="urn:microsoft.com/office/officeart/2005/8/layout/venn2"/>
    <dgm:cxn modelId="{8B0B2018-BBC1-4D89-8E9E-B887411575BB}" type="presParOf" srcId="{E3273960-F0DD-47C6-AF62-91906CFE55AD}" destId="{04249D8B-2E3B-444B-A5CD-114EFB1BB3A3}" srcOrd="1" destOrd="0" presId="urn:microsoft.com/office/officeart/2005/8/layout/venn2"/>
    <dgm:cxn modelId="{44674778-441F-4F63-A641-23A8F24B3998}" type="presParOf" srcId="{04249D8B-2E3B-444B-A5CD-114EFB1BB3A3}" destId="{E7D059B2-A866-4192-A9EE-A6F4EEBB71E6}" srcOrd="0" destOrd="0" presId="urn:microsoft.com/office/officeart/2005/8/layout/venn2"/>
    <dgm:cxn modelId="{0AA52854-E67A-4B92-9FB5-3B9F8D94C744}" type="presParOf" srcId="{04249D8B-2E3B-444B-A5CD-114EFB1BB3A3}" destId="{2A9A01EB-1D67-4883-AF75-0126ADCE4EA2}" srcOrd="1" destOrd="0" presId="urn:microsoft.com/office/officeart/2005/8/layout/venn2"/>
    <dgm:cxn modelId="{A1B102D4-13A9-44B1-B75F-D8EC56839CE8}" type="presParOf" srcId="{E3273960-F0DD-47C6-AF62-91906CFE55AD}" destId="{075B0EF0-65B0-4868-BB54-3F0CD9DD6189}" srcOrd="2" destOrd="0" presId="urn:microsoft.com/office/officeart/2005/8/layout/venn2"/>
    <dgm:cxn modelId="{CA7750BD-50D3-4BB3-A44D-4DC50C3277AB}" type="presParOf" srcId="{075B0EF0-65B0-4868-BB54-3F0CD9DD6189}" destId="{43D5520E-F0EA-42C9-B7E2-8C334FD8FE68}" srcOrd="0" destOrd="0" presId="urn:microsoft.com/office/officeart/2005/8/layout/venn2"/>
    <dgm:cxn modelId="{25DD9EF6-E8D9-4C24-884E-3A63445C6379}" type="presParOf" srcId="{075B0EF0-65B0-4868-BB54-3F0CD9DD6189}" destId="{DD4664E6-88DF-4D06-9364-9B6FDEA6EA8B}" srcOrd="1" destOrd="0" presId="urn:microsoft.com/office/officeart/2005/8/layout/venn2"/>
    <dgm:cxn modelId="{C68DD7B8-9BBF-4E80-BDB0-B6E52EF8FCCC}" type="presParOf" srcId="{E3273960-F0DD-47C6-AF62-91906CFE55AD}" destId="{28E73BDD-C8C4-4FCB-8EB8-AF2B35F66DD3}" srcOrd="3" destOrd="0" presId="urn:microsoft.com/office/officeart/2005/8/layout/venn2"/>
    <dgm:cxn modelId="{B9842710-B283-4955-9114-C6D17077BC41}" type="presParOf" srcId="{28E73BDD-C8C4-4FCB-8EB8-AF2B35F66DD3}" destId="{FD08C7FD-9765-4DB0-B85F-FAFFCE224011}" srcOrd="0" destOrd="0" presId="urn:microsoft.com/office/officeart/2005/8/layout/venn2"/>
    <dgm:cxn modelId="{77B0AB04-746B-447F-BADB-CC01F62688F8}" type="presParOf" srcId="{28E73BDD-C8C4-4FCB-8EB8-AF2B35F66DD3}" destId="{6F58A655-0999-4048-BF27-C50F47B5CC2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E955E-1A73-4341-8107-A80F61D0A16E}">
      <dsp:nvSpPr>
        <dsp:cNvPr id="0" name=""/>
        <dsp:cNvSpPr/>
      </dsp:nvSpPr>
      <dsp:spPr>
        <a:xfrm>
          <a:off x="966115" y="0"/>
          <a:ext cx="3559050" cy="35590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  <a:sp3d extrusionH="28000" prstMaterial="matte"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Canada</a:t>
          </a:r>
          <a:endParaRPr lang="ar-SA" sz="1700" kern="1200" dirty="0"/>
        </a:p>
      </dsp:txBody>
      <dsp:txXfrm>
        <a:off x="2248084" y="177952"/>
        <a:ext cx="995110" cy="533857"/>
      </dsp:txXfrm>
    </dsp:sp>
    <dsp:sp modelId="{E7D059B2-A866-4192-A9EE-A6F4EEBB71E6}">
      <dsp:nvSpPr>
        <dsp:cNvPr id="0" name=""/>
        <dsp:cNvSpPr/>
      </dsp:nvSpPr>
      <dsp:spPr>
        <a:xfrm>
          <a:off x="1322020" y="711809"/>
          <a:ext cx="2847240" cy="2847240"/>
        </a:xfrm>
        <a:prstGeom prst="ellips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  <a:sp3d extrusionH="28000" prstMaterial="matte"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health</a:t>
          </a:r>
          <a:endParaRPr lang="ar-SA" sz="1700" kern="1200" dirty="0"/>
        </a:p>
      </dsp:txBody>
      <dsp:txXfrm>
        <a:off x="2248084" y="882644"/>
        <a:ext cx="995110" cy="512503"/>
      </dsp:txXfrm>
    </dsp:sp>
    <dsp:sp modelId="{43D5520E-F0EA-42C9-B7E2-8C334FD8FE68}">
      <dsp:nvSpPr>
        <dsp:cNvPr id="0" name=""/>
        <dsp:cNvSpPr/>
      </dsp:nvSpPr>
      <dsp:spPr>
        <a:xfrm>
          <a:off x="1677925" y="1423619"/>
          <a:ext cx="2135430" cy="2135430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  <a:sp3d extrusionH="28000" prstMaterial="matte"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 err="1"/>
            <a:t>trudeau</a:t>
          </a:r>
          <a:endParaRPr lang="ar-SA" sz="1700" kern="1200" dirty="0"/>
        </a:p>
      </dsp:txBody>
      <dsp:txXfrm>
        <a:off x="2248084" y="1583777"/>
        <a:ext cx="995110" cy="480471"/>
      </dsp:txXfrm>
    </dsp:sp>
    <dsp:sp modelId="{FD08C7FD-9765-4DB0-B85F-FAFFCE224011}">
      <dsp:nvSpPr>
        <dsp:cNvPr id="0" name=""/>
        <dsp:cNvSpPr/>
      </dsp:nvSpPr>
      <dsp:spPr>
        <a:xfrm>
          <a:off x="2033830" y="2135430"/>
          <a:ext cx="1423620" cy="1423620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  <a:sp3d extrusionH="28000" prstMaterial="matte"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vaccine</a:t>
          </a:r>
          <a:endParaRPr lang="ar-SA" sz="1700" kern="1200" dirty="0"/>
        </a:p>
      </dsp:txBody>
      <dsp:txXfrm>
        <a:off x="2242314" y="2491335"/>
        <a:ext cx="1006651" cy="711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8160" y="2237518"/>
            <a:ext cx="63986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160" y="3793390"/>
            <a:ext cx="639864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C02E5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2"/>
            <a:ext cx="8246070" cy="1042857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C02E5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545" y="492676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2E5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545" y="1256202"/>
            <a:ext cx="6252670" cy="3511061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136" y="0"/>
            <a:ext cx="8076896" cy="106893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C02E5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41238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13635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41238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5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704" y="739290"/>
            <a:ext cx="3962095" cy="287257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skerville Old Face" panose="02020602080505020303" pitchFamily="18" charset="0"/>
              </a:rPr>
              <a:t>Reviews about </a:t>
            </a:r>
            <a:br>
              <a:rPr lang="en-US" sz="3200" dirty="0">
                <a:latin typeface="Baskerville Old Face" panose="02020602080505020303" pitchFamily="18" charset="0"/>
              </a:rPr>
            </a:br>
            <a:r>
              <a:rPr lang="en-US" sz="3200" dirty="0">
                <a:latin typeface="Baskerville Old Face" panose="02020602080505020303" pitchFamily="18" charset="0"/>
              </a:rPr>
              <a:t>Speech of the</a:t>
            </a:r>
            <a:br>
              <a:rPr lang="en-US" sz="3200" dirty="0">
                <a:latin typeface="Baskerville Old Face" panose="02020602080505020303" pitchFamily="18" charset="0"/>
              </a:rPr>
            </a:br>
            <a:r>
              <a:rPr lang="en-US" sz="3200" dirty="0">
                <a:latin typeface="Baskerville Old Face" panose="02020602080505020303" pitchFamily="18" charset="0"/>
              </a:rPr>
              <a:t> Canadian president </a:t>
            </a:r>
            <a:br>
              <a:rPr lang="en-US" sz="3200" dirty="0">
                <a:latin typeface="Baskerville Old Face" panose="02020602080505020303" pitchFamily="18" charset="0"/>
              </a:rPr>
            </a:br>
            <a:r>
              <a:rPr lang="en-US" sz="3200" dirty="0">
                <a:latin typeface="Baskerville Old Face" panose="02020602080505020303" pitchFamily="18" charset="0"/>
              </a:rPr>
              <a:t>about covid-19 vaccine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7985" y="3182570"/>
            <a:ext cx="1520315" cy="610820"/>
          </a:xfrm>
        </p:spPr>
        <p:txBody>
          <a:bodyPr>
            <a:norm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Baskerville Old Face" panose="02020602080505020303" pitchFamily="18" charset="0"/>
              </a:rPr>
              <a:t>NLP Project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372E6917-5063-4E83-8F62-87BD6446E2F4}"/>
              </a:ext>
            </a:extLst>
          </p:cNvPr>
          <p:cNvSpPr txBox="1"/>
          <p:nvPr/>
        </p:nvSpPr>
        <p:spPr>
          <a:xfrm>
            <a:off x="4266590" y="4404210"/>
            <a:ext cx="213787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u="sng" dirty="0">
                <a:solidFill>
                  <a:schemeClr val="bg1">
                    <a:lumMod val="65000"/>
                  </a:schemeClr>
                </a:solidFill>
                <a:latin typeface="Baskerville Old Face" panose="02020602080505020303" pitchFamily="18" charset="0"/>
              </a:rPr>
              <a:t>Shahad Abdulsalam</a:t>
            </a:r>
            <a:endParaRPr lang="ar-SA" sz="1600" u="sng" dirty="0">
              <a:solidFill>
                <a:schemeClr val="bg1">
                  <a:lumMod val="6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Problem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763525"/>
          </a:xfrm>
        </p:spPr>
        <p:txBody>
          <a:bodyPr/>
          <a:lstStyle/>
          <a:p>
            <a:r>
              <a:rPr lang="en-US" sz="1800" dirty="0">
                <a:latin typeface="Baskerville Old Face" panose="02020602080505020303" pitchFamily="18" charset="0"/>
              </a:rPr>
              <a:t>After the speech of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Trudeau </a:t>
            </a:r>
            <a:r>
              <a:rPr lang="ar-SA" sz="180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)</a:t>
            </a:r>
            <a:r>
              <a:rPr lang="en-US" sz="180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president of Canada</a:t>
            </a:r>
            <a:r>
              <a:rPr lang="ar-SA" sz="1800" i="0" dirty="0"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(</a:t>
            </a:r>
            <a:endParaRPr lang="en-US" sz="18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Baskerville Old Face" panose="02020602080505020303" pitchFamily="18" charset="0"/>
              </a:rPr>
              <a:t>about covid-19 vaccine plan, comments start hitting from the Canadian Citizens.</a:t>
            </a:r>
          </a:p>
        </p:txBody>
      </p:sp>
      <p:graphicFrame>
        <p:nvGraphicFramePr>
          <p:cNvPr id="6" name="رسم تخطيطي 5">
            <a:extLst>
              <a:ext uri="{FF2B5EF4-FFF2-40B4-BE49-F238E27FC236}">
                <a16:creationId xmlns:a16="http://schemas.microsoft.com/office/drawing/2014/main" id="{C29A9419-2409-4F7E-8EA0-FDC418F93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7289643"/>
              </p:ext>
            </p:extLst>
          </p:nvPr>
        </p:nvGraphicFramePr>
        <p:xfrm>
          <a:off x="3211990" y="1403046"/>
          <a:ext cx="5491280" cy="3559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مربع نص 7">
            <a:extLst>
              <a:ext uri="{FF2B5EF4-FFF2-40B4-BE49-F238E27FC236}">
                <a16:creationId xmlns:a16="http://schemas.microsoft.com/office/drawing/2014/main" id="{536C75A5-A71D-4577-9B20-EF630C5F0E43}"/>
              </a:ext>
            </a:extLst>
          </p:cNvPr>
          <p:cNvSpPr txBox="1"/>
          <p:nvPr/>
        </p:nvSpPr>
        <p:spPr>
          <a:xfrm>
            <a:off x="601670" y="2724455"/>
            <a:ext cx="2290575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000" dirty="0">
                <a:latin typeface="Baskerville Old Face" panose="02020602080505020303" pitchFamily="18" charset="0"/>
              </a:rPr>
              <a:t>Comments</a:t>
            </a:r>
            <a:r>
              <a:rPr lang="en-US" sz="2200" dirty="0">
                <a:latin typeface="Baskerville Old Face" panose="02020602080505020303" pitchFamily="18" charset="0"/>
              </a:rPr>
              <a:t>:</a:t>
            </a:r>
            <a:endParaRPr lang="ar-SA" sz="2200" dirty="0">
              <a:latin typeface="Baskerville Old Face" panose="02020602080505020303" pitchFamily="18" charset="0"/>
            </a:endParaRPr>
          </a:p>
        </p:txBody>
      </p:sp>
      <p:cxnSp>
        <p:nvCxnSpPr>
          <p:cNvPr id="10" name="موصل: على شكل مرفق 9">
            <a:extLst>
              <a:ext uri="{FF2B5EF4-FFF2-40B4-BE49-F238E27FC236}">
                <a16:creationId xmlns:a16="http://schemas.microsoft.com/office/drawing/2014/main" id="{F1B72E18-25B3-453B-B56E-132D9FA9D534}"/>
              </a:ext>
            </a:extLst>
          </p:cNvPr>
          <p:cNvCxnSpPr>
            <a:cxnSpLocks/>
          </p:cNvCxnSpPr>
          <p:nvPr/>
        </p:nvCxnSpPr>
        <p:spPr>
          <a:xfrm>
            <a:off x="2586835" y="3182571"/>
            <a:ext cx="3206805" cy="7635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موصل: على شكل مرفق 13">
            <a:extLst>
              <a:ext uri="{FF2B5EF4-FFF2-40B4-BE49-F238E27FC236}">
                <a16:creationId xmlns:a16="http://schemas.microsoft.com/office/drawing/2014/main" id="{6989A4B0-7C2C-444A-9263-4130790B6AB6}"/>
              </a:ext>
            </a:extLst>
          </p:cNvPr>
          <p:cNvCxnSpPr/>
          <p:nvPr/>
        </p:nvCxnSpPr>
        <p:spPr>
          <a:xfrm>
            <a:off x="2586835" y="3044071"/>
            <a:ext cx="2901395" cy="276999"/>
          </a:xfrm>
          <a:prstGeom prst="bentConnector3">
            <a:avLst>
              <a:gd name="adj1" fmla="val 61818"/>
            </a:avLst>
          </a:prstGeom>
          <a:ln>
            <a:solidFill>
              <a:schemeClr val="tx1"/>
            </a:solidFill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رابط كسهم مستقيم 16">
            <a:extLst>
              <a:ext uri="{FF2B5EF4-FFF2-40B4-BE49-F238E27FC236}">
                <a16:creationId xmlns:a16="http://schemas.microsoft.com/office/drawing/2014/main" id="{C7E87EB5-6E4E-410A-859B-B6C26F935BDB}"/>
              </a:ext>
            </a:extLst>
          </p:cNvPr>
          <p:cNvCxnSpPr/>
          <p:nvPr/>
        </p:nvCxnSpPr>
        <p:spPr>
          <a:xfrm>
            <a:off x="2586835" y="2941251"/>
            <a:ext cx="259598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موصل: على شكل مرفق 21">
            <a:extLst>
              <a:ext uri="{FF2B5EF4-FFF2-40B4-BE49-F238E27FC236}">
                <a16:creationId xmlns:a16="http://schemas.microsoft.com/office/drawing/2014/main" id="{F2927B11-7A2C-492C-8CB9-F724B62BB761}"/>
              </a:ext>
            </a:extLst>
          </p:cNvPr>
          <p:cNvCxnSpPr/>
          <p:nvPr/>
        </p:nvCxnSpPr>
        <p:spPr>
          <a:xfrm flipV="1">
            <a:off x="2586835" y="2419045"/>
            <a:ext cx="2595985" cy="45811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24545" y="128470"/>
            <a:ext cx="2758275" cy="763525"/>
          </a:xfrm>
        </p:spPr>
        <p:txBody>
          <a:bodyPr>
            <a:normAutofit/>
          </a:bodyPr>
          <a:lstStyle/>
          <a:p>
            <a:r>
              <a:rPr lang="en-US" b="1" dirty="0">
                <a:latin typeface="Baskerville Old Face" panose="02020602080505020303" pitchFamily="18" charset="0"/>
              </a:rPr>
              <a:t>preprocessing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97FC5433-95C0-440E-B54D-94AA9FC5A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014" y="1044700"/>
            <a:ext cx="6871725" cy="763525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Comment          Document          tokens</a:t>
            </a:r>
            <a:endParaRPr lang="ar-SA" dirty="0">
              <a:latin typeface="Baskerville Old Face" panose="02020602080505020303" pitchFamily="18" charset="0"/>
            </a:endParaRPr>
          </a:p>
        </p:txBody>
      </p:sp>
      <p:cxnSp>
        <p:nvCxnSpPr>
          <p:cNvPr id="7" name="رابط كسهم مستقيم 6">
            <a:extLst>
              <a:ext uri="{FF2B5EF4-FFF2-40B4-BE49-F238E27FC236}">
                <a16:creationId xmlns:a16="http://schemas.microsoft.com/office/drawing/2014/main" id="{AB73BF96-D484-4735-8C30-E0B608AAC969}"/>
              </a:ext>
            </a:extLst>
          </p:cNvPr>
          <p:cNvCxnSpPr/>
          <p:nvPr/>
        </p:nvCxnSpPr>
        <p:spPr>
          <a:xfrm>
            <a:off x="3961180" y="1350110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مربع نص 7">
            <a:extLst>
              <a:ext uri="{FF2B5EF4-FFF2-40B4-BE49-F238E27FC236}">
                <a16:creationId xmlns:a16="http://schemas.microsoft.com/office/drawing/2014/main" id="{16454299-5DDF-44D4-89D1-C5A0E15F7419}"/>
              </a:ext>
            </a:extLst>
          </p:cNvPr>
          <p:cNvSpPr txBox="1"/>
          <p:nvPr/>
        </p:nvSpPr>
        <p:spPr>
          <a:xfrm>
            <a:off x="2128720" y="1808225"/>
            <a:ext cx="4123035" cy="20159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500" dirty="0">
                <a:latin typeface="Baskerville Old Face" panose="02020602080505020303" pitchFamily="18" charset="0"/>
              </a:rPr>
              <a:t>Removing: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Baskerville Old Face" panose="02020602080505020303" pitchFamily="18" charset="0"/>
              </a:rPr>
              <a:t>Stop words.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Baskerville Old Face" panose="02020602080505020303" pitchFamily="18" charset="0"/>
              </a:rPr>
              <a:t>Punctiuation</a:t>
            </a:r>
            <a:r>
              <a:rPr lang="en-US" sz="2500" dirty="0">
                <a:latin typeface="Baskerville Old Face" panose="02020602080505020303" pitchFamily="18" charset="0"/>
              </a:rPr>
              <a:t>.</a:t>
            </a:r>
          </a:p>
          <a:p>
            <a:r>
              <a:rPr lang="en-US" sz="2500" dirty="0">
                <a:latin typeface="Baskerville Old Face" panose="02020602080505020303" pitchFamily="18" charset="0"/>
              </a:rPr>
              <a:t>Applying: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Baskerville Old Face" panose="02020602080505020303" pitchFamily="18" charset="0"/>
              </a:rPr>
              <a:t>Lemmatization</a:t>
            </a:r>
          </a:p>
        </p:txBody>
      </p:sp>
      <p:cxnSp>
        <p:nvCxnSpPr>
          <p:cNvPr id="10" name="رابط كسهم مستقيم 9">
            <a:extLst>
              <a:ext uri="{FF2B5EF4-FFF2-40B4-BE49-F238E27FC236}">
                <a16:creationId xmlns:a16="http://schemas.microsoft.com/office/drawing/2014/main" id="{BBCF9EBA-ECB8-4BE6-B754-3126D1F334E3}"/>
              </a:ext>
            </a:extLst>
          </p:cNvPr>
          <p:cNvCxnSpPr>
            <a:cxnSpLocks/>
          </p:cNvCxnSpPr>
          <p:nvPr/>
        </p:nvCxnSpPr>
        <p:spPr>
          <a:xfrm>
            <a:off x="6404460" y="1350110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LDA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70605" y="1197405"/>
            <a:ext cx="4040188" cy="479822"/>
          </a:xfrm>
        </p:spPr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Start = 2, limit= 9, step=1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AF64DFB-F0B3-40F0-A484-A0249CF291C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212490" y="2099297"/>
            <a:ext cx="3054100" cy="27339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Number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of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topics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: 2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has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coherence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score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: </a:t>
            </a:r>
            <a:r>
              <a:rPr kumimoji="0" lang="en-US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en-US" altLang="ar-SA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0.139</a:t>
            </a:r>
            <a:endParaRPr kumimoji="0" lang="ar-SA" altLang="ar-SA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Baskerville Old Face" panose="02020602080505020303" pitchFamily="18" charset="0"/>
            </a:endParaRP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Number</a:t>
            </a:r>
            <a:r>
              <a:rPr lang="ar-SA" altLang="ar-SA" sz="15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of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topics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3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has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coherence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score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: 0.285 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Number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of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topics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: 4</a:t>
            </a:r>
            <a:r>
              <a:rPr kumimoji="0" lang="en-US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h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as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coherence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score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: 0.2886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Number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of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topics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:</a:t>
            </a:r>
            <a:r>
              <a:rPr lang="ar-SA" altLang="ar-SA" sz="15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 5 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has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coherence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score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: 0.3081 </a:t>
            </a: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13DC1697-F1A3-48B3-A55A-A7D693080996}"/>
              </a:ext>
            </a:extLst>
          </p:cNvPr>
          <p:cNvSpPr txBox="1"/>
          <p:nvPr/>
        </p:nvSpPr>
        <p:spPr>
          <a:xfrm>
            <a:off x="4572000" y="2269378"/>
            <a:ext cx="2878811" cy="24468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Number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of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topics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: 6 </a:t>
            </a:r>
          </a:p>
          <a:p>
            <a:pPr marL="285750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has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coherence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score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: 0.303 </a:t>
            </a:r>
          </a:p>
          <a:p>
            <a:pPr marL="285750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Number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of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topics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:</a:t>
            </a:r>
            <a:r>
              <a:rPr lang="ar-SA" altLang="ar-SA" sz="15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 7</a:t>
            </a:r>
          </a:p>
          <a:p>
            <a:pPr marL="285750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ar-SA" altLang="ar-SA" sz="1500" dirty="0">
                <a:solidFill>
                  <a:srgbClr val="000000"/>
                </a:solidFill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has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coherence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score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: 0.3202</a:t>
            </a:r>
          </a:p>
          <a:p>
            <a:pPr marL="285750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Number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of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topics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: 8 </a:t>
            </a:r>
          </a:p>
          <a:p>
            <a:pPr marL="285750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has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coherence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 </a:t>
            </a:r>
            <a:r>
              <a:rPr kumimoji="0" lang="ar-SA" altLang="ar-SA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score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askerville Old Face" panose="02020602080505020303" pitchFamily="18" charset="0"/>
              </a:rPr>
              <a:t>: 0.3077</a:t>
            </a:r>
            <a:r>
              <a:rPr kumimoji="0" lang="ar-SA" altLang="ar-SA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skerville Old Face" panose="02020602080505020303" pitchFamily="18" charset="0"/>
              </a:rPr>
              <a:t> </a:t>
            </a:r>
          </a:p>
          <a:p>
            <a:endParaRPr lang="ar-SA" dirty="0"/>
          </a:p>
        </p:txBody>
      </p:sp>
      <p:sp>
        <p:nvSpPr>
          <p:cNvPr id="16" name="مستطيل 15">
            <a:extLst>
              <a:ext uri="{FF2B5EF4-FFF2-40B4-BE49-F238E27FC236}">
                <a16:creationId xmlns:a16="http://schemas.microsoft.com/office/drawing/2014/main" id="{2CE94E10-F79F-4782-BADB-1398BD2379CD}"/>
              </a:ext>
            </a:extLst>
          </p:cNvPr>
          <p:cNvSpPr/>
          <p:nvPr/>
        </p:nvSpPr>
        <p:spPr>
          <a:xfrm>
            <a:off x="4572000" y="3029864"/>
            <a:ext cx="2748690" cy="763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1DFF6593-8324-4B1F-A686-C4A02080E825}"/>
              </a:ext>
            </a:extLst>
          </p:cNvPr>
          <p:cNvSpPr txBox="1"/>
          <p:nvPr/>
        </p:nvSpPr>
        <p:spPr>
          <a:xfrm>
            <a:off x="7626100" y="752312"/>
            <a:ext cx="3359510" cy="2923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00" dirty="0">
                <a:solidFill>
                  <a:schemeClr val="bg1">
                    <a:lumMod val="65000"/>
                  </a:schemeClr>
                </a:solidFill>
              </a:rPr>
              <a:t>&amp; </a:t>
            </a:r>
            <a:r>
              <a:rPr lang="en-US" sz="1300" dirty="0" err="1">
                <a:solidFill>
                  <a:schemeClr val="bg1">
                    <a:lumMod val="65000"/>
                  </a:schemeClr>
                </a:solidFill>
              </a:rPr>
              <a:t>visulaization</a:t>
            </a:r>
            <a:endParaRPr lang="ar-SA" sz="13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DD6E0F7-6258-4FAD-9C32-DA90C5BFF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50" y="0"/>
            <a:ext cx="2533982" cy="1068935"/>
          </a:xfrm>
        </p:spPr>
        <p:txBody>
          <a:bodyPr/>
          <a:lstStyle/>
          <a:p>
            <a:r>
              <a:rPr lang="en-US" dirty="0" err="1"/>
              <a:t>CorEx</a:t>
            </a:r>
            <a:r>
              <a:rPr lang="en-US" dirty="0"/>
              <a:t> model</a:t>
            </a:r>
            <a:endParaRPr lang="ar-SA" dirty="0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89E467D9-1AB4-422D-94CD-C478875A4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55" y="1350110"/>
            <a:ext cx="7940660" cy="137434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b="0" dirty="0">
                <a:latin typeface="Baskerville Old Face" panose="02020602080505020303" pitchFamily="18" charset="0"/>
              </a:rPr>
              <a:t>Anchors with strength=10</a:t>
            </a:r>
          </a:p>
          <a:p>
            <a:pPr algn="l"/>
            <a:r>
              <a:rPr lang="en-US" sz="1600" b="0" dirty="0">
                <a:latin typeface="Baskerville Old Face" panose="02020602080505020303" pitchFamily="18" charset="0"/>
              </a:rPr>
              <a:t> [ 'plan’ , 'decide’ ]</a:t>
            </a:r>
          </a:p>
          <a:p>
            <a:pPr algn="l"/>
            <a:r>
              <a:rPr lang="en-US" sz="1600" b="0" dirty="0">
                <a:latin typeface="Baskerville Old Face" panose="02020602080505020303" pitchFamily="18" charset="0"/>
              </a:rPr>
              <a:t>['healthcare’ , 'health’ , 'care’ , 'children’]</a:t>
            </a:r>
          </a:p>
          <a:p>
            <a:pPr algn="l"/>
            <a:r>
              <a:rPr lang="en-US" sz="1600" b="0" dirty="0">
                <a:latin typeface="Baskerville Old Face" panose="02020602080505020303" pitchFamily="18" charset="0"/>
              </a:rPr>
              <a:t>['government’ , 'country’ , 'citizen’ , 'decision’ ]</a:t>
            </a:r>
          </a:p>
          <a:p>
            <a:pPr algn="l"/>
            <a:r>
              <a:rPr lang="en-US" sz="1600" b="0" dirty="0">
                <a:latin typeface="Baskerville Old Face" panose="02020602080505020303" pitchFamily="18" charset="0"/>
              </a:rPr>
              <a:t>['</a:t>
            </a:r>
            <a:r>
              <a:rPr lang="en-US" sz="1600" b="0" dirty="0" err="1">
                <a:latin typeface="Baskerville Old Face" panose="02020602080505020303" pitchFamily="18" charset="0"/>
              </a:rPr>
              <a:t>canada</a:t>
            </a:r>
            <a:r>
              <a:rPr lang="en-US" sz="1600" b="0" dirty="0">
                <a:latin typeface="Baskerville Old Face" panose="02020602080505020303" pitchFamily="18" charset="0"/>
              </a:rPr>
              <a:t>’ , ’US’ , 'liberal’ , ‘pay ’]</a:t>
            </a:r>
          </a:p>
          <a:p>
            <a:pPr algn="l"/>
            <a:endParaRPr lang="ar-SA" sz="1600" dirty="0"/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3FAA7771-08C6-4FEE-857F-203C02D055B0}"/>
              </a:ext>
            </a:extLst>
          </p:cNvPr>
          <p:cNvSpPr txBox="1"/>
          <p:nvPr/>
        </p:nvSpPr>
        <p:spPr>
          <a:xfrm>
            <a:off x="143555" y="2571750"/>
            <a:ext cx="8398775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>
                <a:latin typeface="Baskerville Old Face" panose="02020602080505020303" pitchFamily="18" charset="0"/>
              </a:rPr>
              <a:t>Covid plan:</a:t>
            </a:r>
          </a:p>
          <a:p>
            <a:r>
              <a:rPr lang="en-US" sz="1600" dirty="0">
                <a:latin typeface="Baskerville Old Face" panose="02020602080505020303" pitchFamily="18" charset="0"/>
              </a:rPr>
              <a:t>plan,decide,low,distribution,version,citizens,falling,impact,sidelines,statistics.</a:t>
            </a:r>
          </a:p>
          <a:p>
            <a:r>
              <a:rPr lang="en-US" sz="1600" dirty="0">
                <a:latin typeface="Baskerville Old Face" panose="02020602080505020303" pitchFamily="18" charset="0"/>
              </a:rPr>
              <a:t>Healthcare:</a:t>
            </a:r>
          </a:p>
          <a:p>
            <a:r>
              <a:rPr lang="en-US" sz="1600" dirty="0">
                <a:latin typeface="Baskerville Old Face" panose="02020602080505020303" pitchFamily="18" charset="0"/>
              </a:rPr>
              <a:t>health,care,healthcare,children,workers,provinces,oil,jobs,approval,vaccines.</a:t>
            </a:r>
          </a:p>
          <a:p>
            <a:r>
              <a:rPr lang="en-US" sz="1600" dirty="0" err="1">
                <a:latin typeface="Baskerville Old Face" panose="02020602080505020303" pitchFamily="18" charset="0"/>
              </a:rPr>
              <a:t>canadian_government</a:t>
            </a:r>
            <a:r>
              <a:rPr lang="en-US" sz="1600" dirty="0">
                <a:latin typeface="Baskerville Old Face" panose="02020602080505020303" pitchFamily="18" charset="0"/>
              </a:rPr>
              <a:t>:</a:t>
            </a:r>
          </a:p>
          <a:p>
            <a:r>
              <a:rPr lang="en-US" sz="1600" dirty="0">
                <a:latin typeface="Baskerville Old Face" panose="02020602080505020303" pitchFamily="18" charset="0"/>
              </a:rPr>
              <a:t>government,country,people,example,private,playing,domestically,current,ottawa,wrong.</a:t>
            </a:r>
          </a:p>
          <a:p>
            <a:r>
              <a:rPr lang="en-US" sz="1600" dirty="0" err="1">
                <a:latin typeface="Baskerville Old Face" panose="02020602080505020303" pitchFamily="18" charset="0"/>
              </a:rPr>
              <a:t>liberal_party</a:t>
            </a:r>
            <a:r>
              <a:rPr lang="en-US" sz="1600" dirty="0">
                <a:latin typeface="Baskerville Old Face" panose="02020602080505020303" pitchFamily="18" charset="0"/>
              </a:rPr>
              <a:t>:</a:t>
            </a:r>
          </a:p>
          <a:p>
            <a:r>
              <a:rPr lang="en-US" sz="1600" dirty="0">
                <a:latin typeface="Baskerville Old Face" panose="02020602080505020303" pitchFamily="18" charset="0"/>
              </a:rPr>
              <a:t>canada,liberal,pay,vaccine,approve,foreign,production,chinese,blocked,domestic.</a:t>
            </a:r>
            <a:endParaRPr lang="ar-SA" sz="16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78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8411D0B-0F58-4B32-ABEE-01BED94D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545" y="376238"/>
            <a:ext cx="6252670" cy="87996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Baskerville Old Face" panose="02020602080505020303" pitchFamily="18" charset="0"/>
              </a:rPr>
              <a:t>Converting data into supervised data:</a:t>
            </a:r>
            <a:b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Helvetica Neue"/>
              </a:rPr>
            </a:br>
            <a:endParaRPr lang="ar-SA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5B030DF-DC1E-475C-8A05-78C8A930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dataframe</a:t>
            </a:r>
            <a:r>
              <a:rPr lang="en-US" dirty="0"/>
              <a:t> for topics.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dataframe</a:t>
            </a:r>
            <a:r>
              <a:rPr lang="en-US" dirty="0"/>
              <a:t> of tokens of the documents.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the </a:t>
            </a:r>
            <a:r>
              <a:rPr lang="en-US" dirty="0" err="1"/>
              <a:t>dataframes</a:t>
            </a:r>
            <a:r>
              <a:rPr lang="en-US" dirty="0"/>
              <a:t> together.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Return the topics columns into a dummies variables. 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3734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8FC974D-A966-4BFC-8AD8-22E45C586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0"/>
              </a:rPr>
              <a:t>Counter &amp; </a:t>
            </a:r>
            <a:r>
              <a:rPr lang="en-US" dirty="0" err="1">
                <a:latin typeface="Baskerville Old Face" panose="02020602080505020303" pitchFamily="18" charset="0"/>
              </a:rPr>
              <a:t>Amods</a:t>
            </a:r>
            <a:r>
              <a:rPr lang="en-US" dirty="0">
                <a:latin typeface="Baskerville Old Face" panose="02020602080505020303" pitchFamily="18" charset="0"/>
              </a:rPr>
              <a:t>:</a:t>
            </a:r>
            <a:endParaRPr lang="ar-SA" dirty="0">
              <a:latin typeface="Baskerville Old Face" panose="02020602080505020303" pitchFamily="18" charset="0"/>
            </a:endParaRPr>
          </a:p>
        </p:txBody>
      </p:sp>
      <p:pic>
        <p:nvPicPr>
          <p:cNvPr id="5" name="عنصر نائب للمحتوى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6B9AB105-6C9C-45D7-9C28-C4E5E111B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50" t="20841" r="31253" b="16669"/>
          <a:stretch/>
        </p:blipFill>
        <p:spPr>
          <a:xfrm>
            <a:off x="531236" y="1655520"/>
            <a:ext cx="3512215" cy="2290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صورة 6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6D9000BF-6FC8-4E6E-A3CB-2C95FD4CB4D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80" t="17342" r="16599" b="8435"/>
          <a:stretch/>
        </p:blipFill>
        <p:spPr>
          <a:xfrm>
            <a:off x="4768624" y="1777459"/>
            <a:ext cx="3817625" cy="21378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6066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35BF1852-8D00-4528-B678-D3CB9AC3B2DF}"/>
              </a:ext>
            </a:extLst>
          </p:cNvPr>
          <p:cNvSpPr txBox="1"/>
          <p:nvPr/>
        </p:nvSpPr>
        <p:spPr>
          <a:xfrm>
            <a:off x="1517900" y="2266340"/>
            <a:ext cx="5802790" cy="147732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askerville Old Face" panose="02020602080505020303" pitchFamily="18" charset="0"/>
              </a:rPr>
              <a:t>THE END</a:t>
            </a:r>
          </a:p>
          <a:p>
            <a:pPr algn="ctr"/>
            <a:r>
              <a:rPr lang="en-US" sz="7000" dirty="0">
                <a:solidFill>
                  <a:schemeClr val="bg1">
                    <a:lumMod val="75000"/>
                  </a:schemeClr>
                </a:solidFill>
                <a:latin typeface="Baskerville Old Face" panose="02020602080505020303" pitchFamily="18" charset="0"/>
              </a:rPr>
              <a:t>THANK YOU</a:t>
            </a:r>
            <a:endParaRPr lang="ar-SA" sz="7000" dirty="0">
              <a:solidFill>
                <a:schemeClr val="bg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عرض على الشاشة (16:9)</PresentationFormat>
  <Paragraphs>58</Paragraphs>
  <Slides>8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3" baseType="lpstr">
      <vt:lpstr>Arial</vt:lpstr>
      <vt:lpstr>Baskerville Old Face</vt:lpstr>
      <vt:lpstr>Calibri</vt:lpstr>
      <vt:lpstr>Helvetica Neue</vt:lpstr>
      <vt:lpstr>Office Theme</vt:lpstr>
      <vt:lpstr>Reviews about  Speech of the  Canadian president  about covid-19 vaccine</vt:lpstr>
      <vt:lpstr>Problem &amp; Dataset</vt:lpstr>
      <vt:lpstr>preprocessing</vt:lpstr>
      <vt:lpstr>LDA Model</vt:lpstr>
      <vt:lpstr>CorEx model</vt:lpstr>
      <vt:lpstr>Converting data into supervised data: </vt:lpstr>
      <vt:lpstr>Counter &amp; Amods: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2021-11-23T05:27:32Z</dcterms:modified>
</cp:coreProperties>
</file>