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74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69BF3-11C9-4F25-93E5-0BE4FA753AF1}">
  <a:tblStyle styleId="{F4269BF3-11C9-4F25-93E5-0BE4FA753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ac7ea12a4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ac7ea12a4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ac7ea12a4_0_2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ac7ea12a4_0_2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a00a3277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a00a3277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9ac7ea12a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9ac7ea12a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rgbClr val="9C7E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subTitle" idx="2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subTitle" idx="4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subTitle" idx="6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6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6"/>
          <p:cNvSpPr txBox="1">
            <a:spLocks noGrp="1"/>
          </p:cNvSpPr>
          <p:nvPr>
            <p:ph type="subTitle" idx="8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7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9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9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9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9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 rot="-5400000">
            <a:off x="7886297" y="2775027"/>
            <a:ext cx="2009551" cy="401195"/>
            <a:chOff x="2480672" y="4589902"/>
            <a:chExt cx="2009551" cy="401195"/>
          </a:xfrm>
        </p:grpSpPr>
        <p:sp>
          <p:nvSpPr>
            <p:cNvPr id="509" name="Google Shape;509;p19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65" r:id="rId9"/>
    <p:sldLayoutId id="2147483666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iGCt345P6mBXccJhyqY0b8Q5AOr8fZ_u4zOn2tDP8E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Credit Card Fraud Detection.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612882" y="344065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Classification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Description:</a:t>
            </a:r>
            <a:br>
              <a:rPr lang="en" dirty="0"/>
            </a:br>
            <a:endParaRPr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3894553-EE79-4946-AA8A-8527A570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7287"/>
            <a:ext cx="7704000" cy="670101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0" i="0" dirty="0">
                <a:effectLst/>
                <a:latin typeface="Oswald" panose="00000500000000000000" pitchFamily="2" charset="0"/>
              </a:rPr>
              <a:t>It is important that credit card companies are able to recognize fraudulent credit card transactions so that customers are not charged for items that they did not purchase</a:t>
            </a:r>
            <a:r>
              <a:rPr lang="en-US" b="0" i="0" dirty="0">
                <a:effectLst/>
                <a:latin typeface="Inter"/>
              </a:rPr>
              <a:t>.</a:t>
            </a:r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59B7939-EDC6-459D-984F-4B451C217A96}"/>
              </a:ext>
            </a:extLst>
          </p:cNvPr>
          <p:cNvSpPr txBox="1"/>
          <p:nvPr/>
        </p:nvSpPr>
        <p:spPr>
          <a:xfrm>
            <a:off x="720000" y="2371725"/>
            <a:ext cx="2393156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500" b="1" dirty="0">
                <a:solidFill>
                  <a:schemeClr val="bg1">
                    <a:lumMod val="50000"/>
                  </a:schemeClr>
                </a:solidFill>
                <a:latin typeface="Oswald" panose="00000500000000000000" pitchFamily="2" charset="0"/>
              </a:rPr>
              <a:t>Dataset:</a:t>
            </a:r>
            <a:endParaRPr lang="ar-SA" sz="3500" b="1" dirty="0">
              <a:solidFill>
                <a:schemeClr val="bg1">
                  <a:lumMod val="5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96B1088-D7EF-4729-B7AC-FFCB5A03133B}"/>
              </a:ext>
            </a:extLst>
          </p:cNvPr>
          <p:cNvSpPr txBox="1"/>
          <p:nvPr/>
        </p:nvSpPr>
        <p:spPr>
          <a:xfrm>
            <a:off x="871537" y="3121819"/>
            <a:ext cx="7493793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fontAlgn="base"/>
            <a:r>
              <a:rPr lang="en-US" sz="1800" b="0" i="0" dirty="0">
                <a:solidFill>
                  <a:schemeClr val="bg1">
                    <a:lumMod val="25000"/>
                  </a:schemeClr>
                </a:solidFill>
                <a:effectLst/>
                <a:latin typeface="Oswald" panose="00000500000000000000" pitchFamily="2" charset="0"/>
              </a:rPr>
              <a:t>This dataset presents transactions that occurred in two days, where we have 161 frauds out of 100,000 transactions. The dataset is highly unbalanced.</a:t>
            </a:r>
          </a:p>
          <a:p>
            <a:br>
              <a:rPr lang="en-US" sz="2400" dirty="0"/>
            </a:br>
            <a:endParaRPr lang="ar-SA" sz="1800" dirty="0">
              <a:solidFill>
                <a:schemeClr val="bg1">
                  <a:lumMod val="25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D7236A-CA5C-45C1-981E-AC8357A1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161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19999" y="570550"/>
            <a:ext cx="5487919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</a:t>
            </a:r>
            <a:r>
              <a:rPr lang="en-US" dirty="0" err="1"/>
              <a:t>Calssification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4404079" y="1784872"/>
            <a:ext cx="2581813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Fraud (Positive)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3"/>
          </p:nvPr>
        </p:nvSpPr>
        <p:spPr>
          <a:xfrm>
            <a:off x="3965465" y="1450784"/>
            <a:ext cx="523014" cy="782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  <a:endParaRPr sz="6000" dirty="0"/>
          </a:p>
        </p:txBody>
      </p:sp>
      <p:sp>
        <p:nvSpPr>
          <p:cNvPr id="727" name="Google Shape;727;p33"/>
          <p:cNvSpPr txBox="1">
            <a:spLocks noGrp="1"/>
          </p:cNvSpPr>
          <p:nvPr>
            <p:ph type="title" idx="9"/>
          </p:nvPr>
        </p:nvSpPr>
        <p:spPr>
          <a:xfrm>
            <a:off x="282433" y="1450784"/>
            <a:ext cx="753300" cy="94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endParaRPr sz="6000" dirty="0"/>
          </a:p>
        </p:txBody>
      </p:sp>
      <p:sp>
        <p:nvSpPr>
          <p:cNvPr id="19" name="عنوان فرعي 18">
            <a:extLst>
              <a:ext uri="{FF2B5EF4-FFF2-40B4-BE49-F238E27FC236}">
                <a16:creationId xmlns:a16="http://schemas.microsoft.com/office/drawing/2014/main" id="{8BF657F0-A020-4325-B203-4C90BB482CD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3626" y="1809730"/>
            <a:ext cx="2394600" cy="448800"/>
          </a:xfrm>
        </p:spPr>
        <p:txBody>
          <a:bodyPr/>
          <a:lstStyle/>
          <a:p>
            <a:r>
              <a:rPr lang="en-US" dirty="0"/>
              <a:t>Genuine (Negative)</a:t>
            </a:r>
            <a:endParaRPr lang="ar-SA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FB07D89-7E63-419A-9518-D6F1E95914FD}"/>
              </a:ext>
            </a:extLst>
          </p:cNvPr>
          <p:cNvSpPr txBox="1"/>
          <p:nvPr/>
        </p:nvSpPr>
        <p:spPr>
          <a:xfrm>
            <a:off x="4502625" y="2143196"/>
            <a:ext cx="23847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Oswald" panose="00000500000000000000" pitchFamily="2" charset="0"/>
              </a:rPr>
              <a:t>161 fraud case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2BACF739-2682-42A2-8DC5-C3C75EE46B9F}"/>
              </a:ext>
            </a:extLst>
          </p:cNvPr>
          <p:cNvSpPr txBox="1"/>
          <p:nvPr/>
        </p:nvSpPr>
        <p:spPr>
          <a:xfrm>
            <a:off x="973647" y="2143196"/>
            <a:ext cx="27875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Oswald" panose="00000500000000000000" pitchFamily="2" charset="0"/>
              </a:rPr>
              <a:t>99839 genuine</a:t>
            </a:r>
            <a:endParaRPr lang="ar-SA" sz="2000" dirty="0">
              <a:solidFill>
                <a:srgbClr val="00B050"/>
              </a:solidFill>
              <a:latin typeface="Oswald" panose="00000500000000000000" pitchFamily="2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88F76477-D2EB-4FA0-B4A4-60582C6898D8}"/>
              </a:ext>
            </a:extLst>
          </p:cNvPr>
          <p:cNvSpPr txBox="1"/>
          <p:nvPr/>
        </p:nvSpPr>
        <p:spPr>
          <a:xfrm>
            <a:off x="1920926" y="4476543"/>
            <a:ext cx="3457575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Oswald" panose="00000500000000000000" pitchFamily="2" charset="0"/>
              </a:rPr>
              <a:t>Imbalanced classes</a:t>
            </a:r>
            <a:r>
              <a:rPr lang="en-US" sz="2500" dirty="0">
                <a:solidFill>
                  <a:srgbClr val="FF0000"/>
                </a:solidFill>
                <a:latin typeface="Oswald" panose="00000500000000000000" pitchFamily="2" charset="0"/>
              </a:rPr>
              <a:t>!</a:t>
            </a:r>
            <a:endParaRPr lang="ar-SA" sz="2500" dirty="0">
              <a:solidFill>
                <a:schemeClr val="bg1">
                  <a:lumMod val="50000"/>
                </a:schemeClr>
              </a:solidFill>
              <a:latin typeface="Oswald" panose="00000500000000000000" pitchFamily="2" charset="0"/>
            </a:endParaRPr>
          </a:p>
        </p:txBody>
      </p:sp>
      <p:pic>
        <p:nvPicPr>
          <p:cNvPr id="26" name="صورة 25">
            <a:extLst>
              <a:ext uri="{FF2B5EF4-FFF2-40B4-BE49-F238E27FC236}">
                <a16:creationId xmlns:a16="http://schemas.microsoft.com/office/drawing/2014/main" id="{65428A2A-24AD-48C3-8B34-CE92ECD3F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2" t="34861" r="42969" b="21389"/>
          <a:stretch/>
        </p:blipFill>
        <p:spPr>
          <a:xfrm>
            <a:off x="1796736" y="2616854"/>
            <a:ext cx="3062540" cy="1715034"/>
          </a:xfrm>
          <a:prstGeom prst="rect">
            <a:avLst/>
          </a:prstGeom>
        </p:spPr>
      </p:pic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66067DB1-3063-4A5A-AC2F-3118903B2D29}"/>
              </a:ext>
            </a:extLst>
          </p:cNvPr>
          <p:cNvCxnSpPr>
            <a:cxnSpLocks/>
          </p:cNvCxnSpPr>
          <p:nvPr/>
        </p:nvCxnSpPr>
        <p:spPr>
          <a:xfrm flipH="1">
            <a:off x="4572000" y="2526646"/>
            <a:ext cx="528638" cy="139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614363" y="142876"/>
            <a:ext cx="6043612" cy="910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</a:t>
            </a:r>
            <a:r>
              <a:rPr lang="en" sz="3000" dirty="0"/>
              <a:t>o manage imbalanced classes:</a:t>
            </a:r>
            <a:endParaRPr sz="3000"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-721519" y="651838"/>
            <a:ext cx="8443912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Oswald" panose="00000500000000000000" pitchFamily="2" charset="0"/>
              </a:rPr>
              <a:t>Synthetic Minority Oversampling Technique ( </a:t>
            </a:r>
            <a:r>
              <a:rPr lang="en-US" sz="2000" b="1" i="0" dirty="0">
                <a:solidFill>
                  <a:srgbClr val="555555"/>
                </a:solidFill>
                <a:effectLst/>
                <a:latin typeface="Oswald" panose="00000500000000000000" pitchFamily="2" charset="0"/>
              </a:rPr>
              <a:t>SMOTE </a:t>
            </a:r>
            <a:r>
              <a:rPr lang="en-US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Oswald" panose="00000500000000000000" pitchFamily="2" charset="0"/>
              </a:rPr>
              <a:t>).</a:t>
            </a:r>
            <a:endParaRPr sz="2000" dirty="0">
              <a:latin typeface="Oswald" panose="00000500000000000000" pitchFamily="2" charset="0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B6ADF32-3534-4739-9F6E-3CD38BA0B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5" t="48889" r="42266" b="6528"/>
          <a:stretch/>
        </p:blipFill>
        <p:spPr>
          <a:xfrm>
            <a:off x="2271714" y="1344518"/>
            <a:ext cx="4386261" cy="2454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/>
          </p:nvPr>
        </p:nvSpPr>
        <p:spPr>
          <a:xfrm>
            <a:off x="263787" y="621736"/>
            <a:ext cx="4834076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Models:</a:t>
            </a:r>
            <a:endParaRPr dirty="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828" name="Google Shape;828;p40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830" name="Google Shape;830;p40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</a:t>
            </a:r>
            <a:endParaRPr dirty="0"/>
          </a:p>
        </p:txBody>
      </p:sp>
      <p:pic>
        <p:nvPicPr>
          <p:cNvPr id="13" name="رسم 12" descr="Bar chart خطوط عريضة">
            <a:extLst>
              <a:ext uri="{FF2B5EF4-FFF2-40B4-BE49-F238E27FC236}">
                <a16:creationId xmlns:a16="http://schemas.microsoft.com/office/drawing/2014/main" id="{F51758E5-F744-44C5-86E5-35CE05C0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550" y="1772550"/>
            <a:ext cx="571500" cy="571500"/>
          </a:xfrm>
          <a:prstGeom prst="rect">
            <a:avLst/>
          </a:prstGeom>
        </p:spPr>
      </p:pic>
      <p:pic>
        <p:nvPicPr>
          <p:cNvPr id="15" name="رسم 14" descr="Bar chart مع تعبئة خالصة">
            <a:extLst>
              <a:ext uri="{FF2B5EF4-FFF2-40B4-BE49-F238E27FC236}">
                <a16:creationId xmlns:a16="http://schemas.microsoft.com/office/drawing/2014/main" id="{7A8625B5-4F8A-48E6-872D-618F85642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550" y="3028600"/>
            <a:ext cx="571500" cy="571500"/>
          </a:xfrm>
          <a:prstGeom prst="rect">
            <a:avLst/>
          </a:prstGeom>
        </p:spPr>
      </p:pic>
      <p:pic>
        <p:nvPicPr>
          <p:cNvPr id="17" name="رسم 16" descr="Bar chart مع تعبئة خالصة">
            <a:extLst>
              <a:ext uri="{FF2B5EF4-FFF2-40B4-BE49-F238E27FC236}">
                <a16:creationId xmlns:a16="http://schemas.microsoft.com/office/drawing/2014/main" id="{E9949C1F-86A3-471D-8D1D-585905D2D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606" y="1822556"/>
            <a:ext cx="521494" cy="521494"/>
          </a:xfrm>
          <a:prstGeom prst="rect">
            <a:avLst/>
          </a:prstGeom>
        </p:spPr>
      </p:pic>
      <p:pic>
        <p:nvPicPr>
          <p:cNvPr id="19" name="رسم 18" descr="Bar chart خطوط عريضة">
            <a:extLst>
              <a:ext uri="{FF2B5EF4-FFF2-40B4-BE49-F238E27FC236}">
                <a16:creationId xmlns:a16="http://schemas.microsoft.com/office/drawing/2014/main" id="{A7DA2176-D3B3-4C50-82C7-BB9F9486E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8606" y="3114953"/>
            <a:ext cx="521494" cy="521494"/>
          </a:xfrm>
          <a:prstGeom prst="rect">
            <a:avLst/>
          </a:prstGeom>
        </p:spPr>
      </p:pic>
      <p:sp>
        <p:nvSpPr>
          <p:cNvPr id="20" name="مربع نص 19">
            <a:extLst>
              <a:ext uri="{FF2B5EF4-FFF2-40B4-BE49-F238E27FC236}">
                <a16:creationId xmlns:a16="http://schemas.microsoft.com/office/drawing/2014/main" id="{3E93531A-CF6A-4CAA-A38B-969D9EE70E8E}"/>
              </a:ext>
            </a:extLst>
          </p:cNvPr>
          <p:cNvSpPr txBox="1"/>
          <p:nvPr/>
        </p:nvSpPr>
        <p:spPr>
          <a:xfrm>
            <a:off x="1521619" y="2400300"/>
            <a:ext cx="13073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Oswald" panose="00000500000000000000" pitchFamily="2" charset="0"/>
              </a:rPr>
              <a:t>0.9804</a:t>
            </a:r>
            <a:endParaRPr lang="ar-SA" sz="1800" dirty="0">
              <a:solidFill>
                <a:srgbClr val="00B050"/>
              </a:solidFill>
              <a:latin typeface="Oswald" panose="00000500000000000000" pitchFamily="2" charset="0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ED653247-B345-456F-ACA1-60EC36FEEBF6}"/>
              </a:ext>
            </a:extLst>
          </p:cNvPr>
          <p:cNvSpPr txBox="1"/>
          <p:nvPr/>
        </p:nvSpPr>
        <p:spPr>
          <a:xfrm>
            <a:off x="1387975" y="3636447"/>
            <a:ext cx="1440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Oswald" panose="00000500000000000000" pitchFamily="2" charset="0"/>
              </a:rPr>
              <a:t>0.9279</a:t>
            </a:r>
            <a:endParaRPr lang="ar-SA" sz="1800" dirty="0">
              <a:solidFill>
                <a:srgbClr val="FFC000"/>
              </a:solidFill>
              <a:latin typeface="Oswald" panose="00000500000000000000" pitchFamily="2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42A72506-6524-4F95-81CC-C1CD80CB9041}"/>
              </a:ext>
            </a:extLst>
          </p:cNvPr>
          <p:cNvSpPr txBox="1"/>
          <p:nvPr/>
        </p:nvSpPr>
        <p:spPr>
          <a:xfrm>
            <a:off x="5865019" y="2400300"/>
            <a:ext cx="1178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Oswald" panose="00000500000000000000" pitchFamily="2" charset="0"/>
              </a:rPr>
              <a:t>0.9997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49B198E6-B47D-4589-B98C-B6B282B58B68}"/>
              </a:ext>
            </a:extLst>
          </p:cNvPr>
          <p:cNvSpPr txBox="1"/>
          <p:nvPr/>
        </p:nvSpPr>
        <p:spPr>
          <a:xfrm>
            <a:off x="5929313" y="3729038"/>
            <a:ext cx="12430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Oswald" panose="00000500000000000000" pitchFamily="2" charset="0"/>
              </a:rPr>
              <a:t>0.9998</a:t>
            </a:r>
            <a:endParaRPr lang="ar-SA" sz="1800" dirty="0">
              <a:solidFill>
                <a:srgbClr val="0070C0"/>
              </a:solidFill>
              <a:latin typeface="Oswald" panose="00000500000000000000" pitchFamily="2" charset="0"/>
            </a:endParaRPr>
          </a:p>
        </p:txBody>
      </p:sp>
      <p:sp>
        <p:nvSpPr>
          <p:cNvPr id="26" name="نجمة: 5 نقاط 25">
            <a:extLst>
              <a:ext uri="{FF2B5EF4-FFF2-40B4-BE49-F238E27FC236}">
                <a16:creationId xmlns:a16="http://schemas.microsoft.com/office/drawing/2014/main" id="{94434A5C-5817-4E5D-AF27-86540B611E87}"/>
              </a:ext>
            </a:extLst>
          </p:cNvPr>
          <p:cNvSpPr/>
          <p:nvPr/>
        </p:nvSpPr>
        <p:spPr>
          <a:xfrm>
            <a:off x="6696750" y="3776551"/>
            <a:ext cx="250650" cy="22922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2" name="Google Shape;2442;p42" title="Chart">
            <a:hlinkClick r:id="rId3"/>
          </p:cNvPr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548399" y="1729281"/>
            <a:ext cx="3895650" cy="2408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p42"/>
          <p:cNvSpPr txBox="1">
            <a:spLocks noGrp="1"/>
          </p:cNvSpPr>
          <p:nvPr>
            <p:ph type="title"/>
          </p:nvPr>
        </p:nvSpPr>
        <p:spPr>
          <a:xfrm>
            <a:off x="314087" y="2185150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Voting Classifier:</a:t>
            </a:r>
            <a:endParaRPr dirty="0"/>
          </a:p>
        </p:txBody>
      </p:sp>
      <p:sp>
        <p:nvSpPr>
          <p:cNvPr id="2444" name="Google Shape;2444;p42"/>
          <p:cNvSpPr txBox="1">
            <a:spLocks noGrp="1"/>
          </p:cNvSpPr>
          <p:nvPr>
            <p:ph type="subTitle" idx="4294967295"/>
          </p:nvPr>
        </p:nvSpPr>
        <p:spPr>
          <a:xfrm>
            <a:off x="4873224" y="1876088"/>
            <a:ext cx="16230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Oswald"/>
                <a:ea typeface="Oswald"/>
                <a:cs typeface="Oswald"/>
                <a:sym typeface="Oswald"/>
              </a:rPr>
              <a:t>Soft score</a:t>
            </a:r>
            <a:r>
              <a:rPr lang="en" sz="1700" b="1" dirty="0">
                <a:latin typeface="Oswald"/>
                <a:ea typeface="Oswald"/>
                <a:cs typeface="Oswald"/>
                <a:sym typeface="Oswald"/>
              </a:rPr>
              <a:t> </a:t>
            </a:r>
            <a:endParaRPr sz="17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6" name="Google Shape;2446;p42"/>
          <p:cNvSpPr txBox="1">
            <a:spLocks noGrp="1"/>
          </p:cNvSpPr>
          <p:nvPr>
            <p:ph type="subTitle" idx="4294967295"/>
          </p:nvPr>
        </p:nvSpPr>
        <p:spPr>
          <a:xfrm>
            <a:off x="6389449" y="1960750"/>
            <a:ext cx="16230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0.9996</a:t>
            </a:r>
            <a:endParaRPr sz="1700" b="1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0" name="Google Shape;2450;p42"/>
          <p:cNvSpPr txBox="1">
            <a:spLocks noGrp="1"/>
          </p:cNvSpPr>
          <p:nvPr>
            <p:ph type="subTitle" idx="4294967295"/>
          </p:nvPr>
        </p:nvSpPr>
        <p:spPr>
          <a:xfrm>
            <a:off x="6496224" y="3361634"/>
            <a:ext cx="1623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0.9982</a:t>
            </a:r>
            <a:endParaRPr sz="1700" b="1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2" name="Google Shape;2452;p42"/>
          <p:cNvSpPr txBox="1">
            <a:spLocks noGrp="1"/>
          </p:cNvSpPr>
          <p:nvPr>
            <p:ph type="subTitle" idx="4294967295"/>
          </p:nvPr>
        </p:nvSpPr>
        <p:spPr>
          <a:xfrm>
            <a:off x="4873224" y="3320984"/>
            <a:ext cx="1677594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bg1">
                    <a:lumMod val="2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Hard score</a:t>
            </a:r>
            <a:endParaRPr sz="2500" b="1" dirty="0">
              <a:solidFill>
                <a:schemeClr val="bg1">
                  <a:lumMod val="2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43"/>
          <p:cNvSpPr txBox="1">
            <a:spLocks noGrp="1"/>
          </p:cNvSpPr>
          <p:nvPr>
            <p:ph type="title"/>
          </p:nvPr>
        </p:nvSpPr>
        <p:spPr>
          <a:xfrm>
            <a:off x="1070042" y="404073"/>
            <a:ext cx="5609363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ROC/AUC Curve</a:t>
            </a:r>
            <a:endParaRPr dirty="0"/>
          </a:p>
        </p:txBody>
      </p:sp>
      <p:pic>
        <p:nvPicPr>
          <p:cNvPr id="3" name="صورة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5687119-7229-4133-B9D7-514270419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9296" t="23611" r="42110" b="18195"/>
          <a:stretch/>
        </p:blipFill>
        <p:spPr>
          <a:xfrm>
            <a:off x="2050256" y="1460896"/>
            <a:ext cx="4443413" cy="2993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49"/>
          <p:cNvSpPr txBox="1">
            <a:spLocks noGrp="1"/>
          </p:cNvSpPr>
          <p:nvPr>
            <p:ph type="title"/>
          </p:nvPr>
        </p:nvSpPr>
        <p:spPr>
          <a:xfrm>
            <a:off x="905979" y="1600219"/>
            <a:ext cx="4324698" cy="9715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THANK YOU</a:t>
            </a:r>
            <a:endParaRPr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422B2B"/>
      </a:dk1>
      <a:lt1>
        <a:srgbClr val="F4EDED"/>
      </a:lt1>
      <a:dk2>
        <a:srgbClr val="FFFFFF"/>
      </a:dk2>
      <a:lt2>
        <a:srgbClr val="9C7E7E"/>
      </a:lt2>
      <a:accent1>
        <a:srgbClr val="422B2B"/>
      </a:accent1>
      <a:accent2>
        <a:srgbClr val="F4EDED"/>
      </a:accent2>
      <a:accent3>
        <a:srgbClr val="76A5AF"/>
      </a:accent3>
      <a:accent4>
        <a:srgbClr val="422B2B"/>
      </a:accent4>
      <a:accent5>
        <a:srgbClr val="76A5AF"/>
      </a:accent5>
      <a:accent6>
        <a:srgbClr val="9C7E7E"/>
      </a:accent6>
      <a:hlink>
        <a:srgbClr val="422B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131</Words>
  <Application>Microsoft Office PowerPoint</Application>
  <PresentationFormat>عرض على الشاشة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6" baseType="lpstr">
      <vt:lpstr>Montserrat</vt:lpstr>
      <vt:lpstr>Arial</vt:lpstr>
      <vt:lpstr>Inter</vt:lpstr>
      <vt:lpstr>Roboto Condensed Light</vt:lpstr>
      <vt:lpstr>Courier New</vt:lpstr>
      <vt:lpstr>Oswald</vt:lpstr>
      <vt:lpstr>Open Sans</vt:lpstr>
      <vt:lpstr>International politics thesis by Slidesgo</vt:lpstr>
      <vt:lpstr>Credit Card Fraud Detection.</vt:lpstr>
      <vt:lpstr>Description: </vt:lpstr>
      <vt:lpstr>Binary Calssification</vt:lpstr>
      <vt:lpstr>To manage imbalanced classes:</vt:lpstr>
      <vt:lpstr>Classification Models:</vt:lpstr>
      <vt:lpstr>Voting Classifier:</vt:lpstr>
      <vt:lpstr>ROC/AUC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Politics Thesis</dc:title>
  <cp:lastModifiedBy>شهد بنت عبدالله بن راشد عبدالسلام</cp:lastModifiedBy>
  <cp:revision>2</cp:revision>
  <dcterms:modified xsi:type="dcterms:W3CDTF">2021-11-04T11:22:15Z</dcterms:modified>
</cp:coreProperties>
</file>